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美緒 山崎" initials="美緒" lastIdx="1" clrIdx="0">
    <p:extLst>
      <p:ext uri="{19B8F6BF-5375-455C-9EA6-DF929625EA0E}">
        <p15:presenceInfo xmlns:p15="http://schemas.microsoft.com/office/powerpoint/2012/main" userId="5a4767d7b3224d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8A05E1-618B-4CFB-AAAB-5F767D78996B}" v="23" dt="2019-09-18T09:29:56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4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学習者 中国語学習会" userId="e529a8eba7d73e6d" providerId="Windows Live" clId="Web-{068936A9-DFB1-409A-BE24-96206AD974E5}"/>
    <pc:docChg chg="modSld">
      <pc:chgData name="学習者 中国語学習会" userId="e529a8eba7d73e6d" providerId="Windows Live" clId="Web-{068936A9-DFB1-409A-BE24-96206AD974E5}" dt="2019-04-01T02:24:54.740" v="5" actId="20577"/>
      <pc:docMkLst>
        <pc:docMk/>
      </pc:docMkLst>
      <pc:sldChg chg="modSp">
        <pc:chgData name="学習者 中国語学習会" userId="e529a8eba7d73e6d" providerId="Windows Live" clId="Web-{068936A9-DFB1-409A-BE24-96206AD974E5}" dt="2019-04-01T02:24:54.740" v="5" actId="20577"/>
        <pc:sldMkLst>
          <pc:docMk/>
          <pc:sldMk cId="1376366853" sldId="258"/>
        </pc:sldMkLst>
        <pc:spChg chg="mod">
          <ac:chgData name="学習者 中国語学習会" userId="e529a8eba7d73e6d" providerId="Windows Live" clId="Web-{068936A9-DFB1-409A-BE24-96206AD974E5}" dt="2019-04-01T02:24:54.740" v="5" actId="20577"/>
          <ac:spMkLst>
            <pc:docMk/>
            <pc:sldMk cId="1376366853" sldId="258"/>
            <ac:spMk id="3" creationId="{7D612C19-C6F1-484E-A3D1-95E075A8F95F}"/>
          </ac:spMkLst>
        </pc:spChg>
      </pc:sldChg>
    </pc:docChg>
  </pc:docChgLst>
  <pc:docChgLst>
    <pc:chgData name="学習者 中国語学習会" userId="e529a8eba7d73e6d" providerId="Windows Live" clId="Web-{9F8A05E1-618B-4CFB-AAAB-5F767D78996B}"/>
    <pc:docChg chg="modSld">
      <pc:chgData name="学習者 中国語学習会" userId="e529a8eba7d73e6d" providerId="Windows Live" clId="Web-{9F8A05E1-618B-4CFB-AAAB-5F767D78996B}" dt="2019-09-18T09:29:56.153" v="22" actId="20577"/>
      <pc:docMkLst>
        <pc:docMk/>
      </pc:docMkLst>
      <pc:sldChg chg="modSp">
        <pc:chgData name="学習者 中国語学習会" userId="e529a8eba7d73e6d" providerId="Windows Live" clId="Web-{9F8A05E1-618B-4CFB-AAAB-5F767D78996B}" dt="2019-09-18T09:29:15.356" v="2" actId="20577"/>
        <pc:sldMkLst>
          <pc:docMk/>
          <pc:sldMk cId="1376366853" sldId="258"/>
        </pc:sldMkLst>
        <pc:spChg chg="mod">
          <ac:chgData name="学習者 中国語学習会" userId="e529a8eba7d73e6d" providerId="Windows Live" clId="Web-{9F8A05E1-618B-4CFB-AAAB-5F767D78996B}" dt="2019-09-18T09:29:15.356" v="2" actId="20577"/>
          <ac:spMkLst>
            <pc:docMk/>
            <pc:sldMk cId="1376366853" sldId="258"/>
            <ac:spMk id="3" creationId="{7D612C19-C6F1-484E-A3D1-95E075A8F95F}"/>
          </ac:spMkLst>
        </pc:spChg>
      </pc:sldChg>
      <pc:sldChg chg="modSp">
        <pc:chgData name="学習者 中国語学習会" userId="e529a8eba7d73e6d" providerId="Windows Live" clId="Web-{9F8A05E1-618B-4CFB-AAAB-5F767D78996B}" dt="2019-09-18T09:29:53.090" v="20" actId="20577"/>
        <pc:sldMkLst>
          <pc:docMk/>
          <pc:sldMk cId="1681719677" sldId="259"/>
        </pc:sldMkLst>
        <pc:spChg chg="mod">
          <ac:chgData name="学習者 中国語学習会" userId="e529a8eba7d73e6d" providerId="Windows Live" clId="Web-{9F8A05E1-618B-4CFB-AAAB-5F767D78996B}" dt="2019-09-18T09:29:53.090" v="20" actId="20577"/>
          <ac:spMkLst>
            <pc:docMk/>
            <pc:sldMk cId="1681719677" sldId="259"/>
            <ac:spMk id="11" creationId="{7FEBD931-937D-42E0-A4BC-C375DE371D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462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80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82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0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8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88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10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04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56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727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108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64156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lag-of-china-china-flag-world-flag-1622956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q.net/bamboo-0009681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panda-bear-cartoon-comic-cute-154984/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BF579-00BF-4AC3-9ABA-95440106F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402" y="2261648"/>
            <a:ext cx="10241168" cy="1901428"/>
          </a:xfrm>
        </p:spPr>
        <p:txBody>
          <a:bodyPr/>
          <a:lstStyle/>
          <a:p>
            <a:r>
              <a:rPr kumimoji="1" lang="zh-CN" altLang="en-US" sz="11500" b="1" u="sng" dirty="0">
                <a:solidFill>
                  <a:srgbClr val="990033"/>
                </a:solidFill>
              </a:rPr>
              <a:t>汉语学习会</a:t>
            </a:r>
            <a:endParaRPr kumimoji="1" lang="ja-JP" altLang="en-US" sz="11500" b="1" u="sng" dirty="0">
              <a:solidFill>
                <a:srgbClr val="990033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BCBE4E-DF0F-4AA5-85B9-66B436BAE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6565" y="4350499"/>
            <a:ext cx="6150902" cy="589981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4000" dirty="0"/>
              <a:t>早稻田大学</a:t>
            </a:r>
            <a:r>
              <a:rPr kumimoji="1" lang="zh-CN" altLang="en-US" sz="4000" dirty="0"/>
              <a:t>公认社团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8647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741E54-ED14-4646-947F-A7891741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6600" dirty="0">
                <a:solidFill>
                  <a:srgbClr val="990033"/>
                </a:solidFill>
              </a:rPr>
              <a:t>简介我们</a:t>
            </a:r>
            <a:endParaRPr kumimoji="1" lang="ja-JP" altLang="en-US" sz="6600" dirty="0">
              <a:solidFill>
                <a:srgbClr val="990033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46E3E7-B4A0-4B1C-8EB0-925010D5E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73" y="2500685"/>
            <a:ext cx="7979702" cy="3201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CN" altLang="en-US" sz="2800" dirty="0"/>
              <a:t>汉语学习会，简称</a:t>
            </a:r>
            <a:r>
              <a:rPr lang="ja-JP" altLang="en-US" sz="2800" dirty="0"/>
              <a:t>「チャイ研」</a:t>
            </a:r>
            <a:r>
              <a:rPr lang="zh-CN" altLang="en-US" sz="2800" dirty="0"/>
              <a:t>是创立</a:t>
            </a:r>
            <a:r>
              <a:rPr lang="en-US" altLang="zh-CN" sz="2800" dirty="0"/>
              <a:t>1972</a:t>
            </a:r>
            <a:r>
              <a:rPr lang="zh-CN" altLang="en-US" sz="2800" dirty="0"/>
              <a:t>年的。主要活动学习汉语</a:t>
            </a:r>
            <a:r>
              <a:rPr lang="en-US" altLang="zh-CN" sz="2800" dirty="0"/>
              <a:t>·</a:t>
            </a:r>
            <a:r>
              <a:rPr lang="zh-CN" altLang="en-US" sz="2800" dirty="0"/>
              <a:t>国际交流。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CN" altLang="en-US" sz="2800" dirty="0"/>
              <a:t>今年会费为免费。</a:t>
            </a:r>
            <a:endParaRPr lang="en-US" altLang="ja-JP" sz="2800" u="sng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CN" altLang="en-US" sz="2800" dirty="0"/>
              <a:t>这社团是校际社团，所以其他的大学生可以参加我们！</a:t>
            </a:r>
            <a:endParaRPr lang="en-US" altLang="zh-CN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CN" altLang="en-US" sz="2800" dirty="0"/>
              <a:t>来自中国的同学们可以学习日语！</a:t>
            </a:r>
            <a:endParaRPr lang="en-US" altLang="ja-JP" sz="2800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9BFEDF0-6367-4022-B85D-C3BF44B8F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979946">
            <a:off x="8617210" y="1948102"/>
            <a:ext cx="2705146" cy="43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0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EBFE0CB-122A-42F7-9B18-F2575F525EE5}"/>
              </a:ext>
            </a:extLst>
          </p:cNvPr>
          <p:cNvSpPr/>
          <p:nvPr/>
        </p:nvSpPr>
        <p:spPr>
          <a:xfrm>
            <a:off x="308586" y="1549374"/>
            <a:ext cx="11097749" cy="10575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51973C8-51D6-4AA1-BB5B-0C047690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514321"/>
            <a:ext cx="10058400" cy="1172491"/>
          </a:xfrm>
        </p:spPr>
        <p:txBody>
          <a:bodyPr>
            <a:normAutofit/>
          </a:bodyPr>
          <a:lstStyle/>
          <a:p>
            <a:r>
              <a:rPr kumimoji="1" lang="zh-CN" altLang="en-US" sz="6600" dirty="0">
                <a:solidFill>
                  <a:srgbClr val="990033"/>
                </a:solidFill>
              </a:rPr>
              <a:t>主要活动</a:t>
            </a:r>
            <a:endParaRPr kumimoji="1" lang="ja-JP" altLang="en-US" sz="6600" dirty="0">
              <a:solidFill>
                <a:srgbClr val="990033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612C19-C6F1-484E-A3D1-95E075A8F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463" y="1549374"/>
            <a:ext cx="10716276" cy="78439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lang="zh-CN" altLang="en-US" sz="3600" dirty="0">
                <a:ea typeface="ＭＳ ゴシック"/>
              </a:rPr>
              <a:t>今年我们换网上活动。我们还打算通过</a:t>
            </a:r>
            <a:r>
              <a:rPr lang="en-US" altLang="zh-CN" sz="3600" dirty="0">
                <a:ea typeface="ＭＳ ゴシック"/>
              </a:rPr>
              <a:t>Zoom</a:t>
            </a:r>
            <a:r>
              <a:rPr lang="zh-CN" altLang="en-US" sz="3600" dirty="0">
                <a:ea typeface="ＭＳ ゴシック"/>
              </a:rPr>
              <a:t>开交流会。</a:t>
            </a:r>
            <a:endParaRPr lang="en-US" altLang="zh-CN" sz="3600" dirty="0">
              <a:ea typeface="ＭＳ ゴシック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3B72CD-BAE1-4485-8033-82E0107CA4BC}"/>
              </a:ext>
            </a:extLst>
          </p:cNvPr>
          <p:cNvSpPr txBox="1"/>
          <p:nvPr/>
        </p:nvSpPr>
        <p:spPr>
          <a:xfrm>
            <a:off x="547125" y="2726645"/>
            <a:ext cx="59701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1.</a:t>
            </a:r>
            <a:r>
              <a:rPr kumimoji="1" lang="zh-CN" altLang="en-US" sz="2800" dirty="0"/>
              <a:t>每周我们发表单，学生回答</a:t>
            </a:r>
            <a:endParaRPr kumimoji="1" lang="en-US" altLang="zh-CN" sz="2800" dirty="0"/>
          </a:p>
          <a:p>
            <a:r>
              <a:rPr kumimoji="1" lang="en-US" altLang="zh-CN" sz="2800" dirty="0"/>
              <a:t>2.</a:t>
            </a:r>
            <a:r>
              <a:rPr kumimoji="1" lang="zh-CN" altLang="en-US" sz="2800" dirty="0"/>
              <a:t>管理员把想学汉语的学生和想学日语的学生匹配语伴</a:t>
            </a:r>
            <a:endParaRPr kumimoji="1" lang="en-US" altLang="zh-CN" sz="2800" dirty="0"/>
          </a:p>
          <a:p>
            <a:r>
              <a:rPr kumimoji="1" lang="en-US" altLang="zh-CN" sz="2800" dirty="0"/>
              <a:t>3.</a:t>
            </a:r>
            <a:r>
              <a:rPr kumimoji="1" lang="zh-CN" altLang="en-US" sz="2800" dirty="0"/>
              <a:t>语伴间自行协商，确定时间</a:t>
            </a:r>
            <a:endParaRPr kumimoji="1" lang="en-US" altLang="zh-CN" sz="2800" dirty="0"/>
          </a:p>
          <a:p>
            <a:r>
              <a:rPr kumimoji="1" lang="en-US" altLang="zh-CN" sz="2800" dirty="0"/>
              <a:t>4.</a:t>
            </a:r>
            <a:r>
              <a:rPr kumimoji="1" lang="zh-CN" altLang="en-US" sz="2800" dirty="0"/>
              <a:t>同学们可以语言学习</a:t>
            </a:r>
            <a:r>
              <a:rPr kumimoji="1" lang="ja-JP" altLang="en-US" sz="2800" dirty="0"/>
              <a:t>、</a:t>
            </a:r>
            <a:r>
              <a:rPr kumimoji="1" lang="zh-CN" altLang="en-US" sz="2800" dirty="0"/>
              <a:t>会话练习</a:t>
            </a:r>
            <a:r>
              <a:rPr kumimoji="1" lang="ja-JP" altLang="en-US" sz="2800" dirty="0"/>
              <a:t>、</a:t>
            </a:r>
            <a:r>
              <a:rPr kumimoji="1" lang="zh-CN" altLang="en-US" sz="2800" dirty="0"/>
              <a:t>或交流同学们感兴趣的事情。</a:t>
            </a:r>
            <a:endParaRPr kumimoji="1" lang="en-US" altLang="zh-CN" sz="2800" dirty="0"/>
          </a:p>
          <a:p>
            <a:endParaRPr kumimoji="1" lang="en-US" altLang="zh-CN" sz="2800" dirty="0"/>
          </a:p>
          <a:p>
            <a:r>
              <a:rPr kumimoji="1" lang="zh-CN" altLang="en-US" sz="2800" dirty="0"/>
              <a:t>同学们可以认识特别多日本学生！</a:t>
            </a:r>
            <a:endParaRPr kumimoji="1" lang="ja-JP" altLang="en-US" dirty="0"/>
          </a:p>
        </p:txBody>
      </p:sp>
      <p:pic>
        <p:nvPicPr>
          <p:cNvPr id="7" name="図 6" descr="天井, 室内, 人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8A68B60-89AF-4414-AF2B-137F6A8B7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55" y="2708187"/>
            <a:ext cx="4728187" cy="35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6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EC1A4-9B70-43C3-B1A2-7CCB03AF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01" y="642594"/>
            <a:ext cx="11148865" cy="13716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6600" dirty="0">
                <a:solidFill>
                  <a:srgbClr val="990033"/>
                </a:solidFill>
              </a:rPr>
              <a:t>很多组员在中国学过！</a:t>
            </a:r>
            <a:endParaRPr kumimoji="1" lang="ja-JP" altLang="en-US" sz="6600" dirty="0">
              <a:solidFill>
                <a:srgbClr val="990033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F030-31E0-4DC4-AF44-214F734D1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9559" y="2467420"/>
            <a:ext cx="3987959" cy="36950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sz="2800" dirty="0"/>
              <a:t>比如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CN" altLang="en-US" sz="2800" dirty="0"/>
              <a:t>北京大学</a:t>
            </a:r>
            <a:endParaRPr lang="en-US" altLang="zh-CN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CN" altLang="en-US" sz="2800" dirty="0"/>
              <a:t>复旦大学</a:t>
            </a:r>
            <a:endParaRPr lang="en-US" altLang="zh-CN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CN" altLang="en-US" sz="2800" dirty="0"/>
              <a:t>浙江大学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CN" altLang="en-US" sz="2800" dirty="0"/>
              <a:t>国立台湾大学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</a:t>
            </a:r>
            <a:r>
              <a:rPr lang="zh-CN" altLang="en-US" sz="2800" dirty="0"/>
              <a:t>台湾师傅大学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</a:t>
            </a:r>
            <a:r>
              <a:rPr lang="zh-CN" altLang="en-US" sz="2800" dirty="0"/>
              <a:t>中原大学</a:t>
            </a:r>
            <a:endParaRPr lang="en-US" altLang="zh-CN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CN" altLang="en-US" sz="2800" dirty="0"/>
              <a:t>香港科技大学</a:t>
            </a:r>
            <a:r>
              <a:rPr lang="ja-JP" altLang="en-US" sz="2800" dirty="0"/>
              <a:t>　　　</a:t>
            </a:r>
            <a:r>
              <a:rPr lang="zh-CN" altLang="en-US" sz="2800" dirty="0"/>
              <a:t>等等</a:t>
            </a:r>
            <a:endParaRPr kumimoji="1"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629DE2-6BF1-4089-BFCD-7D031AF56451}"/>
              </a:ext>
            </a:extLst>
          </p:cNvPr>
          <p:cNvSpPr txBox="1"/>
          <p:nvPr/>
        </p:nvSpPr>
        <p:spPr>
          <a:xfrm>
            <a:off x="443001" y="2068150"/>
            <a:ext cx="7326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チャイ研</a:t>
            </a:r>
            <a:r>
              <a:rPr kumimoji="1" lang="zh-CN" altLang="en-US" sz="2400" dirty="0"/>
              <a:t>的组员去中国</a:t>
            </a:r>
            <a:r>
              <a:rPr kumimoji="1" lang="en-US" altLang="zh-CN" sz="2400" dirty="0"/>
              <a:t>·</a:t>
            </a:r>
            <a:r>
              <a:rPr kumimoji="1" lang="zh-CN" altLang="en-US" sz="2400" dirty="0"/>
              <a:t>台湾</a:t>
            </a:r>
            <a:r>
              <a:rPr kumimoji="1" lang="en-US" altLang="zh-CN" sz="2400" dirty="0"/>
              <a:t>·</a:t>
            </a:r>
            <a:r>
              <a:rPr kumimoji="1" lang="zh-CN" altLang="en-US" sz="2400" dirty="0"/>
              <a:t>香港留学过</a:t>
            </a:r>
            <a:r>
              <a:rPr kumimoji="1" lang="ja-JP" altLang="en-US" sz="2400" dirty="0"/>
              <a:t>、</a:t>
            </a:r>
            <a:endParaRPr kumimoji="1" lang="en-US" altLang="ja-JP" sz="2400" dirty="0"/>
          </a:p>
          <a:p>
            <a:r>
              <a:rPr kumimoji="1" lang="zh-CN" altLang="en-US" sz="2400" dirty="0"/>
              <a:t>或打算留学。</a:t>
            </a:r>
            <a:endParaRPr kumimoji="1" lang="ja-JP" altLang="en-US" sz="2400" dirty="0"/>
          </a:p>
        </p:txBody>
      </p:sp>
      <p:pic>
        <p:nvPicPr>
          <p:cNvPr id="7" name="図 6" descr="建物, 地面, 人, 屋外 が含まれている画像&#10;&#10;自動的に生成された説明">
            <a:extLst>
              <a:ext uri="{FF2B5EF4-FFF2-40B4-BE49-F238E27FC236}">
                <a16:creationId xmlns:a16="http://schemas.microsoft.com/office/drawing/2014/main" id="{D4563D64-93B1-4689-A6F2-041D500F4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94" y="3185884"/>
            <a:ext cx="4475618" cy="316284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08E6743-392D-4FBD-A562-B80A4094110F}"/>
              </a:ext>
            </a:extLst>
          </p:cNvPr>
          <p:cNvSpPr txBox="1"/>
          <p:nvPr/>
        </p:nvSpPr>
        <p:spPr>
          <a:xfrm>
            <a:off x="595085" y="5793172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2019</a:t>
            </a:r>
            <a:r>
              <a:rPr kumimoji="1" lang="ja-JP" altLang="en-US" dirty="0"/>
              <a:t>年　</a:t>
            </a:r>
            <a:endParaRPr kumimoji="1" lang="en-US" altLang="ja-JP" dirty="0"/>
          </a:p>
          <a:p>
            <a:r>
              <a:rPr kumimoji="1" lang="zh-CN" altLang="en-US" dirty="0"/>
              <a:t>台湾</a:t>
            </a:r>
            <a:r>
              <a:rPr kumimoji="1" lang="ja-JP" altLang="en-US" dirty="0"/>
              <a:t>中原大学</a:t>
            </a:r>
          </a:p>
        </p:txBody>
      </p:sp>
    </p:spTree>
    <p:extLst>
      <p:ext uri="{BB962C8B-B14F-4D97-AF65-F5344CB8AC3E}">
        <p14:creationId xmlns:p14="http://schemas.microsoft.com/office/powerpoint/2010/main" val="412521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FDAFD3EE-4D64-4ADD-BBB7-8DD6EE2A3BF3}"/>
              </a:ext>
            </a:extLst>
          </p:cNvPr>
          <p:cNvSpPr/>
          <p:nvPr/>
        </p:nvSpPr>
        <p:spPr>
          <a:xfrm>
            <a:off x="4955804" y="5071796"/>
            <a:ext cx="1882318" cy="718008"/>
          </a:xfrm>
          <a:prstGeom prst="wedgeRoundRectCallout">
            <a:avLst>
              <a:gd name="adj1" fmla="val -47989"/>
              <a:gd name="adj2" fmla="val 8702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9F541E7C-A2F2-4947-A046-FB084E12D581}"/>
              </a:ext>
            </a:extLst>
          </p:cNvPr>
          <p:cNvSpPr/>
          <p:nvPr/>
        </p:nvSpPr>
        <p:spPr>
          <a:xfrm>
            <a:off x="5432189" y="2876844"/>
            <a:ext cx="1525201" cy="905706"/>
          </a:xfrm>
          <a:prstGeom prst="wedgeRoundRectCallout">
            <a:avLst>
              <a:gd name="adj1" fmla="val 47679"/>
              <a:gd name="adj2" fmla="val 7087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4362A0C-1D27-47D1-AD01-407B6EA7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935" y="602728"/>
            <a:ext cx="9750760" cy="1039349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6600" dirty="0">
                <a:solidFill>
                  <a:srgbClr val="990033"/>
                </a:solidFill>
              </a:rPr>
              <a:t>许多特别活动</a:t>
            </a:r>
            <a:r>
              <a:rPr kumimoji="1" lang="ja-JP" altLang="en-US" sz="6600" dirty="0">
                <a:solidFill>
                  <a:srgbClr val="990033"/>
                </a:solidFill>
              </a:rPr>
              <a:t>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AB246E-D3F4-428E-950B-A8F307B5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76" y="1789043"/>
            <a:ext cx="11262454" cy="1039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800" dirty="0"/>
              <a:t>除了日常的活动，我们开很多特别活动。中国菜欢会</a:t>
            </a:r>
            <a:r>
              <a:rPr kumimoji="1" lang="ja-JP" altLang="en-US" sz="2800" dirty="0"/>
              <a:t>、</a:t>
            </a:r>
            <a:r>
              <a:rPr kumimoji="1" lang="zh-CN" altLang="en-US" sz="2800" dirty="0"/>
              <a:t>暑假集训等等。</a:t>
            </a:r>
            <a:r>
              <a:rPr kumimoji="1" lang="en-US" altLang="ja-JP" sz="2800" dirty="0"/>
              <a:t>※</a:t>
            </a:r>
            <a:r>
              <a:rPr kumimoji="1" lang="zh-CN" altLang="en-US" sz="2800" dirty="0"/>
              <a:t>按照大学规定，今年春期我们没开任何特别活动。</a:t>
            </a:r>
            <a:endParaRPr kumimoji="1" lang="ja-JP" altLang="en-US" sz="2800" dirty="0"/>
          </a:p>
        </p:txBody>
      </p:sp>
      <p:pic>
        <p:nvPicPr>
          <p:cNvPr id="5" name="図 4" descr="人, 室内, 壁, 食べ物 が含まれている画像&#10;&#10;自動的に生成された説明">
            <a:extLst>
              <a:ext uri="{FF2B5EF4-FFF2-40B4-BE49-F238E27FC236}">
                <a16:creationId xmlns:a16="http://schemas.microsoft.com/office/drawing/2014/main" id="{D9DCF49C-5F0C-4FCF-BA04-960BA9344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6" y="3163022"/>
            <a:ext cx="4385293" cy="328748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C4CDFF-EAD0-4363-BFBE-5BB5A28B0A30}"/>
              </a:ext>
            </a:extLst>
          </p:cNvPr>
          <p:cNvSpPr txBox="1"/>
          <p:nvPr/>
        </p:nvSpPr>
        <p:spPr>
          <a:xfrm>
            <a:off x="4955804" y="5243741"/>
            <a:ext cx="204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中国菜欢会</a:t>
            </a:r>
            <a:endParaRPr kumimoji="1" lang="ja-JP" altLang="en-US" sz="2400" dirty="0"/>
          </a:p>
        </p:txBody>
      </p:sp>
      <p:pic>
        <p:nvPicPr>
          <p:cNvPr id="10" name="図 9" descr="屋外, 建物, 空, 人 が含まれている画像&#10;&#10;自動的に生成された説明">
            <a:extLst>
              <a:ext uri="{FF2B5EF4-FFF2-40B4-BE49-F238E27FC236}">
                <a16:creationId xmlns:a16="http://schemas.microsoft.com/office/drawing/2014/main" id="{5BBC4889-3DF7-4166-978A-9C6A0783A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40" y="2956264"/>
            <a:ext cx="4439478" cy="332810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EBD931-937D-42E0-A4BC-C375DE371D75}"/>
              </a:ext>
            </a:extLst>
          </p:cNvPr>
          <p:cNvSpPr txBox="1"/>
          <p:nvPr/>
        </p:nvSpPr>
        <p:spPr>
          <a:xfrm>
            <a:off x="5548364" y="2951553"/>
            <a:ext cx="164137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400" dirty="0">
                <a:latin typeface="Arial"/>
                <a:cs typeface="Arial"/>
              </a:rPr>
              <a:t>暑假集训</a:t>
            </a:r>
            <a:endParaRPr lang="en-US" altLang="ja-JP" sz="2400" dirty="0">
              <a:latin typeface="Arial"/>
              <a:ea typeface="ＭＳ ゴシック"/>
              <a:cs typeface="Arial"/>
            </a:endParaRPr>
          </a:p>
          <a:p>
            <a:r>
              <a:rPr kumimoji="1" lang="en-US" altLang="ja-JP" sz="2400" dirty="0">
                <a:latin typeface="Arial"/>
                <a:ea typeface="ＭＳ ゴシック"/>
                <a:cs typeface="Arial"/>
              </a:rPr>
              <a:t>@</a:t>
            </a:r>
            <a:r>
              <a:rPr kumimoji="1" lang="en-US" altLang="ja-JP" sz="2400" dirty="0" err="1">
                <a:latin typeface="Arial"/>
                <a:ea typeface="ＭＳ ゴシック"/>
                <a:cs typeface="Arial"/>
              </a:rPr>
              <a:t>山梨</a:t>
            </a:r>
            <a:endParaRPr lang="ja-JP" altLang="en-US" sz="2400" dirty="0">
              <a:latin typeface="Arial"/>
              <a:ea typeface="ＭＳ ゴシック"/>
              <a:cs typeface="Arial"/>
            </a:endParaRPr>
          </a:p>
        </p:txBody>
      </p:sp>
      <p:pic>
        <p:nvPicPr>
          <p:cNvPr id="16" name="グラフィックス 15" descr="ニヤリとした顔 (塗りつぶし)">
            <a:extLst>
              <a:ext uri="{FF2B5EF4-FFF2-40B4-BE49-F238E27FC236}">
                <a16:creationId xmlns:a16="http://schemas.microsoft.com/office/drawing/2014/main" id="{1C454371-F28F-44A1-AB18-7F1F37F96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50734">
            <a:off x="10278470" y="2934383"/>
            <a:ext cx="1244757" cy="1244757"/>
          </a:xfrm>
          <a:prstGeom prst="rect">
            <a:avLst/>
          </a:prstGeom>
        </p:spPr>
      </p:pic>
      <p:pic>
        <p:nvPicPr>
          <p:cNvPr id="18" name="グラフィックス 17" descr="ナイフとフォーク">
            <a:extLst>
              <a:ext uri="{FF2B5EF4-FFF2-40B4-BE49-F238E27FC236}">
                <a16:creationId xmlns:a16="http://schemas.microsoft.com/office/drawing/2014/main" id="{19F99B55-5A35-4892-815D-666C2F6416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944529">
            <a:off x="455715" y="5257733"/>
            <a:ext cx="1064140" cy="10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C4F7C4-B1EC-4A8E-B2FD-30E5F582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6600" dirty="0">
                <a:solidFill>
                  <a:srgbClr val="990033"/>
                </a:solidFill>
              </a:rPr>
              <a:t>春假，我们旅游中国！</a:t>
            </a:r>
            <a:endParaRPr kumimoji="1" lang="ja-JP" altLang="en-US" sz="6600" dirty="0">
              <a:solidFill>
                <a:srgbClr val="990033"/>
              </a:solidFill>
            </a:endParaRPr>
          </a:p>
        </p:txBody>
      </p:sp>
      <p:pic>
        <p:nvPicPr>
          <p:cNvPr id="5" name="コンテンツ プレースホルダー 4" descr="空, 人, 屋外, 地面 が含まれている画像&#10;&#10;自動的に生成された説明">
            <a:extLst>
              <a:ext uri="{FF2B5EF4-FFF2-40B4-BE49-F238E27FC236}">
                <a16:creationId xmlns:a16="http://schemas.microsoft.com/office/drawing/2014/main" id="{19E3215A-38F5-4FE7-94AF-E69A271D4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22" y="2102033"/>
            <a:ext cx="6362541" cy="4236284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7378D2-C90E-4C13-B73B-7EB4A9B8BF95}"/>
              </a:ext>
            </a:extLst>
          </p:cNvPr>
          <p:cNvSpPr txBox="1"/>
          <p:nvPr/>
        </p:nvSpPr>
        <p:spPr>
          <a:xfrm>
            <a:off x="709937" y="2595533"/>
            <a:ext cx="4055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2019</a:t>
            </a:r>
            <a:r>
              <a:rPr kumimoji="1" lang="zh-CN" altLang="en-US" sz="2800" dirty="0"/>
              <a:t>年</a:t>
            </a:r>
            <a:r>
              <a:rPr kumimoji="1" lang="en-US" altLang="zh-CN" sz="2800" dirty="0"/>
              <a:t>2</a:t>
            </a:r>
            <a:r>
              <a:rPr kumimoji="1" lang="zh-CN" altLang="en-US" sz="2800" dirty="0"/>
              <a:t>月，我们旅游香港！过去，我们去过北京</a:t>
            </a:r>
            <a:r>
              <a:rPr kumimoji="1" lang="en-US" altLang="zh-CN" sz="2800" dirty="0"/>
              <a:t>·</a:t>
            </a:r>
            <a:r>
              <a:rPr kumimoji="1" lang="zh-CN" altLang="en-US" sz="2800" dirty="0"/>
              <a:t>上海。</a:t>
            </a:r>
            <a:endParaRPr kumimoji="1" lang="ja-JP" altLang="en-US" sz="2800" dirty="0"/>
          </a:p>
        </p:txBody>
      </p:sp>
      <p:pic>
        <p:nvPicPr>
          <p:cNvPr id="8" name="グラフィックス 7" descr="飛行機">
            <a:extLst>
              <a:ext uri="{FF2B5EF4-FFF2-40B4-BE49-F238E27FC236}">
                <a16:creationId xmlns:a16="http://schemas.microsoft.com/office/drawing/2014/main" id="{9130542B-6B5C-4141-874B-3048A31C8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26930">
            <a:off x="704652" y="4467982"/>
            <a:ext cx="1785059" cy="1785059"/>
          </a:xfrm>
          <a:prstGeom prst="rect">
            <a:avLst/>
          </a:prstGeom>
        </p:spPr>
      </p:pic>
      <p:pic>
        <p:nvPicPr>
          <p:cNvPr id="10" name="グラフィックス 9" descr="曇り">
            <a:extLst>
              <a:ext uri="{FF2B5EF4-FFF2-40B4-BE49-F238E27FC236}">
                <a16:creationId xmlns:a16="http://schemas.microsoft.com/office/drawing/2014/main" id="{88F6146E-EE54-4AD1-B5DD-520C37EF1C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9263" y="4792748"/>
            <a:ext cx="1422658" cy="1422658"/>
          </a:xfrm>
          <a:prstGeom prst="rect">
            <a:avLst/>
          </a:prstGeom>
        </p:spPr>
      </p:pic>
      <p:pic>
        <p:nvPicPr>
          <p:cNvPr id="14" name="グラフィックス 13" descr="地球 (アジア、オーストラリア)">
            <a:extLst>
              <a:ext uri="{FF2B5EF4-FFF2-40B4-BE49-F238E27FC236}">
                <a16:creationId xmlns:a16="http://schemas.microsoft.com/office/drawing/2014/main" id="{6A74955E-E793-422D-885D-C849D90DE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94574" y="774485"/>
            <a:ext cx="1107817" cy="110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9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D7DDCB-5C63-4333-8E3B-C791464E610B}"/>
              </a:ext>
            </a:extLst>
          </p:cNvPr>
          <p:cNvSpPr txBox="1"/>
          <p:nvPr/>
        </p:nvSpPr>
        <p:spPr>
          <a:xfrm>
            <a:off x="1899979" y="961205"/>
            <a:ext cx="8392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dirty="0">
                <a:solidFill>
                  <a:srgbClr val="9900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欢迎你们参加</a:t>
            </a:r>
            <a:r>
              <a:rPr kumimoji="1" lang="ja-JP" altLang="en-US" sz="8000" dirty="0">
                <a:solidFill>
                  <a:srgbClr val="9900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！！</a:t>
            </a:r>
          </a:p>
        </p:txBody>
      </p:sp>
      <p:pic>
        <p:nvPicPr>
          <p:cNvPr id="9" name="図 8" descr="植物, 木 が含まれている画像&#10;&#10;自動的に生成された説明">
            <a:extLst>
              <a:ext uri="{FF2B5EF4-FFF2-40B4-BE49-F238E27FC236}">
                <a16:creationId xmlns:a16="http://schemas.microsoft.com/office/drawing/2014/main" id="{943B6F7D-F5A2-4EAE-BEA1-BE9EC0883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53414">
            <a:off x="-500744" y="3460635"/>
            <a:ext cx="3640607" cy="312580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9D6CA11-71B6-47E4-B0C7-04F06CF89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62744" y="3830661"/>
            <a:ext cx="3640608" cy="276458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AADDF5-F9E8-42E6-9F04-995CBD8C57B2}"/>
              </a:ext>
            </a:extLst>
          </p:cNvPr>
          <p:cNvSpPr txBox="1"/>
          <p:nvPr/>
        </p:nvSpPr>
        <p:spPr>
          <a:xfrm>
            <a:off x="4723665" y="3674017"/>
            <a:ext cx="6637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Twitter:@</a:t>
            </a:r>
            <a:r>
              <a:rPr kumimoji="1" lang="en-US" altLang="ja-JP" sz="3600" b="1" dirty="0" err="1"/>
              <a:t>wasechaiken</a:t>
            </a:r>
            <a:endParaRPr kumimoji="1" lang="en-US" altLang="ja-JP" sz="3600" b="1" dirty="0"/>
          </a:p>
          <a:p>
            <a:r>
              <a:rPr kumimoji="1" lang="zh-CN" altLang="en-US" sz="3600" b="1" dirty="0"/>
              <a:t>中文</a:t>
            </a:r>
            <a:r>
              <a:rPr kumimoji="1" lang="en-US" altLang="zh-CN" sz="3600" b="1" dirty="0"/>
              <a:t>Twitter:@</a:t>
            </a:r>
            <a:r>
              <a:rPr kumimoji="1" lang="en-US" altLang="zh-CN" sz="3600" b="1" dirty="0" err="1"/>
              <a:t>wasechaikenzh</a:t>
            </a:r>
            <a:endParaRPr kumimoji="1" lang="en-US" altLang="ja-JP" sz="3600" b="1" dirty="0"/>
          </a:p>
          <a:p>
            <a:r>
              <a:rPr kumimoji="1" lang="en-US" altLang="ja-JP" sz="3600" b="1" dirty="0" err="1"/>
              <a:t>G-mail:wasechaiken@gmail.com</a:t>
            </a:r>
            <a:endParaRPr kumimoji="1"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1160941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オレンジがかった赤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シャボン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193</Words>
  <Application>Microsoft Office PowerPoint</Application>
  <PresentationFormat>ワイド画面</PresentationFormat>
  <Paragraphs>39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HG創英角ｺﾞｼｯｸUB</vt:lpstr>
      <vt:lpstr>Arial</vt:lpstr>
      <vt:lpstr>Garamond</vt:lpstr>
      <vt:lpstr>シャボン</vt:lpstr>
      <vt:lpstr>汉语学习会</vt:lpstr>
      <vt:lpstr>简介我们</vt:lpstr>
      <vt:lpstr>主要活动</vt:lpstr>
      <vt:lpstr>很多组员在中国学过！</vt:lpstr>
      <vt:lpstr>许多特别活动！</vt:lpstr>
      <vt:lpstr>春假，我们旅游中国！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中国語学習会</dc:title>
  <dc:creator>美緒 山崎</dc:creator>
  <cp:lastModifiedBy>慎太郎 大坪</cp:lastModifiedBy>
  <cp:revision>11</cp:revision>
  <dcterms:created xsi:type="dcterms:W3CDTF">2019-03-28T07:21:44Z</dcterms:created>
  <dcterms:modified xsi:type="dcterms:W3CDTF">2020-09-05T23:52:22Z</dcterms:modified>
</cp:coreProperties>
</file>