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美緒 山崎" initials="美緒" lastIdx="1" clrIdx="0">
    <p:extLst>
      <p:ext uri="{19B8F6BF-5375-455C-9EA6-DF929625EA0E}">
        <p15:presenceInfo xmlns:p15="http://schemas.microsoft.com/office/powerpoint/2012/main" userId="5a4767d7b3224dca" providerId="Windows Live"/>
      </p:ext>
    </p:extLst>
  </p:cmAuthor>
  <p:cmAuthor id="2" name="慎太郎 大坪" initials="慎太郎" lastIdx="1" clrIdx="1">
    <p:extLst>
      <p:ext uri="{19B8F6BF-5375-455C-9EA6-DF929625EA0E}">
        <p15:presenceInfo xmlns:p15="http://schemas.microsoft.com/office/powerpoint/2012/main" userId="bc324daea99437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A05E1-618B-4CFB-AAAB-5F767D78996B}" v="23" dt="2019-09-18T09:29:56.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3" d="100"/>
          <a:sy n="33" d="100"/>
        </p:scale>
        <p:origin x="48"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学習者 中国語学習会" userId="e529a8eba7d73e6d" providerId="Windows Live" clId="Web-{068936A9-DFB1-409A-BE24-96206AD974E5}"/>
    <pc:docChg chg="modSld">
      <pc:chgData name="学習者 中国語学習会" userId="e529a8eba7d73e6d" providerId="Windows Live" clId="Web-{068936A9-DFB1-409A-BE24-96206AD974E5}" dt="2019-04-01T02:24:54.740" v="5" actId="20577"/>
      <pc:docMkLst>
        <pc:docMk/>
      </pc:docMkLst>
      <pc:sldChg chg="modSp">
        <pc:chgData name="学習者 中国語学習会" userId="e529a8eba7d73e6d" providerId="Windows Live" clId="Web-{068936A9-DFB1-409A-BE24-96206AD974E5}" dt="2019-04-01T02:24:54.740" v="5" actId="20577"/>
        <pc:sldMkLst>
          <pc:docMk/>
          <pc:sldMk cId="1376366853" sldId="258"/>
        </pc:sldMkLst>
        <pc:spChg chg="mod">
          <ac:chgData name="学習者 中国語学習会" userId="e529a8eba7d73e6d" providerId="Windows Live" clId="Web-{068936A9-DFB1-409A-BE24-96206AD974E5}" dt="2019-04-01T02:24:54.740" v="5" actId="20577"/>
          <ac:spMkLst>
            <pc:docMk/>
            <pc:sldMk cId="1376366853" sldId="258"/>
            <ac:spMk id="3" creationId="{7D612C19-C6F1-484E-A3D1-95E075A8F95F}"/>
          </ac:spMkLst>
        </pc:spChg>
      </pc:sldChg>
    </pc:docChg>
  </pc:docChgLst>
  <pc:docChgLst>
    <pc:chgData name="学習者 中国語学習会" userId="e529a8eba7d73e6d" providerId="Windows Live" clId="Web-{9F8A05E1-618B-4CFB-AAAB-5F767D78996B}"/>
    <pc:docChg chg="modSld">
      <pc:chgData name="学習者 中国語学習会" userId="e529a8eba7d73e6d" providerId="Windows Live" clId="Web-{9F8A05E1-618B-4CFB-AAAB-5F767D78996B}" dt="2019-09-18T09:29:56.153" v="22" actId="20577"/>
      <pc:docMkLst>
        <pc:docMk/>
      </pc:docMkLst>
      <pc:sldChg chg="modSp">
        <pc:chgData name="学習者 中国語学習会" userId="e529a8eba7d73e6d" providerId="Windows Live" clId="Web-{9F8A05E1-618B-4CFB-AAAB-5F767D78996B}" dt="2019-09-18T09:29:15.356" v="2" actId="20577"/>
        <pc:sldMkLst>
          <pc:docMk/>
          <pc:sldMk cId="1376366853" sldId="258"/>
        </pc:sldMkLst>
        <pc:spChg chg="mod">
          <ac:chgData name="学習者 中国語学習会" userId="e529a8eba7d73e6d" providerId="Windows Live" clId="Web-{9F8A05E1-618B-4CFB-AAAB-5F767D78996B}" dt="2019-09-18T09:29:15.356" v="2" actId="20577"/>
          <ac:spMkLst>
            <pc:docMk/>
            <pc:sldMk cId="1376366853" sldId="258"/>
            <ac:spMk id="3" creationId="{7D612C19-C6F1-484E-A3D1-95E075A8F95F}"/>
          </ac:spMkLst>
        </pc:spChg>
      </pc:sldChg>
      <pc:sldChg chg="modSp">
        <pc:chgData name="学習者 中国語学習会" userId="e529a8eba7d73e6d" providerId="Windows Live" clId="Web-{9F8A05E1-618B-4CFB-AAAB-5F767D78996B}" dt="2019-09-18T09:29:53.090" v="20" actId="20577"/>
        <pc:sldMkLst>
          <pc:docMk/>
          <pc:sldMk cId="1681719677" sldId="259"/>
        </pc:sldMkLst>
        <pc:spChg chg="mod">
          <ac:chgData name="学習者 中国語学習会" userId="e529a8eba7d73e6d" providerId="Windows Live" clId="Web-{9F8A05E1-618B-4CFB-AAAB-5F767D78996B}" dt="2019-09-18T09:29:53.090" v="20" actId="20577"/>
          <ac:spMkLst>
            <pc:docMk/>
            <pc:sldMk cId="1681719677" sldId="259"/>
            <ac:spMk id="11" creationId="{7FEBD931-937D-42E0-A4BC-C375DE371D75}"/>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8FC9A0E-783C-468E-92CB-6D83DA682C0B}" type="datetimeFigureOut">
              <a:rPr kumimoji="1" lang="ja-JP" altLang="en-US" smtClean="0"/>
              <a:t>2020/9/6</a:t>
            </a:fld>
            <a:endParaRPr kumimoji="1" lang="ja-JP" alt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kumimoji="1" lang="ja-JP" alt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730DEE4-3CA8-433F-B62C-3323EA5CE79D}" type="slidenum">
              <a:rPr kumimoji="1" lang="ja-JP" altLang="en-US" smtClean="0"/>
              <a:t>‹#›</a:t>
            </a:fld>
            <a:endParaRPr kumimoji="1" lang="ja-JP" altLang="en-US"/>
          </a:p>
        </p:txBody>
      </p:sp>
    </p:spTree>
    <p:extLst>
      <p:ext uri="{BB962C8B-B14F-4D97-AF65-F5344CB8AC3E}">
        <p14:creationId xmlns:p14="http://schemas.microsoft.com/office/powerpoint/2010/main" val="39854628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8FC9A0E-783C-468E-92CB-6D83DA682C0B}" type="datetimeFigureOut">
              <a:rPr kumimoji="1" lang="ja-JP" altLang="en-US" smtClean="0"/>
              <a:t>2020/9/6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0DEE4-3CA8-433F-B62C-3323EA5CE79D}" type="slidenum">
              <a:rPr kumimoji="1" lang="ja-JP" altLang="en-US" smtClean="0"/>
              <a:t>‹#›</a:t>
            </a:fld>
            <a:endParaRPr kumimoji="1" lang="ja-JP" altLang="en-US"/>
          </a:p>
        </p:txBody>
      </p:sp>
    </p:spTree>
    <p:extLst>
      <p:ext uri="{BB962C8B-B14F-4D97-AF65-F5344CB8AC3E}">
        <p14:creationId xmlns:p14="http://schemas.microsoft.com/office/powerpoint/2010/main" val="195880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8FC9A0E-783C-468E-92CB-6D83DA682C0B}" type="datetimeFigureOut">
              <a:rPr kumimoji="1" lang="ja-JP" altLang="en-US" smtClean="0"/>
              <a:t>2020/9/6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0DEE4-3CA8-433F-B62C-3323EA5CE79D}" type="slidenum">
              <a:rPr kumimoji="1" lang="ja-JP" altLang="en-US" smtClean="0"/>
              <a:t>‹#›</a:t>
            </a:fld>
            <a:endParaRPr kumimoji="1" lang="ja-JP" altLang="en-US"/>
          </a:p>
        </p:txBody>
      </p:sp>
    </p:spTree>
    <p:extLst>
      <p:ext uri="{BB962C8B-B14F-4D97-AF65-F5344CB8AC3E}">
        <p14:creationId xmlns:p14="http://schemas.microsoft.com/office/powerpoint/2010/main" val="361882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8FC9A0E-783C-468E-92CB-6D83DA682C0B}" type="datetimeFigureOut">
              <a:rPr kumimoji="1" lang="ja-JP" altLang="en-US" smtClean="0"/>
              <a:t>2020/9/6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730DEE4-3CA8-433F-B62C-3323EA5CE79D}" type="slidenum">
              <a:rPr kumimoji="1" lang="ja-JP" altLang="en-US" smtClean="0"/>
              <a:t>‹#›</a:t>
            </a:fld>
            <a:endParaRPr kumimoji="1" lang="ja-JP" altLang="en-US"/>
          </a:p>
        </p:txBody>
      </p:sp>
    </p:spTree>
    <p:extLst>
      <p:ext uri="{BB962C8B-B14F-4D97-AF65-F5344CB8AC3E}">
        <p14:creationId xmlns:p14="http://schemas.microsoft.com/office/powerpoint/2010/main" val="361703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A8FC9A0E-783C-468E-92CB-6D83DA682C0B}" type="datetimeFigureOut">
              <a:rPr kumimoji="1" lang="ja-JP" altLang="en-US" smtClean="0"/>
              <a:t>2020/9/6</a:t>
            </a:fld>
            <a:endParaRPr kumimoji="1" lang="ja-JP" alt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kumimoji="1" lang="ja-JP" altLang="en-US"/>
          </a:p>
        </p:txBody>
      </p:sp>
      <p:sp>
        <p:nvSpPr>
          <p:cNvPr id="6" name="Slide Number Placeholder 5"/>
          <p:cNvSpPr>
            <a:spLocks noGrp="1"/>
          </p:cNvSpPr>
          <p:nvPr>
            <p:ph type="sldNum" sz="quarter" idx="12"/>
          </p:nvPr>
        </p:nvSpPr>
        <p:spPr>
          <a:xfrm>
            <a:off x="8604504" y="5212080"/>
            <a:ext cx="2112264" cy="228600"/>
          </a:xfrm>
        </p:spPr>
        <p:txBody>
          <a:bodyPr/>
          <a:lstStyle/>
          <a:p>
            <a:fld id="{6730DEE4-3CA8-433F-B62C-3323EA5CE79D}" type="slidenum">
              <a:rPr kumimoji="1" lang="ja-JP" altLang="en-US" smtClean="0"/>
              <a:t>‹#›</a:t>
            </a:fld>
            <a:endParaRPr kumimoji="1" lang="ja-JP" altLang="en-US"/>
          </a:p>
        </p:txBody>
      </p:sp>
    </p:spTree>
    <p:extLst>
      <p:ext uri="{BB962C8B-B14F-4D97-AF65-F5344CB8AC3E}">
        <p14:creationId xmlns:p14="http://schemas.microsoft.com/office/powerpoint/2010/main" val="373283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A8FC9A0E-783C-468E-92CB-6D83DA682C0B}" type="datetimeFigureOut">
              <a:rPr kumimoji="1" lang="ja-JP" altLang="en-US" smtClean="0"/>
              <a:t>2020/9/6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730DEE4-3CA8-433F-B62C-3323EA5CE79D}" type="slidenum">
              <a:rPr kumimoji="1" lang="ja-JP" altLang="en-US" smtClean="0"/>
              <a:t>‹#›</a:t>
            </a:fld>
            <a:endParaRPr kumimoji="1" lang="ja-JP" altLang="en-US"/>
          </a:p>
        </p:txBody>
      </p:sp>
    </p:spTree>
    <p:extLst>
      <p:ext uri="{BB962C8B-B14F-4D97-AF65-F5344CB8AC3E}">
        <p14:creationId xmlns:p14="http://schemas.microsoft.com/office/powerpoint/2010/main" val="54188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8FC9A0E-783C-468E-92CB-6D83DA682C0B}" type="datetimeFigureOut">
              <a:rPr kumimoji="1" lang="ja-JP" altLang="en-US" smtClean="0"/>
              <a:t>2020/9/6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730DEE4-3CA8-433F-B62C-3323EA5CE79D}" type="slidenum">
              <a:rPr kumimoji="1" lang="ja-JP" altLang="en-US" smtClean="0"/>
              <a:t>‹#›</a:t>
            </a:fld>
            <a:endParaRPr kumimoji="1" lang="ja-JP" altLang="en-US"/>
          </a:p>
        </p:txBody>
      </p:sp>
    </p:spTree>
    <p:extLst>
      <p:ext uri="{BB962C8B-B14F-4D97-AF65-F5344CB8AC3E}">
        <p14:creationId xmlns:p14="http://schemas.microsoft.com/office/powerpoint/2010/main" val="150610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A8FC9A0E-783C-468E-92CB-6D83DA682C0B}" type="datetimeFigureOut">
              <a:rPr kumimoji="1" lang="ja-JP" altLang="en-US" smtClean="0"/>
              <a:t>2020/9/6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730DEE4-3CA8-433F-B62C-3323EA5CE79D}" type="slidenum">
              <a:rPr kumimoji="1" lang="ja-JP" altLang="en-US" smtClean="0"/>
              <a:t>‹#›</a:t>
            </a:fld>
            <a:endParaRPr kumimoji="1" lang="ja-JP" altLang="en-US"/>
          </a:p>
        </p:txBody>
      </p:sp>
    </p:spTree>
    <p:extLst>
      <p:ext uri="{BB962C8B-B14F-4D97-AF65-F5344CB8AC3E}">
        <p14:creationId xmlns:p14="http://schemas.microsoft.com/office/powerpoint/2010/main" val="1171040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C9A0E-783C-468E-92CB-6D83DA682C0B}" type="datetimeFigureOut">
              <a:rPr kumimoji="1" lang="ja-JP" altLang="en-US" smtClean="0"/>
              <a:t>2020/9/6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730DEE4-3CA8-433F-B62C-3323EA5CE79D}" type="slidenum">
              <a:rPr kumimoji="1" lang="ja-JP" altLang="en-US" smtClean="0"/>
              <a:t>‹#›</a:t>
            </a:fld>
            <a:endParaRPr kumimoji="1" lang="ja-JP" altLang="en-US"/>
          </a:p>
        </p:txBody>
      </p:sp>
    </p:spTree>
    <p:extLst>
      <p:ext uri="{BB962C8B-B14F-4D97-AF65-F5344CB8AC3E}">
        <p14:creationId xmlns:p14="http://schemas.microsoft.com/office/powerpoint/2010/main" val="221856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ja-JP" altLang="en-US"/>
              <a:t>マスター タイトルの書式設定</a:t>
            </a:r>
            <a:endParaRPr lang="en-US"/>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A8FC9A0E-783C-468E-92CB-6D83DA682C0B}" type="datetimeFigureOut">
              <a:rPr kumimoji="1" lang="ja-JP" altLang="en-US" smtClean="0"/>
              <a:t>2020/9/6</a:t>
            </a:fld>
            <a:endParaRPr kumimoji="1" lang="ja-JP" altLang="en-US"/>
          </a:p>
        </p:txBody>
      </p:sp>
      <p:sp>
        <p:nvSpPr>
          <p:cNvPr id="9" name="Footer Placeholder 8"/>
          <p:cNvSpPr>
            <a:spLocks noGrp="1"/>
          </p:cNvSpPr>
          <p:nvPr>
            <p:ph type="ftr" sz="quarter" idx="11"/>
          </p:nvPr>
        </p:nvSpPr>
        <p:spPr/>
        <p:txBody>
          <a:bodyPr/>
          <a:lstStyle>
            <a:lvl1pPr algn="r">
              <a:defRPr/>
            </a:lvl1pPr>
          </a:lstStyle>
          <a:p>
            <a:endParaRPr kumimoji="1" lang="ja-JP" altLang="en-US"/>
          </a:p>
        </p:txBody>
      </p:sp>
      <p:sp>
        <p:nvSpPr>
          <p:cNvPr id="11" name="Slide Number Placeholder 10"/>
          <p:cNvSpPr>
            <a:spLocks noGrp="1"/>
          </p:cNvSpPr>
          <p:nvPr>
            <p:ph type="sldNum" sz="quarter" idx="12"/>
          </p:nvPr>
        </p:nvSpPr>
        <p:spPr>
          <a:xfrm>
            <a:off x="10396728" y="6227064"/>
            <a:ext cx="1463040" cy="256032"/>
          </a:xfrm>
        </p:spPr>
        <p:txBody>
          <a:bodyPr/>
          <a:lstStyle/>
          <a:p>
            <a:fld id="{6730DEE4-3CA8-433F-B62C-3323EA5CE79D}" type="slidenum">
              <a:rPr kumimoji="1" lang="ja-JP" altLang="en-US" smtClean="0"/>
              <a:t>‹#›</a:t>
            </a:fld>
            <a:endParaRPr kumimoji="1" lang="ja-JP" alt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727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8FC9A0E-783C-468E-92CB-6D83DA682C0B}" type="datetimeFigureOut">
              <a:rPr kumimoji="1" lang="ja-JP" altLang="en-US" smtClean="0"/>
              <a:t>2020/9/6</a:t>
            </a:fld>
            <a:endParaRPr kumimoji="1" lang="ja-JP"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kumimoji="1" lang="ja-JP" altLang="en-US"/>
          </a:p>
        </p:txBody>
      </p:sp>
      <p:sp>
        <p:nvSpPr>
          <p:cNvPr id="7" name="Slide Number Placeholder 6"/>
          <p:cNvSpPr>
            <a:spLocks noGrp="1"/>
          </p:cNvSpPr>
          <p:nvPr>
            <p:ph type="sldNum" sz="quarter" idx="12"/>
          </p:nvPr>
        </p:nvSpPr>
        <p:spPr>
          <a:xfrm>
            <a:off x="10396728" y="6227064"/>
            <a:ext cx="1463040" cy="256032"/>
          </a:xfrm>
        </p:spPr>
        <p:txBody>
          <a:bodyPr/>
          <a:lstStyle/>
          <a:p>
            <a:fld id="{6730DEE4-3CA8-433F-B62C-3323EA5CE79D}" type="slidenum">
              <a:rPr kumimoji="1" lang="ja-JP" altLang="en-US" smtClean="0"/>
              <a:t>‹#›</a:t>
            </a:fld>
            <a:endParaRPr kumimoji="1" lang="ja-JP" alt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108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8FC9A0E-783C-468E-92CB-6D83DA682C0B}" type="datetimeFigureOut">
              <a:rPr kumimoji="1" lang="ja-JP" altLang="en-US" smtClean="0"/>
              <a:t>2020/9/6</a:t>
            </a:fld>
            <a:endParaRPr kumimoji="1" lang="ja-JP" alt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kumimoji="1" lang="ja-JP" alt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730DEE4-3CA8-433F-B62C-3323EA5CE79D}" type="slidenum">
              <a:rPr kumimoji="1" lang="ja-JP" altLang="en-US" smtClean="0"/>
              <a:t>‹#›</a:t>
            </a:fld>
            <a:endParaRPr kumimoji="1" lang="ja-JP" alt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6415688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kumimoji="1"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flag-of-china-china-flag-world-flag-162295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sv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hyperlink" Target="http://publicdomainq.net/bamboo-0009681/"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pixabay.com/en/panda-bear-cartoon-comic-cute-154984/"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BF579-00BF-4AC3-9ABA-95440106F0F6}"/>
              </a:ext>
            </a:extLst>
          </p:cNvPr>
          <p:cNvSpPr>
            <a:spLocks noGrp="1"/>
          </p:cNvSpPr>
          <p:nvPr>
            <p:ph type="ctrTitle"/>
          </p:nvPr>
        </p:nvSpPr>
        <p:spPr>
          <a:xfrm>
            <a:off x="1072402" y="2261648"/>
            <a:ext cx="10241168" cy="1901428"/>
          </a:xfrm>
        </p:spPr>
        <p:txBody>
          <a:bodyPr/>
          <a:lstStyle/>
          <a:p>
            <a:r>
              <a:rPr kumimoji="1" lang="ja-JP" altLang="en-US" sz="11500" b="1" u="sng">
                <a:solidFill>
                  <a:srgbClr val="990033"/>
                </a:solidFill>
              </a:rPr>
              <a:t>中国語学習会</a:t>
            </a:r>
          </a:p>
        </p:txBody>
      </p:sp>
      <p:sp>
        <p:nvSpPr>
          <p:cNvPr id="3" name="字幕 2">
            <a:extLst>
              <a:ext uri="{FF2B5EF4-FFF2-40B4-BE49-F238E27FC236}">
                <a16:creationId xmlns:a16="http://schemas.microsoft.com/office/drawing/2014/main" id="{8EBCBE4E-DF0F-4AA5-85B9-66B436BAEBFE}"/>
              </a:ext>
            </a:extLst>
          </p:cNvPr>
          <p:cNvSpPr>
            <a:spLocks noGrp="1"/>
          </p:cNvSpPr>
          <p:nvPr>
            <p:ph type="subTitle" idx="1"/>
          </p:nvPr>
        </p:nvSpPr>
        <p:spPr>
          <a:xfrm>
            <a:off x="4526565" y="4350499"/>
            <a:ext cx="6150902" cy="589981"/>
          </a:xfrm>
        </p:spPr>
        <p:txBody>
          <a:bodyPr>
            <a:normAutofit fontScale="92500" lnSpcReduction="20000"/>
          </a:bodyPr>
          <a:lstStyle/>
          <a:p>
            <a:r>
              <a:rPr kumimoji="1" lang="ja-JP" altLang="en-US" sz="4000"/>
              <a:t>早稲田大学公認サークル</a:t>
            </a:r>
          </a:p>
        </p:txBody>
      </p:sp>
    </p:spTree>
    <p:extLst>
      <p:ext uri="{BB962C8B-B14F-4D97-AF65-F5344CB8AC3E}">
        <p14:creationId xmlns:p14="http://schemas.microsoft.com/office/powerpoint/2010/main" val="328647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741E54-ED14-4646-947F-A78917418253}"/>
              </a:ext>
            </a:extLst>
          </p:cNvPr>
          <p:cNvSpPr>
            <a:spLocks noGrp="1"/>
          </p:cNvSpPr>
          <p:nvPr>
            <p:ph type="title"/>
          </p:nvPr>
        </p:nvSpPr>
        <p:spPr>
          <a:xfrm>
            <a:off x="1066800" y="642594"/>
            <a:ext cx="10058400" cy="1371600"/>
          </a:xfrm>
        </p:spPr>
        <p:txBody>
          <a:bodyPr>
            <a:normAutofit/>
          </a:bodyPr>
          <a:lstStyle/>
          <a:p>
            <a:r>
              <a:rPr kumimoji="1" lang="ja-JP" altLang="en-US" sz="6600">
                <a:solidFill>
                  <a:srgbClr val="990033"/>
                </a:solidFill>
              </a:rPr>
              <a:t>中国語学習会とは？</a:t>
            </a:r>
          </a:p>
        </p:txBody>
      </p:sp>
      <p:sp>
        <p:nvSpPr>
          <p:cNvPr id="3" name="コンテンツ プレースホルダー 2">
            <a:extLst>
              <a:ext uri="{FF2B5EF4-FFF2-40B4-BE49-F238E27FC236}">
                <a16:creationId xmlns:a16="http://schemas.microsoft.com/office/drawing/2014/main" id="{BF46E3E7-B4A0-4B1C-8EB0-925010D5E268}"/>
              </a:ext>
            </a:extLst>
          </p:cNvPr>
          <p:cNvSpPr>
            <a:spLocks noGrp="1"/>
          </p:cNvSpPr>
          <p:nvPr>
            <p:ph idx="1"/>
          </p:nvPr>
        </p:nvSpPr>
        <p:spPr>
          <a:xfrm>
            <a:off x="533873" y="2500685"/>
            <a:ext cx="7979702" cy="3201536"/>
          </a:xfrm>
        </p:spPr>
        <p:txBody>
          <a:bodyPr>
            <a:normAutofit/>
          </a:bodyPr>
          <a:lstStyle/>
          <a:p>
            <a:pPr marL="0" indent="0">
              <a:buNone/>
            </a:pPr>
            <a:r>
              <a:rPr lang="ja-JP" altLang="en-US" sz="2800" dirty="0"/>
              <a:t>・中国語学習会、通称「チャイ研」は、</a:t>
            </a:r>
            <a:r>
              <a:rPr lang="en-US" altLang="ja-JP" sz="2800" dirty="0"/>
              <a:t>1972</a:t>
            </a:r>
            <a:r>
              <a:rPr lang="ja-JP" altLang="en-US" sz="2800" dirty="0"/>
              <a:t>年発足、早稲田大学公認の中国語学習・国際交流サークルです。</a:t>
            </a:r>
            <a:endParaRPr lang="en-US" altLang="ja-JP" sz="2800" dirty="0"/>
          </a:p>
          <a:p>
            <a:pPr marL="0" indent="0">
              <a:buNone/>
            </a:pPr>
            <a:r>
              <a:rPr lang="ja-JP" altLang="en-US" sz="2800" dirty="0"/>
              <a:t>・会費は今年</a:t>
            </a:r>
            <a:r>
              <a:rPr lang="en-US" altLang="ja-JP" sz="2800" dirty="0"/>
              <a:t>2020</a:t>
            </a:r>
            <a:r>
              <a:rPr lang="ja-JP" altLang="en-US" sz="2800" dirty="0"/>
              <a:t>年は無料。</a:t>
            </a:r>
            <a:endParaRPr lang="en-US" altLang="ja-JP" sz="2800" u="sng" dirty="0"/>
          </a:p>
          <a:p>
            <a:pPr marL="0" indent="0">
              <a:buNone/>
            </a:pPr>
            <a:r>
              <a:rPr lang="ja-JP" altLang="en-US" sz="2800" dirty="0"/>
              <a:t>・インカレサークルなので、他大生でも参加できます！</a:t>
            </a:r>
            <a:endParaRPr lang="en-US" altLang="ja-JP" sz="2800" dirty="0"/>
          </a:p>
          <a:p>
            <a:pPr marL="0" indent="0">
              <a:buNone/>
            </a:pPr>
            <a:endParaRPr lang="en-US" altLang="ja-JP" dirty="0"/>
          </a:p>
        </p:txBody>
      </p:sp>
      <p:pic>
        <p:nvPicPr>
          <p:cNvPr id="7" name="図 6">
            <a:extLst>
              <a:ext uri="{FF2B5EF4-FFF2-40B4-BE49-F238E27FC236}">
                <a16:creationId xmlns:a16="http://schemas.microsoft.com/office/drawing/2014/main" id="{E9BFEDF0-6367-4022-B85D-C3BF44B8F5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979946">
            <a:off x="8617210" y="1948102"/>
            <a:ext cx="2705146" cy="4306700"/>
          </a:xfrm>
          <a:prstGeom prst="rect">
            <a:avLst/>
          </a:prstGeom>
        </p:spPr>
      </p:pic>
    </p:spTree>
    <p:extLst>
      <p:ext uri="{BB962C8B-B14F-4D97-AF65-F5344CB8AC3E}">
        <p14:creationId xmlns:p14="http://schemas.microsoft.com/office/powerpoint/2010/main" val="361820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EBFE0CB-122A-42F7-9B18-F2575F525EE5}"/>
              </a:ext>
            </a:extLst>
          </p:cNvPr>
          <p:cNvSpPr/>
          <p:nvPr/>
        </p:nvSpPr>
        <p:spPr>
          <a:xfrm>
            <a:off x="456726" y="1549372"/>
            <a:ext cx="11097749" cy="10575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51973C8-51D6-4AA1-BB5B-0C0476900D09}"/>
              </a:ext>
            </a:extLst>
          </p:cNvPr>
          <p:cNvSpPr>
            <a:spLocks noGrp="1"/>
          </p:cNvSpPr>
          <p:nvPr>
            <p:ph type="title"/>
          </p:nvPr>
        </p:nvSpPr>
        <p:spPr>
          <a:xfrm>
            <a:off x="828261" y="514321"/>
            <a:ext cx="10058400" cy="1172491"/>
          </a:xfrm>
        </p:spPr>
        <p:txBody>
          <a:bodyPr>
            <a:normAutofit/>
          </a:bodyPr>
          <a:lstStyle/>
          <a:p>
            <a:r>
              <a:rPr kumimoji="1" lang="ja-JP" altLang="en-US" sz="6600">
                <a:solidFill>
                  <a:srgbClr val="990033"/>
                </a:solidFill>
              </a:rPr>
              <a:t>主な活動内容</a:t>
            </a:r>
          </a:p>
        </p:txBody>
      </p:sp>
      <p:sp>
        <p:nvSpPr>
          <p:cNvPr id="3" name="コンテンツ プレースホルダー 2">
            <a:extLst>
              <a:ext uri="{FF2B5EF4-FFF2-40B4-BE49-F238E27FC236}">
                <a16:creationId xmlns:a16="http://schemas.microsoft.com/office/drawing/2014/main" id="{7D612C19-C6F1-484E-A3D1-95E075A8F95F}"/>
              </a:ext>
            </a:extLst>
          </p:cNvPr>
          <p:cNvSpPr>
            <a:spLocks noGrp="1"/>
          </p:cNvSpPr>
          <p:nvPr>
            <p:ph idx="1"/>
          </p:nvPr>
        </p:nvSpPr>
        <p:spPr>
          <a:xfrm>
            <a:off x="647463" y="1549373"/>
            <a:ext cx="10716276" cy="1057517"/>
          </a:xfrm>
        </p:spPr>
        <p:txBody>
          <a:bodyPr vert="horz" lIns="91440" tIns="45720" rIns="91440" bIns="45720" rtlCol="0" anchor="t">
            <a:normAutofit fontScale="92500" lnSpcReduction="20000"/>
          </a:bodyPr>
          <a:lstStyle/>
          <a:p>
            <a:pPr marL="0" indent="0">
              <a:buNone/>
            </a:pPr>
            <a:r>
              <a:rPr kumimoji="1" lang="ja-JP" altLang="en-US" sz="2800" u="sng" dirty="0">
                <a:ea typeface="ＭＳ ゴシック"/>
              </a:rPr>
              <a:t>例年は火曜日</a:t>
            </a:r>
            <a:r>
              <a:rPr kumimoji="1" lang="ja-JP" altLang="en-US" sz="2800" dirty="0">
                <a:ea typeface="ＭＳ ゴシック"/>
              </a:rPr>
              <a:t>と</a:t>
            </a:r>
            <a:r>
              <a:rPr kumimoji="1" lang="ja-JP" altLang="en-US" sz="2800" u="sng" dirty="0">
                <a:ea typeface="ＭＳ ゴシック"/>
              </a:rPr>
              <a:t>木曜日</a:t>
            </a:r>
            <a:r>
              <a:rPr kumimoji="1" lang="ja-JP" altLang="en-US" sz="2800" dirty="0">
                <a:ea typeface="ＭＳ ゴシック"/>
              </a:rPr>
              <a:t>の５限（１６：３０～</a:t>
            </a:r>
            <a:r>
              <a:rPr lang="ja-JP" altLang="en-US" sz="2800" dirty="0">
                <a:ea typeface="ＭＳ ゴシック"/>
              </a:rPr>
              <a:t>１８：００</a:t>
            </a:r>
            <a:r>
              <a:rPr kumimoji="1" lang="ja-JP" altLang="en-US" sz="2800" dirty="0">
                <a:ea typeface="ＭＳ ゴシック"/>
              </a:rPr>
              <a:t>）に活動</a:t>
            </a:r>
            <a:r>
              <a:rPr lang="ja-JP" altLang="en-US" sz="2800" dirty="0">
                <a:ea typeface="ＭＳ ゴシック"/>
              </a:rPr>
              <a:t>でした</a:t>
            </a:r>
            <a:r>
              <a:rPr kumimoji="1" lang="ja-JP" altLang="en-US" sz="2800" dirty="0">
                <a:ea typeface="ＭＳ ゴシック"/>
              </a:rPr>
              <a:t>。今年春はオンライン活動を行ないました。</a:t>
            </a:r>
            <a:r>
              <a:rPr kumimoji="1" lang="en-US" altLang="ja-JP" sz="2800" dirty="0">
                <a:ea typeface="ＭＳ ゴシック"/>
              </a:rPr>
              <a:t>Zoom</a:t>
            </a:r>
            <a:r>
              <a:rPr kumimoji="1" lang="ja-JP" altLang="en-US" sz="2800" dirty="0">
                <a:ea typeface="ＭＳ ゴシック"/>
              </a:rPr>
              <a:t>を通じての交流会も行う予定です。</a:t>
            </a:r>
            <a:endParaRPr kumimoji="1" lang="en-US" altLang="ja-JP" sz="2800" dirty="0">
              <a:ea typeface="ＭＳ ゴシック"/>
            </a:endParaRPr>
          </a:p>
          <a:p>
            <a:endParaRPr kumimoji="1" lang="en-US" altLang="ja-JP" sz="400" dirty="0"/>
          </a:p>
          <a:p>
            <a:pPr marL="0" indent="0">
              <a:buNone/>
            </a:pPr>
            <a:endParaRPr kumimoji="1" lang="ja-JP" altLang="en-US" sz="2400" dirty="0"/>
          </a:p>
        </p:txBody>
      </p:sp>
      <p:sp>
        <p:nvSpPr>
          <p:cNvPr id="4" name="テキスト ボックス 3">
            <a:extLst>
              <a:ext uri="{FF2B5EF4-FFF2-40B4-BE49-F238E27FC236}">
                <a16:creationId xmlns:a16="http://schemas.microsoft.com/office/drawing/2014/main" id="{983B72CD-BAE1-4485-8033-82E0107CA4BC}"/>
              </a:ext>
            </a:extLst>
          </p:cNvPr>
          <p:cNvSpPr txBox="1"/>
          <p:nvPr/>
        </p:nvSpPr>
        <p:spPr>
          <a:xfrm>
            <a:off x="547125" y="2726645"/>
            <a:ext cx="5970104" cy="3170099"/>
          </a:xfrm>
          <a:prstGeom prst="rect">
            <a:avLst/>
          </a:prstGeom>
          <a:noFill/>
        </p:spPr>
        <p:txBody>
          <a:bodyPr wrap="square" rtlCol="0">
            <a:spAutoFit/>
          </a:bodyPr>
          <a:lstStyle/>
          <a:p>
            <a:r>
              <a:rPr kumimoji="1" lang="en-US" altLang="ja-JP" sz="3200" dirty="0">
                <a:solidFill>
                  <a:srgbClr val="002060"/>
                </a:solidFill>
              </a:rPr>
              <a:t>&lt;</a:t>
            </a:r>
            <a:r>
              <a:rPr kumimoji="1" lang="ja-JP" altLang="en-US" sz="3200" dirty="0">
                <a:solidFill>
                  <a:srgbClr val="002060"/>
                </a:solidFill>
              </a:rPr>
              <a:t>オンライン活動とは？</a:t>
            </a:r>
            <a:r>
              <a:rPr kumimoji="1" lang="en-US" altLang="ja-JP" sz="3200" dirty="0">
                <a:solidFill>
                  <a:srgbClr val="002060"/>
                </a:solidFill>
              </a:rPr>
              <a:t>&gt;</a:t>
            </a:r>
            <a:endParaRPr kumimoji="1" lang="en-US" altLang="ja-JP" sz="900" dirty="0">
              <a:solidFill>
                <a:srgbClr val="002060"/>
              </a:solidFill>
            </a:endParaRPr>
          </a:p>
          <a:p>
            <a:r>
              <a:rPr kumimoji="1" lang="ja-JP" altLang="en-US" sz="2800" dirty="0"/>
              <a:t>⇒中国語を学びたい学生と、日本語を学びたい学生を運営がマッチングさせて各自語学学習を行なう方式です。運営からは中国語初級者向けのプリントや会話の定型文を作ってお配りします。</a:t>
            </a:r>
            <a:endParaRPr kumimoji="1" lang="ja-JP" altLang="en-US" dirty="0"/>
          </a:p>
        </p:txBody>
      </p:sp>
      <p:pic>
        <p:nvPicPr>
          <p:cNvPr id="7" name="図 6" descr="天井, 室内, 人, テーブル が含まれている画像&#10;&#10;自動的に生成された説明">
            <a:extLst>
              <a:ext uri="{FF2B5EF4-FFF2-40B4-BE49-F238E27FC236}">
                <a16:creationId xmlns:a16="http://schemas.microsoft.com/office/drawing/2014/main" id="{18A68B60-89AF-4414-AF2B-137F6A8B7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6255" y="2708187"/>
            <a:ext cx="4728187" cy="3546141"/>
          </a:xfrm>
          <a:prstGeom prst="rect">
            <a:avLst/>
          </a:prstGeom>
        </p:spPr>
      </p:pic>
      <p:sp>
        <p:nvSpPr>
          <p:cNvPr id="6" name="テキスト ボックス 5">
            <a:extLst>
              <a:ext uri="{FF2B5EF4-FFF2-40B4-BE49-F238E27FC236}">
                <a16:creationId xmlns:a16="http://schemas.microsoft.com/office/drawing/2014/main" id="{752735B6-83D0-43A1-A60B-A44B0387F3F8}"/>
              </a:ext>
            </a:extLst>
          </p:cNvPr>
          <p:cNvSpPr txBox="1"/>
          <p:nvPr/>
        </p:nvSpPr>
        <p:spPr>
          <a:xfrm>
            <a:off x="3945277" y="5884996"/>
            <a:ext cx="2815120" cy="369332"/>
          </a:xfrm>
          <a:prstGeom prst="rect">
            <a:avLst/>
          </a:prstGeom>
          <a:noFill/>
        </p:spPr>
        <p:txBody>
          <a:bodyPr wrap="square" rtlCol="0">
            <a:spAutoFit/>
          </a:bodyPr>
          <a:lstStyle/>
          <a:p>
            <a:r>
              <a:rPr kumimoji="1" lang="ja-JP" altLang="en-US" dirty="0"/>
              <a:t>例年の学習班の様子。→</a:t>
            </a:r>
          </a:p>
        </p:txBody>
      </p:sp>
    </p:spTree>
    <p:extLst>
      <p:ext uri="{BB962C8B-B14F-4D97-AF65-F5344CB8AC3E}">
        <p14:creationId xmlns:p14="http://schemas.microsoft.com/office/powerpoint/2010/main" val="137636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EC1A4-9B70-43C3-B1A2-7CCB03AF86B0}"/>
              </a:ext>
            </a:extLst>
          </p:cNvPr>
          <p:cNvSpPr>
            <a:spLocks noGrp="1"/>
          </p:cNvSpPr>
          <p:nvPr>
            <p:ph type="title"/>
          </p:nvPr>
        </p:nvSpPr>
        <p:spPr>
          <a:xfrm>
            <a:off x="443001" y="642594"/>
            <a:ext cx="11148865" cy="1371600"/>
          </a:xfrm>
        </p:spPr>
        <p:txBody>
          <a:bodyPr>
            <a:normAutofit fontScale="90000"/>
          </a:bodyPr>
          <a:lstStyle/>
          <a:p>
            <a:r>
              <a:rPr kumimoji="1" lang="ja-JP" altLang="en-US" sz="6600">
                <a:solidFill>
                  <a:srgbClr val="990033"/>
                </a:solidFill>
              </a:rPr>
              <a:t>海外留学経験者がたくさん！！</a:t>
            </a:r>
          </a:p>
        </p:txBody>
      </p:sp>
      <p:sp>
        <p:nvSpPr>
          <p:cNvPr id="3" name="コンテンツ プレースホルダー 2">
            <a:extLst>
              <a:ext uri="{FF2B5EF4-FFF2-40B4-BE49-F238E27FC236}">
                <a16:creationId xmlns:a16="http://schemas.microsoft.com/office/drawing/2014/main" id="{BA2DF030-31E0-4DC4-AF44-214F734D1453}"/>
              </a:ext>
            </a:extLst>
          </p:cNvPr>
          <p:cNvSpPr>
            <a:spLocks noGrp="1"/>
          </p:cNvSpPr>
          <p:nvPr>
            <p:ph idx="1"/>
          </p:nvPr>
        </p:nvSpPr>
        <p:spPr>
          <a:xfrm>
            <a:off x="7769559" y="2467420"/>
            <a:ext cx="3987959" cy="3695084"/>
          </a:xfrm>
        </p:spPr>
        <p:txBody>
          <a:bodyPr>
            <a:normAutofit fontScale="92500"/>
          </a:bodyPr>
          <a:lstStyle/>
          <a:p>
            <a:pPr marL="0" indent="0">
              <a:buNone/>
            </a:pPr>
            <a:r>
              <a:rPr lang="ja-JP" altLang="en-US" sz="2800" dirty="0"/>
              <a:t>・北京大学</a:t>
            </a:r>
            <a:endParaRPr lang="en-US" altLang="ja-JP" sz="2800" dirty="0"/>
          </a:p>
          <a:p>
            <a:pPr marL="0" indent="0">
              <a:buNone/>
            </a:pPr>
            <a:r>
              <a:rPr kumimoji="1" lang="ja-JP" altLang="en-US" sz="2800" dirty="0"/>
              <a:t>・浙江大学</a:t>
            </a:r>
            <a:endParaRPr kumimoji="1" lang="en-US" altLang="ja-JP" sz="2800" dirty="0"/>
          </a:p>
          <a:p>
            <a:pPr marL="0" indent="0">
              <a:buNone/>
            </a:pPr>
            <a:r>
              <a:rPr kumimoji="1" lang="ja-JP" altLang="en-US" sz="2800" dirty="0"/>
              <a:t>・復旦大学</a:t>
            </a:r>
            <a:endParaRPr kumimoji="1" lang="en-US" altLang="ja-JP" sz="2800" dirty="0"/>
          </a:p>
          <a:p>
            <a:pPr marL="0" indent="0">
              <a:buNone/>
            </a:pPr>
            <a:r>
              <a:rPr lang="ja-JP" altLang="en-US" sz="2800" dirty="0"/>
              <a:t>・国立台湾大学</a:t>
            </a:r>
            <a:endParaRPr lang="en-US" altLang="ja-JP" sz="2800" dirty="0"/>
          </a:p>
          <a:p>
            <a:pPr marL="0" indent="0">
              <a:buNone/>
            </a:pPr>
            <a:r>
              <a:rPr kumimoji="1" lang="ja-JP" altLang="en-US" sz="2800" dirty="0"/>
              <a:t>・台湾師範大学</a:t>
            </a:r>
            <a:endParaRPr kumimoji="1" lang="en-US" altLang="ja-JP" sz="2800" dirty="0"/>
          </a:p>
          <a:p>
            <a:pPr marL="0" indent="0">
              <a:buNone/>
            </a:pPr>
            <a:r>
              <a:rPr kumimoji="1" lang="ja-JP" altLang="en-US" sz="2800" dirty="0"/>
              <a:t>・中原</a:t>
            </a:r>
            <a:r>
              <a:rPr lang="ja-JP" altLang="en-US" sz="2800" dirty="0"/>
              <a:t>大学</a:t>
            </a:r>
            <a:endParaRPr lang="en-US" altLang="ja-JP" sz="2800" dirty="0"/>
          </a:p>
          <a:p>
            <a:pPr marL="0" indent="0">
              <a:buNone/>
            </a:pPr>
            <a:r>
              <a:rPr lang="ja-JP" altLang="en-US" sz="2800" dirty="0"/>
              <a:t>・香港科</a:t>
            </a:r>
            <a:r>
              <a:rPr lang="ja-JP" altLang="en-US" sz="2800"/>
              <a:t>技大学　　　</a:t>
            </a:r>
            <a:r>
              <a:rPr lang="ja-JP" altLang="en-US" sz="2800" dirty="0"/>
              <a:t>他</a:t>
            </a:r>
            <a:endParaRPr kumimoji="1" lang="en-US" altLang="ja-JP" dirty="0"/>
          </a:p>
        </p:txBody>
      </p:sp>
      <p:sp>
        <p:nvSpPr>
          <p:cNvPr id="4" name="テキスト ボックス 3">
            <a:extLst>
              <a:ext uri="{FF2B5EF4-FFF2-40B4-BE49-F238E27FC236}">
                <a16:creationId xmlns:a16="http://schemas.microsoft.com/office/drawing/2014/main" id="{56629DE2-6BF1-4089-BFCD-7D031AF56451}"/>
              </a:ext>
            </a:extLst>
          </p:cNvPr>
          <p:cNvSpPr txBox="1"/>
          <p:nvPr/>
        </p:nvSpPr>
        <p:spPr>
          <a:xfrm>
            <a:off x="443001" y="2068150"/>
            <a:ext cx="7326558" cy="830997"/>
          </a:xfrm>
          <a:prstGeom prst="rect">
            <a:avLst/>
          </a:prstGeom>
          <a:noFill/>
        </p:spPr>
        <p:txBody>
          <a:bodyPr wrap="square" rtlCol="0">
            <a:spAutoFit/>
          </a:bodyPr>
          <a:lstStyle/>
          <a:p>
            <a:r>
              <a:rPr kumimoji="1" lang="ja-JP" altLang="en-US" sz="2400" dirty="0"/>
              <a:t>チャイ研のサークルメンバーのほとんどが、中国・台湾の留学経験あり、もしくは留学予定者です。</a:t>
            </a:r>
          </a:p>
        </p:txBody>
      </p:sp>
      <p:pic>
        <p:nvPicPr>
          <p:cNvPr id="7" name="図 6" descr="建物, 地面, 人, 屋外 が含まれている画像&#10;&#10;自動的に生成された説明">
            <a:extLst>
              <a:ext uri="{FF2B5EF4-FFF2-40B4-BE49-F238E27FC236}">
                <a16:creationId xmlns:a16="http://schemas.microsoft.com/office/drawing/2014/main" id="{D4563D64-93B1-4689-A6F2-041D500F4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394" y="3185884"/>
            <a:ext cx="4475618" cy="3162845"/>
          </a:xfrm>
          <a:prstGeom prst="rect">
            <a:avLst/>
          </a:prstGeom>
        </p:spPr>
      </p:pic>
      <p:sp>
        <p:nvSpPr>
          <p:cNvPr id="8" name="テキスト ボックス 7">
            <a:extLst>
              <a:ext uri="{FF2B5EF4-FFF2-40B4-BE49-F238E27FC236}">
                <a16:creationId xmlns:a16="http://schemas.microsoft.com/office/drawing/2014/main" id="{808E6743-392D-4FBD-A562-B80A4094110F}"/>
              </a:ext>
            </a:extLst>
          </p:cNvPr>
          <p:cNvSpPr txBox="1"/>
          <p:nvPr/>
        </p:nvSpPr>
        <p:spPr>
          <a:xfrm>
            <a:off x="595085" y="5793172"/>
            <a:ext cx="2032000" cy="369332"/>
          </a:xfrm>
          <a:prstGeom prst="rect">
            <a:avLst/>
          </a:prstGeom>
          <a:noFill/>
        </p:spPr>
        <p:txBody>
          <a:bodyPr wrap="square" rtlCol="0">
            <a:spAutoFit/>
          </a:bodyPr>
          <a:lstStyle/>
          <a:p>
            <a:r>
              <a:rPr kumimoji="1" lang="en-US" altLang="ja-JP" dirty="0"/>
              <a:t>2019</a:t>
            </a:r>
            <a:r>
              <a:rPr kumimoji="1" lang="ja-JP" altLang="en-US" dirty="0"/>
              <a:t>年　中原大学</a:t>
            </a:r>
          </a:p>
        </p:txBody>
      </p:sp>
    </p:spTree>
    <p:extLst>
      <p:ext uri="{BB962C8B-B14F-4D97-AF65-F5344CB8AC3E}">
        <p14:creationId xmlns:p14="http://schemas.microsoft.com/office/powerpoint/2010/main" val="412521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吹き出し: 角を丸めた四角形 13">
            <a:extLst>
              <a:ext uri="{FF2B5EF4-FFF2-40B4-BE49-F238E27FC236}">
                <a16:creationId xmlns:a16="http://schemas.microsoft.com/office/drawing/2014/main" id="{FDAFD3EE-4D64-4ADD-BBB7-8DD6EE2A3BF3}"/>
              </a:ext>
            </a:extLst>
          </p:cNvPr>
          <p:cNvSpPr/>
          <p:nvPr/>
        </p:nvSpPr>
        <p:spPr>
          <a:xfrm>
            <a:off x="4955804" y="5071796"/>
            <a:ext cx="1882318" cy="718008"/>
          </a:xfrm>
          <a:prstGeom prst="wedgeRoundRectCallout">
            <a:avLst>
              <a:gd name="adj1" fmla="val -47989"/>
              <a:gd name="adj2" fmla="val 8702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id="{9F541E7C-A2F2-4947-A046-FB084E12D581}"/>
              </a:ext>
            </a:extLst>
          </p:cNvPr>
          <p:cNvSpPr/>
          <p:nvPr/>
        </p:nvSpPr>
        <p:spPr>
          <a:xfrm>
            <a:off x="5432189" y="2876844"/>
            <a:ext cx="1525201" cy="905706"/>
          </a:xfrm>
          <a:prstGeom prst="wedgeRoundRectCallout">
            <a:avLst>
              <a:gd name="adj1" fmla="val 47679"/>
              <a:gd name="adj2" fmla="val 7087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4362A0C-1D27-47D1-AD01-407B6EA7E505}"/>
              </a:ext>
            </a:extLst>
          </p:cNvPr>
          <p:cNvSpPr>
            <a:spLocks noGrp="1"/>
          </p:cNvSpPr>
          <p:nvPr>
            <p:ph type="title"/>
          </p:nvPr>
        </p:nvSpPr>
        <p:spPr>
          <a:xfrm>
            <a:off x="624745" y="573629"/>
            <a:ext cx="9750760" cy="1039349"/>
          </a:xfrm>
        </p:spPr>
        <p:txBody>
          <a:bodyPr>
            <a:normAutofit/>
          </a:bodyPr>
          <a:lstStyle/>
          <a:p>
            <a:r>
              <a:rPr kumimoji="1" lang="ja-JP" altLang="en-US" sz="6600">
                <a:solidFill>
                  <a:srgbClr val="990033"/>
                </a:solidFill>
              </a:rPr>
              <a:t>イベント多数！</a:t>
            </a:r>
          </a:p>
        </p:txBody>
      </p:sp>
      <p:sp>
        <p:nvSpPr>
          <p:cNvPr id="3" name="コンテンツ プレースホルダー 2">
            <a:extLst>
              <a:ext uri="{FF2B5EF4-FFF2-40B4-BE49-F238E27FC236}">
                <a16:creationId xmlns:a16="http://schemas.microsoft.com/office/drawing/2014/main" id="{13AB246E-D3F4-428E-950B-A8F307B52D44}"/>
              </a:ext>
            </a:extLst>
          </p:cNvPr>
          <p:cNvSpPr>
            <a:spLocks noGrp="1"/>
          </p:cNvSpPr>
          <p:nvPr>
            <p:ph idx="1"/>
          </p:nvPr>
        </p:nvSpPr>
        <p:spPr>
          <a:xfrm>
            <a:off x="505476" y="1789043"/>
            <a:ext cx="11262454" cy="1039349"/>
          </a:xfrm>
        </p:spPr>
        <p:txBody>
          <a:bodyPr>
            <a:normAutofit fontScale="85000" lnSpcReduction="20000"/>
          </a:bodyPr>
          <a:lstStyle/>
          <a:p>
            <a:pPr marL="0" indent="0">
              <a:buNone/>
            </a:pPr>
            <a:r>
              <a:rPr kumimoji="1" lang="ja-JP" altLang="en-US" sz="2800" dirty="0"/>
              <a:t>週に二回の活動の他に、料理パーティやボーリング、合宿などの楽しいイベントも盛りだくさん！</a:t>
            </a:r>
            <a:r>
              <a:rPr kumimoji="1" lang="en-US" altLang="ja-JP" sz="2800" dirty="0"/>
              <a:t>※</a:t>
            </a:r>
            <a:r>
              <a:rPr kumimoji="1" lang="ja-JP" altLang="en-US" sz="2800" dirty="0"/>
              <a:t>今年の予定は未定で、下のいずれのイベント</a:t>
            </a:r>
            <a:r>
              <a:rPr lang="ja-JP" altLang="en-US" sz="2800" dirty="0"/>
              <a:t>も行ないませんでした。</a:t>
            </a:r>
            <a:endParaRPr kumimoji="1" lang="en-US" altLang="ja-JP" sz="2800" dirty="0"/>
          </a:p>
          <a:p>
            <a:pPr marL="0" indent="0">
              <a:buNone/>
            </a:pPr>
            <a:endParaRPr kumimoji="1" lang="ja-JP" altLang="en-US" sz="2800" dirty="0"/>
          </a:p>
        </p:txBody>
      </p:sp>
      <p:pic>
        <p:nvPicPr>
          <p:cNvPr id="5" name="図 4" descr="人, 室内, 壁, 食べ物 が含まれている画像&#10;&#10;自動的に生成された説明">
            <a:extLst>
              <a:ext uri="{FF2B5EF4-FFF2-40B4-BE49-F238E27FC236}">
                <a16:creationId xmlns:a16="http://schemas.microsoft.com/office/drawing/2014/main" id="{D9DCF49C-5F0C-4FCF-BA04-960BA9344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06" y="3163022"/>
            <a:ext cx="4385293" cy="3287486"/>
          </a:xfrm>
          <a:prstGeom prst="rect">
            <a:avLst/>
          </a:prstGeom>
        </p:spPr>
      </p:pic>
      <p:sp>
        <p:nvSpPr>
          <p:cNvPr id="7" name="テキスト ボックス 6">
            <a:extLst>
              <a:ext uri="{FF2B5EF4-FFF2-40B4-BE49-F238E27FC236}">
                <a16:creationId xmlns:a16="http://schemas.microsoft.com/office/drawing/2014/main" id="{80C4CDFF-EAD0-4363-BFBE-5BB5A28B0A30}"/>
              </a:ext>
            </a:extLst>
          </p:cNvPr>
          <p:cNvSpPr txBox="1"/>
          <p:nvPr/>
        </p:nvSpPr>
        <p:spPr>
          <a:xfrm>
            <a:off x="4955804" y="5243741"/>
            <a:ext cx="2047023" cy="461665"/>
          </a:xfrm>
          <a:prstGeom prst="rect">
            <a:avLst/>
          </a:prstGeom>
          <a:noFill/>
        </p:spPr>
        <p:txBody>
          <a:bodyPr wrap="square" rtlCol="0">
            <a:spAutoFit/>
          </a:bodyPr>
          <a:lstStyle/>
          <a:p>
            <a:r>
              <a:rPr kumimoji="1" lang="ja-JP" altLang="en-US" sz="2400"/>
              <a:t>料理パーティ</a:t>
            </a:r>
          </a:p>
        </p:txBody>
      </p:sp>
      <p:pic>
        <p:nvPicPr>
          <p:cNvPr id="10" name="図 9" descr="屋外, 建物, 空, 人 が含まれている画像&#10;&#10;自動的に生成された説明">
            <a:extLst>
              <a:ext uri="{FF2B5EF4-FFF2-40B4-BE49-F238E27FC236}">
                <a16:creationId xmlns:a16="http://schemas.microsoft.com/office/drawing/2014/main" id="{5BBC4889-3DF7-4166-978A-9C6A0783A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740" y="2956264"/>
            <a:ext cx="4439478" cy="3328107"/>
          </a:xfrm>
          <a:prstGeom prst="rect">
            <a:avLst/>
          </a:prstGeom>
        </p:spPr>
      </p:pic>
      <p:sp>
        <p:nvSpPr>
          <p:cNvPr id="11" name="テキスト ボックス 10">
            <a:extLst>
              <a:ext uri="{FF2B5EF4-FFF2-40B4-BE49-F238E27FC236}">
                <a16:creationId xmlns:a16="http://schemas.microsoft.com/office/drawing/2014/main" id="{7FEBD931-937D-42E0-A4BC-C375DE371D75}"/>
              </a:ext>
            </a:extLst>
          </p:cNvPr>
          <p:cNvSpPr txBox="1"/>
          <p:nvPr/>
        </p:nvSpPr>
        <p:spPr>
          <a:xfrm>
            <a:off x="5548364" y="2951553"/>
            <a:ext cx="1641376" cy="830997"/>
          </a:xfrm>
          <a:prstGeom prst="rect">
            <a:avLst/>
          </a:prstGeom>
          <a:noFill/>
        </p:spPr>
        <p:txBody>
          <a:bodyPr wrap="square" rtlCol="0" anchor="t">
            <a:spAutoFit/>
          </a:bodyPr>
          <a:lstStyle/>
          <a:p>
            <a:r>
              <a:rPr kumimoji="1" lang="ja-JP" altLang="en-US" sz="2400">
                <a:latin typeface="Arial"/>
                <a:cs typeface="Arial"/>
              </a:rPr>
              <a:t>夏合宿</a:t>
            </a:r>
            <a:endParaRPr lang="en-US" altLang="ja-JP" sz="2400">
              <a:latin typeface="Arial"/>
              <a:ea typeface="ＭＳ ゴシック"/>
              <a:cs typeface="Arial"/>
            </a:endParaRPr>
          </a:p>
          <a:p>
            <a:r>
              <a:rPr kumimoji="1" lang="en-US" altLang="ja-JP" sz="2400">
                <a:latin typeface="Arial"/>
                <a:ea typeface="ＭＳ ゴシック"/>
                <a:cs typeface="Arial"/>
              </a:rPr>
              <a:t>@</a:t>
            </a:r>
            <a:r>
              <a:rPr kumimoji="1" lang="en-US" altLang="ja-JP" sz="2400" err="1">
                <a:latin typeface="Arial"/>
                <a:ea typeface="ＭＳ ゴシック"/>
                <a:cs typeface="Arial"/>
              </a:rPr>
              <a:t>山梨</a:t>
            </a:r>
            <a:endParaRPr lang="ja-JP" altLang="en-US" sz="2400" err="1">
              <a:latin typeface="Arial"/>
              <a:ea typeface="ＭＳ ゴシック"/>
              <a:cs typeface="Arial"/>
            </a:endParaRPr>
          </a:p>
        </p:txBody>
      </p:sp>
      <p:pic>
        <p:nvPicPr>
          <p:cNvPr id="16" name="グラフィックス 15" descr="ニヤリとした顔 (塗りつぶし)">
            <a:extLst>
              <a:ext uri="{FF2B5EF4-FFF2-40B4-BE49-F238E27FC236}">
                <a16:creationId xmlns:a16="http://schemas.microsoft.com/office/drawing/2014/main" id="{1C454371-F28F-44A1-AB18-7F1F37F966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50734">
            <a:off x="10278470" y="2934383"/>
            <a:ext cx="1244757" cy="1244757"/>
          </a:xfrm>
          <a:prstGeom prst="rect">
            <a:avLst/>
          </a:prstGeom>
        </p:spPr>
      </p:pic>
      <p:pic>
        <p:nvPicPr>
          <p:cNvPr id="18" name="グラフィックス 17" descr="ナイフとフォーク">
            <a:extLst>
              <a:ext uri="{FF2B5EF4-FFF2-40B4-BE49-F238E27FC236}">
                <a16:creationId xmlns:a16="http://schemas.microsoft.com/office/drawing/2014/main" id="{19F99B55-5A35-4892-815D-666C2F6416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944529">
            <a:off x="455715" y="5257733"/>
            <a:ext cx="1064140" cy="1064140"/>
          </a:xfrm>
          <a:prstGeom prst="rect">
            <a:avLst/>
          </a:prstGeom>
        </p:spPr>
      </p:pic>
    </p:spTree>
    <p:extLst>
      <p:ext uri="{BB962C8B-B14F-4D97-AF65-F5344CB8AC3E}">
        <p14:creationId xmlns:p14="http://schemas.microsoft.com/office/powerpoint/2010/main" val="168171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C4F7C4-B1EC-4A8E-B2FD-30E5F5821E90}"/>
              </a:ext>
            </a:extLst>
          </p:cNvPr>
          <p:cNvSpPr>
            <a:spLocks noGrp="1"/>
          </p:cNvSpPr>
          <p:nvPr>
            <p:ph type="title"/>
          </p:nvPr>
        </p:nvSpPr>
        <p:spPr/>
        <p:txBody>
          <a:bodyPr>
            <a:normAutofit/>
          </a:bodyPr>
          <a:lstStyle/>
          <a:p>
            <a:r>
              <a:rPr kumimoji="1" lang="ja-JP" altLang="en-US" sz="6600">
                <a:solidFill>
                  <a:srgbClr val="990033"/>
                </a:solidFill>
              </a:rPr>
              <a:t>海外合宿も実施！</a:t>
            </a:r>
          </a:p>
        </p:txBody>
      </p:sp>
      <p:pic>
        <p:nvPicPr>
          <p:cNvPr id="5" name="コンテンツ プレースホルダー 4" descr="空, 人, 屋外, 地面 が含まれている画像&#10;&#10;自動的に生成された説明">
            <a:extLst>
              <a:ext uri="{FF2B5EF4-FFF2-40B4-BE49-F238E27FC236}">
                <a16:creationId xmlns:a16="http://schemas.microsoft.com/office/drawing/2014/main" id="{19E3215A-38F5-4FE7-94AF-E69A271D41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9522" y="2102033"/>
            <a:ext cx="6362541" cy="4236284"/>
          </a:xfrm>
        </p:spPr>
      </p:pic>
      <p:sp>
        <p:nvSpPr>
          <p:cNvPr id="6" name="テキスト ボックス 5">
            <a:extLst>
              <a:ext uri="{FF2B5EF4-FFF2-40B4-BE49-F238E27FC236}">
                <a16:creationId xmlns:a16="http://schemas.microsoft.com/office/drawing/2014/main" id="{A77378D2-C90E-4C13-B73B-7EB4A9B8BF95}"/>
              </a:ext>
            </a:extLst>
          </p:cNvPr>
          <p:cNvSpPr txBox="1"/>
          <p:nvPr/>
        </p:nvSpPr>
        <p:spPr>
          <a:xfrm>
            <a:off x="709937" y="2595533"/>
            <a:ext cx="4055165" cy="1815882"/>
          </a:xfrm>
          <a:prstGeom prst="rect">
            <a:avLst/>
          </a:prstGeom>
          <a:noFill/>
        </p:spPr>
        <p:txBody>
          <a:bodyPr wrap="square" rtlCol="0">
            <a:spAutoFit/>
          </a:bodyPr>
          <a:lstStyle/>
          <a:p>
            <a:r>
              <a:rPr kumimoji="1" lang="en-US" altLang="ja-JP" sz="2800" dirty="0"/>
              <a:t>2019</a:t>
            </a:r>
            <a:r>
              <a:rPr kumimoji="1" lang="ja-JP" altLang="en-US" sz="2800" dirty="0"/>
              <a:t>年の</a:t>
            </a:r>
            <a:r>
              <a:rPr kumimoji="1" lang="en-US" altLang="ja-JP" sz="2800" dirty="0"/>
              <a:t>2</a:t>
            </a:r>
            <a:r>
              <a:rPr kumimoji="1" lang="ja-JP" altLang="en-US" sz="2800" dirty="0"/>
              <a:t>月には香港合宿を実施しました！</a:t>
            </a:r>
            <a:endParaRPr kumimoji="1" lang="en-US" altLang="ja-JP" sz="2800" dirty="0"/>
          </a:p>
          <a:p>
            <a:r>
              <a:rPr kumimoji="1" lang="ja-JP" altLang="en-US" sz="2800" dirty="0"/>
              <a:t>以前には上海合宿、北京合宿も。</a:t>
            </a:r>
          </a:p>
        </p:txBody>
      </p:sp>
      <p:pic>
        <p:nvPicPr>
          <p:cNvPr id="8" name="グラフィックス 7" descr="飛行機">
            <a:extLst>
              <a:ext uri="{FF2B5EF4-FFF2-40B4-BE49-F238E27FC236}">
                <a16:creationId xmlns:a16="http://schemas.microsoft.com/office/drawing/2014/main" id="{9130542B-6B5C-4141-874B-3048A31C8F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26930">
            <a:off x="704652" y="4467982"/>
            <a:ext cx="1785059" cy="1785059"/>
          </a:xfrm>
          <a:prstGeom prst="rect">
            <a:avLst/>
          </a:prstGeom>
        </p:spPr>
      </p:pic>
      <p:pic>
        <p:nvPicPr>
          <p:cNvPr id="10" name="グラフィックス 9" descr="曇り">
            <a:extLst>
              <a:ext uri="{FF2B5EF4-FFF2-40B4-BE49-F238E27FC236}">
                <a16:creationId xmlns:a16="http://schemas.microsoft.com/office/drawing/2014/main" id="{88F6146E-EE54-4AD1-B5DD-520C37EF1C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9263" y="4792748"/>
            <a:ext cx="1422658" cy="1422658"/>
          </a:xfrm>
          <a:prstGeom prst="rect">
            <a:avLst/>
          </a:prstGeom>
        </p:spPr>
      </p:pic>
      <p:pic>
        <p:nvPicPr>
          <p:cNvPr id="14" name="グラフィックス 13" descr="地球 (アジア、オーストラリア)">
            <a:extLst>
              <a:ext uri="{FF2B5EF4-FFF2-40B4-BE49-F238E27FC236}">
                <a16:creationId xmlns:a16="http://schemas.microsoft.com/office/drawing/2014/main" id="{6A74955E-E793-422D-885D-C849D90DEC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15899" y="716428"/>
            <a:ext cx="1107817" cy="1107817"/>
          </a:xfrm>
          <a:prstGeom prst="rect">
            <a:avLst/>
          </a:prstGeom>
        </p:spPr>
      </p:pic>
    </p:spTree>
    <p:extLst>
      <p:ext uri="{BB962C8B-B14F-4D97-AF65-F5344CB8AC3E}">
        <p14:creationId xmlns:p14="http://schemas.microsoft.com/office/powerpoint/2010/main" val="101209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DD7DDCB-5C63-4333-8E3B-C791464E610B}"/>
              </a:ext>
            </a:extLst>
          </p:cNvPr>
          <p:cNvSpPr txBox="1"/>
          <p:nvPr/>
        </p:nvSpPr>
        <p:spPr>
          <a:xfrm>
            <a:off x="722193" y="1429657"/>
            <a:ext cx="11469807" cy="1323439"/>
          </a:xfrm>
          <a:prstGeom prst="rect">
            <a:avLst/>
          </a:prstGeom>
          <a:noFill/>
        </p:spPr>
        <p:txBody>
          <a:bodyPr wrap="none" rtlCol="0">
            <a:spAutoFit/>
          </a:bodyPr>
          <a:lstStyle/>
          <a:p>
            <a:r>
              <a:rPr kumimoji="1" lang="ja-JP" altLang="en-US" sz="8000">
                <a:solidFill>
                  <a:srgbClr val="990033"/>
                </a:solidFill>
                <a:latin typeface="HG創英角ｺﾞｼｯｸUB" panose="020B0909000000000000" pitchFamily="49" charset="-128"/>
                <a:ea typeface="HG創英角ｺﾞｼｯｸUB" panose="020B0909000000000000" pitchFamily="49" charset="-128"/>
              </a:rPr>
              <a:t>ぜひお越しください！！</a:t>
            </a:r>
          </a:p>
        </p:txBody>
      </p:sp>
      <p:pic>
        <p:nvPicPr>
          <p:cNvPr id="9" name="図 8" descr="植物, 木 が含まれている画像&#10;&#10;自動的に生成された説明">
            <a:extLst>
              <a:ext uri="{FF2B5EF4-FFF2-40B4-BE49-F238E27FC236}">
                <a16:creationId xmlns:a16="http://schemas.microsoft.com/office/drawing/2014/main" id="{943B6F7D-F5A2-4EAE-BEA1-BE9EC0883B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53414">
            <a:off x="-500744" y="3460635"/>
            <a:ext cx="3640607" cy="3125802"/>
          </a:xfrm>
          <a:prstGeom prst="rect">
            <a:avLst/>
          </a:prstGeom>
        </p:spPr>
      </p:pic>
      <p:pic>
        <p:nvPicPr>
          <p:cNvPr id="7" name="図 6">
            <a:extLst>
              <a:ext uri="{FF2B5EF4-FFF2-40B4-BE49-F238E27FC236}">
                <a16:creationId xmlns:a16="http://schemas.microsoft.com/office/drawing/2014/main" id="{B9D6CA11-71B6-47E4-B0C7-04F06CF8971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62744" y="3830661"/>
            <a:ext cx="3640608" cy="2764587"/>
          </a:xfrm>
          <a:prstGeom prst="rect">
            <a:avLst/>
          </a:prstGeom>
        </p:spPr>
      </p:pic>
      <p:sp>
        <p:nvSpPr>
          <p:cNvPr id="10" name="テキスト ボックス 9">
            <a:extLst>
              <a:ext uri="{FF2B5EF4-FFF2-40B4-BE49-F238E27FC236}">
                <a16:creationId xmlns:a16="http://schemas.microsoft.com/office/drawing/2014/main" id="{7EAADDF5-F9E8-42E6-9F04-995CBD8C57B2}"/>
              </a:ext>
            </a:extLst>
          </p:cNvPr>
          <p:cNvSpPr txBox="1"/>
          <p:nvPr/>
        </p:nvSpPr>
        <p:spPr>
          <a:xfrm>
            <a:off x="4528456" y="4104905"/>
            <a:ext cx="6637779" cy="1200329"/>
          </a:xfrm>
          <a:prstGeom prst="rect">
            <a:avLst/>
          </a:prstGeom>
          <a:noFill/>
        </p:spPr>
        <p:txBody>
          <a:bodyPr wrap="none" rtlCol="0">
            <a:spAutoFit/>
          </a:bodyPr>
          <a:lstStyle/>
          <a:p>
            <a:r>
              <a:rPr kumimoji="1" lang="en-US" altLang="ja-JP" sz="3600" b="1"/>
              <a:t>Twitter:@</a:t>
            </a:r>
            <a:r>
              <a:rPr kumimoji="1" lang="en-US" altLang="ja-JP" sz="3600" b="1" err="1"/>
              <a:t>wasechaiken</a:t>
            </a:r>
            <a:endParaRPr kumimoji="1" lang="en-US" altLang="ja-JP" sz="3600" b="1"/>
          </a:p>
          <a:p>
            <a:r>
              <a:rPr kumimoji="1" lang="en-US" altLang="ja-JP" sz="3600" b="1" err="1"/>
              <a:t>G-mail:wasechaiken@gmail.com</a:t>
            </a:r>
            <a:endParaRPr kumimoji="1" lang="en-US" altLang="ja-JP" sz="3600" b="1"/>
          </a:p>
        </p:txBody>
      </p:sp>
    </p:spTree>
    <p:extLst>
      <p:ext uri="{BB962C8B-B14F-4D97-AF65-F5344CB8AC3E}">
        <p14:creationId xmlns:p14="http://schemas.microsoft.com/office/powerpoint/2010/main" val="1160941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シャボン">
  <a:themeElements>
    <a:clrScheme name="オレンジがかった赤">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シャボン">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シャボン">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otalTime>2</TotalTime>
  <Words>301</Words>
  <Application>Microsoft Office PowerPoint</Application>
  <PresentationFormat>ワイド画面</PresentationFormat>
  <Paragraphs>32</Paragraphs>
  <Slides>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HG創英角ｺﾞｼｯｸUB</vt:lpstr>
      <vt:lpstr>Arial</vt:lpstr>
      <vt:lpstr>Garamond</vt:lpstr>
      <vt:lpstr>シャボン</vt:lpstr>
      <vt:lpstr>中国語学習会</vt:lpstr>
      <vt:lpstr>中国語学習会とは？</vt:lpstr>
      <vt:lpstr>主な活動内容</vt:lpstr>
      <vt:lpstr>海外留学経験者がたくさん！！</vt:lpstr>
      <vt:lpstr>イベント多数！</vt:lpstr>
      <vt:lpstr>海外合宿も実施！</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中国語学習会</dc:title>
  <dc:creator>美緒 山崎</dc:creator>
  <cp:lastModifiedBy>慎太郎 大坪</cp:lastModifiedBy>
  <cp:revision>5</cp:revision>
  <dcterms:created xsi:type="dcterms:W3CDTF">2019-03-28T07:21:44Z</dcterms:created>
  <dcterms:modified xsi:type="dcterms:W3CDTF">2020-09-05T23:55:09Z</dcterms:modified>
</cp:coreProperties>
</file>