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美緒 山崎" initials="美緒" lastIdx="1" clrIdx="0">
    <p:extLst>
      <p:ext uri="{19B8F6BF-5375-455C-9EA6-DF929625EA0E}">
        <p15:presenceInfo xmlns:p15="http://schemas.microsoft.com/office/powerpoint/2012/main" userId="5a4767d7b3224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A05E1-618B-4CFB-AAAB-5F767D78996B}" v="23" dt="2019-09-18T09:29:56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学習者 中国語学習会" userId="e529a8eba7d73e6d" providerId="Windows Live" clId="Web-{068936A9-DFB1-409A-BE24-96206AD974E5}"/>
    <pc:docChg chg="modSld">
      <pc:chgData name="学習者 中国語学習会" userId="e529a8eba7d73e6d" providerId="Windows Live" clId="Web-{068936A9-DFB1-409A-BE24-96206AD974E5}" dt="2019-04-01T02:24:54.740" v="5" actId="20577"/>
      <pc:docMkLst>
        <pc:docMk/>
      </pc:docMkLst>
      <pc:sldChg chg="modSp">
        <pc:chgData name="学習者 中国語学習会" userId="e529a8eba7d73e6d" providerId="Windows Live" clId="Web-{068936A9-DFB1-409A-BE24-96206AD974E5}" dt="2019-04-01T02:24:54.740" v="5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068936A9-DFB1-409A-BE24-96206AD974E5}" dt="2019-04-01T02:24:54.740" v="5" actId="20577"/>
          <ac:spMkLst>
            <pc:docMk/>
            <pc:sldMk cId="1376366853" sldId="258"/>
            <ac:spMk id="3" creationId="{7D612C19-C6F1-484E-A3D1-95E075A8F95F}"/>
          </ac:spMkLst>
        </pc:spChg>
      </pc:sldChg>
    </pc:docChg>
  </pc:docChgLst>
  <pc:docChgLst>
    <pc:chgData name="学習者 中国語学習会" userId="e529a8eba7d73e6d" providerId="Windows Live" clId="Web-{9F8A05E1-618B-4CFB-AAAB-5F767D78996B}"/>
    <pc:docChg chg="modSld">
      <pc:chgData name="学習者 中国語学習会" userId="e529a8eba7d73e6d" providerId="Windows Live" clId="Web-{9F8A05E1-618B-4CFB-AAAB-5F767D78996B}" dt="2019-09-18T09:29:56.153" v="22" actId="20577"/>
      <pc:docMkLst>
        <pc:docMk/>
      </pc:docMkLst>
      <pc:sldChg chg="modSp">
        <pc:chgData name="学習者 中国語学習会" userId="e529a8eba7d73e6d" providerId="Windows Live" clId="Web-{9F8A05E1-618B-4CFB-AAAB-5F767D78996B}" dt="2019-09-18T09:29:15.356" v="2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9F8A05E1-618B-4CFB-AAAB-5F767D78996B}" dt="2019-09-18T09:29:15.356" v="2" actId="20577"/>
          <ac:spMkLst>
            <pc:docMk/>
            <pc:sldMk cId="1376366853" sldId="258"/>
            <ac:spMk id="3" creationId="{7D612C19-C6F1-484E-A3D1-95E075A8F95F}"/>
          </ac:spMkLst>
        </pc:spChg>
      </pc:sldChg>
      <pc:sldChg chg="modSp">
        <pc:chgData name="学習者 中国語学習会" userId="e529a8eba7d73e6d" providerId="Windows Live" clId="Web-{9F8A05E1-618B-4CFB-AAAB-5F767D78996B}" dt="2019-09-18T09:29:53.090" v="20" actId="20577"/>
        <pc:sldMkLst>
          <pc:docMk/>
          <pc:sldMk cId="1681719677" sldId="259"/>
        </pc:sldMkLst>
        <pc:spChg chg="mod">
          <ac:chgData name="学習者 中国語学習会" userId="e529a8eba7d73e6d" providerId="Windows Live" clId="Web-{9F8A05E1-618B-4CFB-AAAB-5F767D78996B}" dt="2019-09-18T09:29:53.090" v="20" actId="20577"/>
          <ac:spMkLst>
            <pc:docMk/>
            <pc:sldMk cId="1681719677" sldId="259"/>
            <ac:spMk id="11" creationId="{7FEBD931-937D-42E0-A4BC-C375DE371D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46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8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8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0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727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0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415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ag-of-china-china-flag-world-flag-162295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bamboo-000968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anda-bear-cartoon-comic-cute-154984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BF579-00BF-4AC3-9ABA-95440106F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402" y="2261648"/>
            <a:ext cx="10241168" cy="1901428"/>
          </a:xfrm>
        </p:spPr>
        <p:txBody>
          <a:bodyPr/>
          <a:lstStyle/>
          <a:p>
            <a:r>
              <a:rPr kumimoji="1" lang="zh-TW" altLang="en-US" sz="11500" b="1" u="sng" dirty="0">
                <a:solidFill>
                  <a:srgbClr val="990033"/>
                </a:solidFill>
              </a:rPr>
              <a:t>華語學習會</a:t>
            </a:r>
            <a:endParaRPr kumimoji="1" lang="ja-JP" altLang="en-US" sz="11500" b="1" u="sng" dirty="0">
              <a:solidFill>
                <a:srgbClr val="990033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BCBE4E-DF0F-4AA5-85B9-66B436BAE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565" y="4350499"/>
            <a:ext cx="6150902" cy="58998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dirty="0"/>
              <a:t>早稻田大學公認社團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64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41E54-ED14-4646-947F-A7891741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6600" dirty="0">
                <a:solidFill>
                  <a:srgbClr val="990033"/>
                </a:solidFill>
              </a:rPr>
              <a:t>簡介我們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6E3E7-B4A0-4B1C-8EB0-925010D5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73" y="2500685"/>
            <a:ext cx="7979702" cy="320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TW" altLang="en-US" sz="2800" dirty="0">
                <a:latin typeface="+mn-ea"/>
              </a:rPr>
              <a:t>華</a:t>
            </a:r>
            <a:r>
              <a:rPr lang="ja-JP" altLang="en-US" sz="2800" dirty="0">
                <a:latin typeface="+mn-ea"/>
              </a:rPr>
              <a:t>語學習會，簡稱「チャイ研」是創立</a:t>
            </a:r>
            <a:r>
              <a:rPr lang="en-US" altLang="ja-JP" sz="2800" dirty="0">
                <a:latin typeface="+mn-ea"/>
              </a:rPr>
              <a:t>1972</a:t>
            </a:r>
            <a:r>
              <a:rPr lang="ja-JP" altLang="en-US" sz="2800" dirty="0">
                <a:latin typeface="+mn-ea"/>
              </a:rPr>
              <a:t>年的。主要活動學習</a:t>
            </a:r>
            <a:r>
              <a:rPr lang="zh-TW" altLang="en-US" sz="2800" dirty="0">
                <a:latin typeface="+mn-ea"/>
              </a:rPr>
              <a:t>華語</a:t>
            </a:r>
            <a:r>
              <a:rPr lang="ja-JP" altLang="en-US" sz="2800" dirty="0">
                <a:latin typeface="+mn-ea"/>
              </a:rPr>
              <a:t>、國際交流</a:t>
            </a:r>
            <a:r>
              <a:rPr lang="zh-CN" altLang="en-US" sz="2800" dirty="0">
                <a:latin typeface="+mn-ea"/>
              </a:rPr>
              <a:t>。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TW" altLang="en-US" sz="2800" dirty="0">
                <a:latin typeface="+mn-ea"/>
              </a:rPr>
              <a:t>今年會費為免費</a:t>
            </a:r>
            <a:r>
              <a:rPr lang="zh-CN" altLang="en-US" sz="2800" dirty="0">
                <a:latin typeface="+mn-ea"/>
              </a:rPr>
              <a:t>。</a:t>
            </a:r>
            <a:endParaRPr lang="en-US" altLang="ja-JP" sz="2800" u="sng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TW" altLang="en-US" sz="2800" dirty="0">
                <a:latin typeface="+mn-ea"/>
              </a:rPr>
              <a:t>這社團是校際社團</a:t>
            </a:r>
            <a:r>
              <a:rPr lang="zh-CN" altLang="en-US" sz="2800" dirty="0">
                <a:latin typeface="+mn-ea"/>
              </a:rPr>
              <a:t>，</a:t>
            </a:r>
            <a:r>
              <a:rPr lang="zh-TW" altLang="en-US" sz="2800" dirty="0">
                <a:latin typeface="+mn-ea"/>
              </a:rPr>
              <a:t>所以其他的大學生可以參加我們！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・</a:t>
            </a:r>
            <a:r>
              <a:rPr lang="zh-TW" altLang="en-US" sz="2800" dirty="0">
                <a:latin typeface="+mn-ea"/>
              </a:rPr>
              <a:t>來自台灣</a:t>
            </a:r>
            <a:r>
              <a:rPr lang="ja-JP" altLang="en-US" sz="2800" dirty="0">
                <a:latin typeface="+mn-ea"/>
              </a:rPr>
              <a:t>、</a:t>
            </a:r>
            <a:r>
              <a:rPr lang="zh-TW" altLang="en-US" sz="2800" dirty="0">
                <a:latin typeface="+mn-ea"/>
              </a:rPr>
              <a:t>香港的同學們可以學日文</a:t>
            </a:r>
            <a:r>
              <a:rPr lang="zh-CN" altLang="en-US" sz="2800" dirty="0">
                <a:latin typeface="+mn-ea"/>
              </a:rPr>
              <a:t>！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BFEDF0-6367-4022-B85D-C3BF44B8F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79946">
            <a:off x="8617210" y="1948102"/>
            <a:ext cx="2705146" cy="43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BFE0CB-122A-42F7-9B18-F2575F525EE5}"/>
              </a:ext>
            </a:extLst>
          </p:cNvPr>
          <p:cNvSpPr/>
          <p:nvPr/>
        </p:nvSpPr>
        <p:spPr>
          <a:xfrm>
            <a:off x="456726" y="1549372"/>
            <a:ext cx="11097749" cy="1057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1973C8-51D6-4AA1-BB5B-0C04769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514321"/>
            <a:ext cx="10058400" cy="1172491"/>
          </a:xfrm>
        </p:spPr>
        <p:txBody>
          <a:bodyPr>
            <a:normAutofit/>
          </a:bodyPr>
          <a:lstStyle/>
          <a:p>
            <a:r>
              <a:rPr kumimoji="1" lang="zh-TW" altLang="en-US" sz="6600" dirty="0">
                <a:solidFill>
                  <a:srgbClr val="990033"/>
                </a:solidFill>
              </a:rPr>
              <a:t>主要活動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612C19-C6F1-484E-A3D1-95E075A8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3" y="1549374"/>
            <a:ext cx="10716276" cy="7843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kumimoji="1" lang="zh-TW" altLang="en-US" sz="3600" dirty="0">
                <a:ea typeface="ＭＳ ゴシック"/>
              </a:rPr>
              <a:t>今年我們換網上活動</a:t>
            </a:r>
            <a:r>
              <a:rPr kumimoji="1" lang="zh-CN" altLang="en-US" sz="3600" dirty="0">
                <a:ea typeface="ＭＳ ゴシック"/>
              </a:rPr>
              <a:t>。</a:t>
            </a:r>
            <a:r>
              <a:rPr kumimoji="1" lang="zh-TW" altLang="en-US" sz="3600" dirty="0">
                <a:ea typeface="ＭＳ ゴシック"/>
              </a:rPr>
              <a:t>我們還打算通過</a:t>
            </a:r>
            <a:r>
              <a:rPr kumimoji="1" lang="en-US" altLang="zh-TW" sz="3600" dirty="0">
                <a:ea typeface="ＭＳ ゴシック"/>
              </a:rPr>
              <a:t>Z</a:t>
            </a:r>
            <a:r>
              <a:rPr kumimoji="1" lang="en-GB" altLang="zh-TW" sz="3600" dirty="0" err="1">
                <a:ea typeface="ＭＳ ゴシック"/>
              </a:rPr>
              <a:t>oom</a:t>
            </a:r>
            <a:r>
              <a:rPr kumimoji="1" lang="zh-TW" altLang="en-US" sz="3600" dirty="0">
                <a:ea typeface="ＭＳ ゴシック"/>
              </a:rPr>
              <a:t>開交流會</a:t>
            </a:r>
            <a:r>
              <a:rPr kumimoji="1" lang="zh-CN" altLang="en-US" sz="3600" dirty="0">
                <a:ea typeface="ＭＳ ゴシック"/>
              </a:rPr>
              <a:t>。</a:t>
            </a:r>
            <a:endParaRPr kumimoji="1" lang="en-US" altLang="zh-TW" sz="3600" dirty="0">
              <a:ea typeface="ＭＳ ゴシック"/>
            </a:endParaRPr>
          </a:p>
          <a:p>
            <a:pPr marL="0" indent="0" algn="ctr">
              <a:buNone/>
            </a:pPr>
            <a:endParaRPr kumimoji="1" lang="en-US" altLang="zh-CN" sz="3600" dirty="0">
              <a:ea typeface="ＭＳ ゴシック"/>
            </a:endParaRPr>
          </a:p>
          <a:p>
            <a:pPr marL="0" indent="0" algn="ctr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3B72CD-BAE1-4485-8033-82E0107CA4BC}"/>
              </a:ext>
            </a:extLst>
          </p:cNvPr>
          <p:cNvSpPr txBox="1"/>
          <p:nvPr/>
        </p:nvSpPr>
        <p:spPr>
          <a:xfrm>
            <a:off x="547125" y="2726645"/>
            <a:ext cx="5970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+mn-ea"/>
              </a:rPr>
              <a:t>1.</a:t>
            </a:r>
            <a:r>
              <a:rPr kumimoji="1" lang="zh-TW" altLang="en-US" sz="2800" dirty="0">
                <a:latin typeface="+mn-ea"/>
              </a:rPr>
              <a:t>每週我們發表單</a:t>
            </a:r>
            <a:r>
              <a:rPr kumimoji="1" lang="en-US" altLang="zh-TW" sz="2800" dirty="0">
                <a:latin typeface="+mn-ea"/>
              </a:rPr>
              <a:t>,</a:t>
            </a:r>
            <a:r>
              <a:rPr kumimoji="1" lang="zh-TW" altLang="en-US" sz="2800" dirty="0">
                <a:latin typeface="+mn-ea"/>
              </a:rPr>
              <a:t> 學生回答</a:t>
            </a:r>
          </a:p>
          <a:p>
            <a:r>
              <a:rPr kumimoji="1" lang="en-US" altLang="zh-TW" sz="2800" dirty="0">
                <a:latin typeface="+mn-ea"/>
              </a:rPr>
              <a:t>2.</a:t>
            </a:r>
            <a:r>
              <a:rPr kumimoji="1" lang="zh-TW" altLang="en-US" sz="2800" dirty="0">
                <a:latin typeface="+mn-ea"/>
              </a:rPr>
              <a:t>管理員把想學華語的學生和想學日語的學生匹配語伴</a:t>
            </a:r>
          </a:p>
          <a:p>
            <a:r>
              <a:rPr kumimoji="1" lang="en-US" altLang="zh-TW" sz="2800" dirty="0">
                <a:latin typeface="+mn-ea"/>
              </a:rPr>
              <a:t>3.</a:t>
            </a:r>
            <a:r>
              <a:rPr kumimoji="1" lang="zh-TW" altLang="en-US" sz="2800" dirty="0">
                <a:latin typeface="+mn-ea"/>
              </a:rPr>
              <a:t>語伴間自行協商，確定時間</a:t>
            </a:r>
          </a:p>
          <a:p>
            <a:r>
              <a:rPr kumimoji="1" lang="en-US" altLang="zh-TW" sz="2800" dirty="0">
                <a:latin typeface="+mn-ea"/>
              </a:rPr>
              <a:t>4.</a:t>
            </a:r>
            <a:r>
              <a:rPr kumimoji="1" lang="zh-TW" altLang="en-US" sz="2800" dirty="0">
                <a:latin typeface="+mn-ea"/>
              </a:rPr>
              <a:t>同學們可以語言學習</a:t>
            </a:r>
            <a:r>
              <a:rPr kumimoji="1" lang="ja-JP" altLang="en-US" sz="2800" dirty="0">
                <a:latin typeface="+mn-ea"/>
              </a:rPr>
              <a:t>、</a:t>
            </a:r>
            <a:r>
              <a:rPr kumimoji="1" lang="zh-TW" altLang="en-US" sz="2800" dirty="0">
                <a:latin typeface="+mn-ea"/>
              </a:rPr>
              <a:t>會話練習</a:t>
            </a:r>
            <a:r>
              <a:rPr kumimoji="1" lang="ja-JP" altLang="en-US" sz="2800" dirty="0">
                <a:latin typeface="+mn-ea"/>
              </a:rPr>
              <a:t>、</a:t>
            </a:r>
            <a:r>
              <a:rPr kumimoji="1" lang="zh-TW" altLang="en-US" sz="2800" dirty="0">
                <a:latin typeface="+mn-ea"/>
              </a:rPr>
              <a:t>或交流同學們感興趣的事情</a:t>
            </a:r>
            <a:r>
              <a:rPr kumimoji="1" lang="ja-JP" altLang="en-US" sz="2800" dirty="0">
                <a:latin typeface="+mn-ea"/>
              </a:rPr>
              <a:t>。</a:t>
            </a:r>
            <a:endParaRPr kumimoji="1" lang="zh-TW" altLang="en-US" sz="2800" dirty="0">
              <a:latin typeface="+mn-ea"/>
            </a:endParaRPr>
          </a:p>
          <a:p>
            <a:endParaRPr kumimoji="1" lang="zh-TW" altLang="en-US" sz="2800" dirty="0">
              <a:latin typeface="+mn-ea"/>
            </a:endParaRPr>
          </a:p>
          <a:p>
            <a:r>
              <a:rPr kumimoji="1" lang="zh-TW" altLang="en-US" sz="2800" dirty="0">
                <a:latin typeface="+mn-ea"/>
              </a:rPr>
              <a:t>同學們可以認識特別</a:t>
            </a:r>
            <a:r>
              <a:rPr kumimoji="1" lang="en-US" altLang="zh-TW" sz="2800" dirty="0">
                <a:latin typeface="+mn-ea"/>
              </a:rPr>
              <a:t>/</a:t>
            </a:r>
            <a:r>
              <a:rPr kumimoji="1" lang="zh-TW" altLang="en-US" sz="2800" dirty="0">
                <a:latin typeface="+mn-ea"/>
              </a:rPr>
              <a:t>彆多日本學生！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7" name="図 6" descr="天井, 室内, 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8A68B60-89AF-4414-AF2B-137F6A8B7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5" y="2708187"/>
            <a:ext cx="4728187" cy="35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EC1A4-9B70-43C3-B1A2-7CCB03AF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642594"/>
            <a:ext cx="11148865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990033"/>
                </a:solidFill>
              </a:rPr>
              <a:t>很多組員在中國或台灣學過！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F030-31E0-4DC4-AF44-214F734D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559" y="2467420"/>
            <a:ext cx="3987959" cy="36950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800" dirty="0"/>
              <a:t>比如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北京大学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TW" altLang="en-US" sz="2800" dirty="0"/>
              <a:t>復旦</a:t>
            </a:r>
            <a:r>
              <a:rPr lang="zh-CN" altLang="en-US" sz="2800" dirty="0"/>
              <a:t>大学</a:t>
            </a:r>
            <a:endParaRPr lang="en-US" altLang="zh-CN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浙江大学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国立</a:t>
            </a:r>
            <a:r>
              <a:rPr lang="zh-TW" altLang="en-US" sz="2800" dirty="0"/>
              <a:t>台灣</a:t>
            </a:r>
            <a:r>
              <a:rPr lang="zh-CN" altLang="en-US" sz="2800" dirty="0"/>
              <a:t>大学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lang="zh-CN" altLang="en-US" sz="2800" dirty="0"/>
              <a:t>台湾</a:t>
            </a:r>
            <a:r>
              <a:rPr lang="zh-TW" altLang="en-US" sz="2800" dirty="0"/>
              <a:t>師傅</a:t>
            </a:r>
            <a:r>
              <a:rPr lang="zh-CN" altLang="en-US" sz="2800" dirty="0"/>
              <a:t>大学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lang="zh-CN" altLang="en-US" sz="2800" dirty="0"/>
              <a:t>中原大学</a:t>
            </a:r>
            <a:r>
              <a:rPr lang="ja-JP" altLang="en-US" sz="2800" dirty="0"/>
              <a:t>　　　</a:t>
            </a:r>
            <a:endParaRPr lang="en-US" altLang="zh-TW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zh-CN" altLang="en-US" sz="2800" dirty="0"/>
              <a:t>香港科技大学</a:t>
            </a:r>
            <a:r>
              <a:rPr lang="zh-TW" altLang="en-US" sz="2800" dirty="0"/>
              <a:t>         等等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629DE2-6BF1-4089-BFCD-7D031AF56451}"/>
              </a:ext>
            </a:extLst>
          </p:cNvPr>
          <p:cNvSpPr txBox="1"/>
          <p:nvPr/>
        </p:nvSpPr>
        <p:spPr>
          <a:xfrm>
            <a:off x="443001" y="2068150"/>
            <a:ext cx="732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チャイ研的組員在中國</a:t>
            </a:r>
            <a:r>
              <a:rPr kumimoji="1" lang="en-US" altLang="ja-JP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·</a:t>
            </a:r>
            <a:r>
              <a:rPr kumimoji="1"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台</a:t>
            </a:r>
            <a:r>
              <a:rPr kumimoji="1" lang="ja-JP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灣</a:t>
            </a:r>
            <a:r>
              <a:rPr kumimoji="1" lang="en-US" altLang="ja-JP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·</a:t>
            </a:r>
            <a:r>
              <a:rPr kumimoji="1" lang="ja-JP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香港留學過</a:t>
            </a:r>
            <a:r>
              <a:rPr kumimoji="1"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kumimoji="1" lang="ja-JP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打算留學</a:t>
            </a:r>
            <a:r>
              <a:rPr kumimoji="1" lang="ja-JP" altLang="en-US" sz="2400" dirty="0"/>
              <a:t>。</a:t>
            </a:r>
          </a:p>
        </p:txBody>
      </p:sp>
      <p:pic>
        <p:nvPicPr>
          <p:cNvPr id="7" name="図 6" descr="建物, 地面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D4563D64-93B1-4689-A6F2-041D500F4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4" y="3185884"/>
            <a:ext cx="4475618" cy="31628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8E6743-392D-4FBD-A562-B80A4094110F}"/>
              </a:ext>
            </a:extLst>
          </p:cNvPr>
          <p:cNvSpPr txBox="1"/>
          <p:nvPr/>
        </p:nvSpPr>
        <p:spPr>
          <a:xfrm>
            <a:off x="595085" y="579317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2019</a:t>
            </a:r>
            <a:r>
              <a:rPr kumimoji="1" lang="ja-JP" altLang="en-US"/>
              <a:t>年　中原大学</a:t>
            </a:r>
          </a:p>
        </p:txBody>
      </p:sp>
    </p:spTree>
    <p:extLst>
      <p:ext uri="{BB962C8B-B14F-4D97-AF65-F5344CB8AC3E}">
        <p14:creationId xmlns:p14="http://schemas.microsoft.com/office/powerpoint/2010/main" val="41252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DAFD3EE-4D64-4ADD-BBB7-8DD6EE2A3BF3}"/>
              </a:ext>
            </a:extLst>
          </p:cNvPr>
          <p:cNvSpPr/>
          <p:nvPr/>
        </p:nvSpPr>
        <p:spPr>
          <a:xfrm>
            <a:off x="4955804" y="5071796"/>
            <a:ext cx="1882318" cy="718008"/>
          </a:xfrm>
          <a:prstGeom prst="wedgeRoundRectCallout">
            <a:avLst>
              <a:gd name="adj1" fmla="val -47989"/>
              <a:gd name="adj2" fmla="val 870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F541E7C-A2F2-4947-A046-FB084E12D581}"/>
              </a:ext>
            </a:extLst>
          </p:cNvPr>
          <p:cNvSpPr/>
          <p:nvPr/>
        </p:nvSpPr>
        <p:spPr>
          <a:xfrm>
            <a:off x="5432189" y="2876844"/>
            <a:ext cx="1525201" cy="905706"/>
          </a:xfrm>
          <a:prstGeom prst="wedgeRoundRectCallout">
            <a:avLst>
              <a:gd name="adj1" fmla="val 47679"/>
              <a:gd name="adj2" fmla="val 70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362A0C-1D27-47D1-AD01-407B6EA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83" y="573629"/>
            <a:ext cx="9750760" cy="1039349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990033"/>
                </a:solidFill>
              </a:rPr>
              <a:t>許多特別活動</a:t>
            </a:r>
            <a:r>
              <a:rPr kumimoji="1" lang="ja-JP" altLang="en-US" sz="6600" dirty="0">
                <a:solidFill>
                  <a:srgbClr val="990033"/>
                </a:solidFill>
              </a:rPr>
              <a:t>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AB246E-D3F4-428E-950B-A8F307B5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6" y="1789043"/>
            <a:ext cx="11262454" cy="103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+mn-ea"/>
              </a:rPr>
              <a:t>除了日常的活動</a:t>
            </a:r>
            <a:r>
              <a:rPr lang="en-US" altLang="zh-TW" sz="2800" dirty="0">
                <a:latin typeface="+mn-ea"/>
              </a:rPr>
              <a:t>,</a:t>
            </a:r>
            <a:r>
              <a:rPr lang="zh-TW" altLang="en-US" sz="2800" dirty="0">
                <a:latin typeface="+mn-ea"/>
              </a:rPr>
              <a:t> 我們開很多特別活動</a:t>
            </a:r>
            <a:r>
              <a:rPr lang="ja-JP" altLang="en-US" sz="2800" dirty="0">
                <a:latin typeface="+mn-ea"/>
              </a:rPr>
              <a:t>。</a:t>
            </a:r>
            <a:r>
              <a:rPr lang="zh-TW" altLang="en-US" sz="2800" dirty="0">
                <a:latin typeface="+mn-ea"/>
              </a:rPr>
              <a:t>中國菜歡會</a:t>
            </a:r>
            <a:r>
              <a:rPr lang="ja-JP" altLang="en-US" sz="2800" dirty="0">
                <a:latin typeface="+mn-ea"/>
              </a:rPr>
              <a:t>、</a:t>
            </a:r>
            <a:r>
              <a:rPr lang="zh-TW" altLang="en-US" sz="2800" dirty="0">
                <a:latin typeface="+mn-ea"/>
              </a:rPr>
              <a:t>暑假集訓等等</a:t>
            </a:r>
            <a:r>
              <a:rPr lang="ja-JP" altLang="en-US" sz="2800" dirty="0">
                <a:latin typeface="+mn-ea"/>
              </a:rPr>
              <a:t>。</a:t>
            </a:r>
            <a:r>
              <a:rPr lang="en-US" altLang="zh-TW" sz="2800" dirty="0">
                <a:latin typeface="+mn-ea"/>
              </a:rPr>
              <a:t>※</a:t>
            </a:r>
            <a:r>
              <a:rPr lang="zh-TW" altLang="en-US" sz="2800" dirty="0">
                <a:latin typeface="+mn-ea"/>
              </a:rPr>
              <a:t>按照大學規定</a:t>
            </a:r>
            <a:r>
              <a:rPr lang="en-US" altLang="zh-TW" sz="2800" dirty="0">
                <a:latin typeface="+mn-ea"/>
              </a:rPr>
              <a:t>,</a:t>
            </a:r>
            <a:r>
              <a:rPr lang="zh-TW" altLang="en-US" sz="2800" dirty="0">
                <a:latin typeface="+mn-ea"/>
              </a:rPr>
              <a:t> 今年春期我們沒開任何特別活動</a:t>
            </a:r>
            <a:r>
              <a:rPr lang="ja-JP" altLang="en-US" sz="2800" dirty="0">
                <a:latin typeface="+mn-ea"/>
              </a:rPr>
              <a:t>。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5" name="図 4" descr="人, 室内, 壁, 食べ物 が含まれている画像&#10;&#10;自動的に生成された説明">
            <a:extLst>
              <a:ext uri="{FF2B5EF4-FFF2-40B4-BE49-F238E27FC236}">
                <a16:creationId xmlns:a16="http://schemas.microsoft.com/office/drawing/2014/main" id="{D9DCF49C-5F0C-4FCF-BA04-960BA9344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6" y="3163022"/>
            <a:ext cx="4385293" cy="32874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C4CDFF-EAD0-4363-BFBE-5BB5A28B0A30}"/>
              </a:ext>
            </a:extLst>
          </p:cNvPr>
          <p:cNvSpPr txBox="1"/>
          <p:nvPr/>
        </p:nvSpPr>
        <p:spPr>
          <a:xfrm>
            <a:off x="5072488" y="5199967"/>
            <a:ext cx="204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n-ea"/>
              </a:rPr>
              <a:t>中國菜歡會</a:t>
            </a:r>
            <a:endParaRPr kumimoji="1" lang="ja-JP" altLang="en-US" sz="2400" dirty="0"/>
          </a:p>
        </p:txBody>
      </p:sp>
      <p:pic>
        <p:nvPicPr>
          <p:cNvPr id="10" name="図 9" descr="屋外, 建物, 空, 人 が含まれている画像&#10;&#10;自動的に生成された説明">
            <a:extLst>
              <a:ext uri="{FF2B5EF4-FFF2-40B4-BE49-F238E27FC236}">
                <a16:creationId xmlns:a16="http://schemas.microsoft.com/office/drawing/2014/main" id="{5BBC4889-3DF7-4166-978A-9C6A0783A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40" y="2956264"/>
            <a:ext cx="4439478" cy="33281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EBD931-937D-42E0-A4BC-C375DE371D75}"/>
              </a:ext>
            </a:extLst>
          </p:cNvPr>
          <p:cNvSpPr txBox="1"/>
          <p:nvPr/>
        </p:nvSpPr>
        <p:spPr>
          <a:xfrm>
            <a:off x="5548364" y="2951553"/>
            <a:ext cx="164137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2400" dirty="0">
                <a:latin typeface="+mn-ea"/>
              </a:rPr>
              <a:t>暑假集訓</a:t>
            </a:r>
            <a:r>
              <a:rPr kumimoji="1" lang="en-US" altLang="ja-JP" sz="2400" dirty="0">
                <a:latin typeface="Arial"/>
                <a:ea typeface="ＭＳ ゴシック"/>
                <a:cs typeface="Arial"/>
              </a:rPr>
              <a:t>@</a:t>
            </a:r>
            <a:r>
              <a:rPr kumimoji="1" lang="en-US" altLang="ja-JP" sz="2400" dirty="0" err="1">
                <a:latin typeface="Arial"/>
                <a:ea typeface="ＭＳ ゴシック"/>
                <a:cs typeface="Arial"/>
              </a:rPr>
              <a:t>山梨</a:t>
            </a:r>
            <a:endParaRPr lang="ja-JP" altLang="en-US" sz="2400" dirty="0">
              <a:latin typeface="Arial"/>
              <a:ea typeface="ＭＳ ゴシック"/>
              <a:cs typeface="Arial"/>
            </a:endParaRPr>
          </a:p>
        </p:txBody>
      </p:sp>
      <p:pic>
        <p:nvPicPr>
          <p:cNvPr id="16" name="グラフィックス 15" descr="ニヤリとした顔 (塗りつぶし)">
            <a:extLst>
              <a:ext uri="{FF2B5EF4-FFF2-40B4-BE49-F238E27FC236}">
                <a16:creationId xmlns:a16="http://schemas.microsoft.com/office/drawing/2014/main" id="{1C454371-F28F-44A1-AB18-7F1F37F96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0734">
            <a:off x="10278470" y="2934383"/>
            <a:ext cx="1244757" cy="1244757"/>
          </a:xfrm>
          <a:prstGeom prst="rect">
            <a:avLst/>
          </a:prstGeom>
        </p:spPr>
      </p:pic>
      <p:pic>
        <p:nvPicPr>
          <p:cNvPr id="18" name="グラフィックス 17" descr="ナイフとフォーク">
            <a:extLst>
              <a:ext uri="{FF2B5EF4-FFF2-40B4-BE49-F238E27FC236}">
                <a16:creationId xmlns:a16="http://schemas.microsoft.com/office/drawing/2014/main" id="{19F99B55-5A35-4892-815D-666C2F641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4529">
            <a:off x="455715" y="5257733"/>
            <a:ext cx="1064140" cy="10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4F7C4-B1EC-4A8E-B2FD-30E5F582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990033"/>
                </a:solidFill>
              </a:rPr>
              <a:t>春假</a:t>
            </a:r>
            <a:r>
              <a:rPr lang="en-US" altLang="zh-TW" sz="6600" dirty="0">
                <a:solidFill>
                  <a:srgbClr val="990033"/>
                </a:solidFill>
              </a:rPr>
              <a:t>,</a:t>
            </a:r>
            <a:r>
              <a:rPr lang="zh-TW" altLang="en-US" sz="6600" dirty="0">
                <a:solidFill>
                  <a:srgbClr val="990033"/>
                </a:solidFill>
              </a:rPr>
              <a:t> 我們旅遊中國！</a:t>
            </a:r>
            <a:r>
              <a:rPr kumimoji="1" lang="zh-CN" altLang="en-US" sz="6600" dirty="0">
                <a:solidFill>
                  <a:srgbClr val="990033"/>
                </a:solidFill>
              </a:rPr>
              <a:t>！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pic>
        <p:nvPicPr>
          <p:cNvPr id="5" name="コンテンツ プレースホルダー 4" descr="空, 人, 屋外, 地面 が含まれている画像&#10;&#10;自動的に生成された説明">
            <a:extLst>
              <a:ext uri="{FF2B5EF4-FFF2-40B4-BE49-F238E27FC236}">
                <a16:creationId xmlns:a16="http://schemas.microsoft.com/office/drawing/2014/main" id="{19E3215A-38F5-4FE7-94AF-E69A271D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2" y="2102033"/>
            <a:ext cx="6362541" cy="423628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7378D2-C90E-4C13-B73B-7EB4A9B8BF95}"/>
              </a:ext>
            </a:extLst>
          </p:cNvPr>
          <p:cNvSpPr txBox="1"/>
          <p:nvPr/>
        </p:nvSpPr>
        <p:spPr>
          <a:xfrm>
            <a:off x="709937" y="2595533"/>
            <a:ext cx="4055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2019</a:t>
            </a:r>
            <a:r>
              <a:rPr kumimoji="1" lang="zh-CN" altLang="en-US" sz="2800" dirty="0"/>
              <a:t>年</a:t>
            </a:r>
            <a:r>
              <a:rPr kumimoji="1" lang="en-US" altLang="zh-TW" sz="2800" dirty="0"/>
              <a:t>2</a:t>
            </a:r>
            <a:r>
              <a:rPr kumimoji="1" lang="zh-CN" altLang="en-US" sz="2800" dirty="0"/>
              <a:t>月，</a:t>
            </a:r>
            <a:r>
              <a:rPr kumimoji="1" lang="zh-TW" altLang="en-US" sz="2800" dirty="0"/>
              <a:t>我們旅遊</a:t>
            </a:r>
            <a:r>
              <a:rPr kumimoji="1" lang="zh-CN" altLang="en-US" sz="2800" dirty="0"/>
              <a:t>香港！</a:t>
            </a:r>
            <a:endParaRPr kumimoji="1" lang="en-US" altLang="zh-CN" sz="2800" dirty="0"/>
          </a:p>
          <a:p>
            <a:r>
              <a:rPr kumimoji="1" lang="zh-TW" altLang="en-US" sz="2800" dirty="0"/>
              <a:t>過去</a:t>
            </a:r>
            <a:r>
              <a:rPr kumimoji="1" lang="zh-CN" altLang="en-US" sz="2800" dirty="0"/>
              <a:t>，北京</a:t>
            </a:r>
            <a:r>
              <a:rPr kumimoji="1" lang="en-US" altLang="zh-CN" sz="2800" dirty="0"/>
              <a:t>·</a:t>
            </a:r>
            <a:r>
              <a:rPr kumimoji="1" lang="zh-CN" altLang="en-US" sz="2800" dirty="0"/>
              <a:t>上海。</a:t>
            </a:r>
            <a:endParaRPr kumimoji="1" lang="ja-JP" altLang="en-US" sz="2800" dirty="0"/>
          </a:p>
        </p:txBody>
      </p:sp>
      <p:pic>
        <p:nvPicPr>
          <p:cNvPr id="8" name="グラフィックス 7" descr="飛行機">
            <a:extLst>
              <a:ext uri="{FF2B5EF4-FFF2-40B4-BE49-F238E27FC236}">
                <a16:creationId xmlns:a16="http://schemas.microsoft.com/office/drawing/2014/main" id="{9130542B-6B5C-4141-874B-3048A31C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6930">
            <a:off x="704652" y="4467982"/>
            <a:ext cx="1785059" cy="1785059"/>
          </a:xfrm>
          <a:prstGeom prst="rect">
            <a:avLst/>
          </a:prstGeom>
        </p:spPr>
      </p:pic>
      <p:pic>
        <p:nvPicPr>
          <p:cNvPr id="10" name="グラフィックス 9" descr="曇り">
            <a:extLst>
              <a:ext uri="{FF2B5EF4-FFF2-40B4-BE49-F238E27FC236}">
                <a16:creationId xmlns:a16="http://schemas.microsoft.com/office/drawing/2014/main" id="{88F6146E-EE54-4AD1-B5DD-520C37EF1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9263" y="4792748"/>
            <a:ext cx="1422658" cy="1422658"/>
          </a:xfrm>
          <a:prstGeom prst="rect">
            <a:avLst/>
          </a:prstGeom>
        </p:spPr>
      </p:pic>
      <p:pic>
        <p:nvPicPr>
          <p:cNvPr id="14" name="グラフィックス 13" descr="地球 (アジア、オーストラリア)">
            <a:extLst>
              <a:ext uri="{FF2B5EF4-FFF2-40B4-BE49-F238E27FC236}">
                <a16:creationId xmlns:a16="http://schemas.microsoft.com/office/drawing/2014/main" id="{6A74955E-E793-422D-885D-C849D90DE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4574" y="774485"/>
            <a:ext cx="1107817" cy="11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7DDCB-5C63-4333-8E3B-C791464E610B}"/>
              </a:ext>
            </a:extLst>
          </p:cNvPr>
          <p:cNvSpPr txBox="1"/>
          <p:nvPr/>
        </p:nvSpPr>
        <p:spPr>
          <a:xfrm>
            <a:off x="2669421" y="1199319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dirty="0">
                <a:solidFill>
                  <a:srgbClr val="9900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歡迎你們參加</a:t>
            </a:r>
            <a:r>
              <a:rPr kumimoji="1" lang="en-US" altLang="zh-TW" sz="8000" dirty="0">
                <a:solidFill>
                  <a:srgbClr val="9900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!</a:t>
            </a:r>
            <a:endParaRPr kumimoji="1" lang="ja-JP" altLang="en-US" sz="8000" dirty="0">
              <a:solidFill>
                <a:srgbClr val="9900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9" name="図 8" descr="植物, 木 が含まれている画像&#10;&#10;自動的に生成された説明">
            <a:extLst>
              <a:ext uri="{FF2B5EF4-FFF2-40B4-BE49-F238E27FC236}">
                <a16:creationId xmlns:a16="http://schemas.microsoft.com/office/drawing/2014/main" id="{943B6F7D-F5A2-4EAE-BEA1-BE9EC0883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53414">
            <a:off x="-500744" y="3460635"/>
            <a:ext cx="3640607" cy="31258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D6CA11-71B6-47E4-B0C7-04F06CF8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62744" y="3830661"/>
            <a:ext cx="3640608" cy="27645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AADDF5-F9E8-42E6-9F04-995CBD8C57B2}"/>
              </a:ext>
            </a:extLst>
          </p:cNvPr>
          <p:cNvSpPr txBox="1"/>
          <p:nvPr/>
        </p:nvSpPr>
        <p:spPr>
          <a:xfrm>
            <a:off x="4528456" y="4104905"/>
            <a:ext cx="6637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Twitter:@</a:t>
            </a:r>
            <a:r>
              <a:rPr kumimoji="1" lang="en-US" altLang="ja-JP" sz="3600" b="1" dirty="0" err="1"/>
              <a:t>wasechaiken</a:t>
            </a:r>
            <a:endParaRPr kumimoji="1" lang="en-US" altLang="ja-JP" sz="3600" b="1" dirty="0"/>
          </a:p>
          <a:p>
            <a:r>
              <a:rPr kumimoji="1" lang="zh-CN" altLang="en-US" sz="3600" b="1" dirty="0"/>
              <a:t>中文</a:t>
            </a:r>
            <a:r>
              <a:rPr kumimoji="1" lang="en-US" altLang="zh-CN" sz="3600" b="1" dirty="0"/>
              <a:t>Twitter:@</a:t>
            </a:r>
            <a:r>
              <a:rPr kumimoji="1" lang="en-US" altLang="zh-CN" sz="3600" b="1" dirty="0" err="1"/>
              <a:t>wasechaikenzh</a:t>
            </a:r>
            <a:endParaRPr kumimoji="1" lang="en-US" altLang="ja-JP" sz="3600" b="1" dirty="0"/>
          </a:p>
          <a:p>
            <a:r>
              <a:rPr kumimoji="1" lang="en-US" altLang="ja-JP" sz="3600" b="1" dirty="0" err="1"/>
              <a:t>G-mail:wasechaiken@gmail.com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16094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シャボン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221</Words>
  <Application>Microsoft Office PowerPoint</Application>
  <PresentationFormat>ワイド画面</PresentationFormat>
  <Paragraphs>37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HG創英角ｺﾞｼｯｸUB</vt:lpstr>
      <vt:lpstr>ＭＳ ゴシック</vt:lpstr>
      <vt:lpstr>新細明體</vt:lpstr>
      <vt:lpstr>新細明體</vt:lpstr>
      <vt:lpstr>宋体</vt:lpstr>
      <vt:lpstr>Arial</vt:lpstr>
      <vt:lpstr>Garamond</vt:lpstr>
      <vt:lpstr>シャボン</vt:lpstr>
      <vt:lpstr>華語學習會</vt:lpstr>
      <vt:lpstr>簡介我們</vt:lpstr>
      <vt:lpstr>主要活動</vt:lpstr>
      <vt:lpstr>很多組員在中國或台灣學過！</vt:lpstr>
      <vt:lpstr>許多特別活動！</vt:lpstr>
      <vt:lpstr>春假, 我們旅遊中國！！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中国語学習会</dc:title>
  <dc:creator>美緒 山崎</dc:creator>
  <cp:lastModifiedBy>慎太郎 大坪</cp:lastModifiedBy>
  <cp:revision>10</cp:revision>
  <dcterms:created xsi:type="dcterms:W3CDTF">2019-03-28T07:21:44Z</dcterms:created>
  <dcterms:modified xsi:type="dcterms:W3CDTF">2020-09-05T23:52:25Z</dcterms:modified>
</cp:coreProperties>
</file>