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x="9144000" cy="6858000" type="screen4x3"/>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4" d="100"/>
          <a:sy n="64" d="100"/>
        </p:scale>
        <p:origin x="134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954202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1</a:t>
            </a:r>
            <a:endParaRPr lang="en-US" sz="800" dirty="0"/>
          </a:p>
        </p:txBody>
      </p:sp>
      <p:sp>
        <p:nvSpPr>
          <p:cNvPr id="4" name="Shape 1"/>
          <p:cNvSpPr/>
          <p:nvPr/>
        </p:nvSpPr>
        <p:spPr>
          <a:xfrm>
            <a:off x="868680" y="841248"/>
            <a:ext cx="7406640" cy="1847088"/>
          </a:xfrm>
          <a:prstGeom prst="rect">
            <a:avLst/>
          </a:prstGeom>
          <a:solidFill>
            <a:srgbClr val="E7351A"/>
          </a:solidFill>
          <a:ln w="12700">
            <a:solidFill>
              <a:srgbClr val="E7351A"/>
            </a:solidFill>
            <a:prstDash val="solid"/>
          </a:ln>
        </p:spPr>
        <p:txBody>
          <a:bodyPr/>
          <a:lstStyle/>
          <a:p>
            <a:endParaRPr lang="ja-JP" altLang="en-US"/>
          </a:p>
        </p:txBody>
      </p:sp>
      <p:sp>
        <p:nvSpPr>
          <p:cNvPr id="5" name="Text 2"/>
          <p:cNvSpPr/>
          <p:nvPr/>
        </p:nvSpPr>
        <p:spPr>
          <a:xfrm>
            <a:off x="1060704" y="1170432"/>
            <a:ext cx="7022592" cy="475488"/>
          </a:xfrm>
          <a:prstGeom prst="rect">
            <a:avLst/>
          </a:prstGeom>
          <a:noFill/>
          <a:ln/>
        </p:spPr>
        <p:txBody>
          <a:bodyPr wrap="square" lIns="0" tIns="0" rIns="0" bIns="0" rtlCol="0" anchor="ctr">
            <a:normAutofit/>
          </a:bodyPr>
          <a:lstStyle/>
          <a:p>
            <a:pPr marL="0" indent="0" algn="ctr">
              <a:buNone/>
            </a:pPr>
            <a:r>
              <a:rPr lang="en-US" sz="2700" b="1" dirty="0">
                <a:solidFill>
                  <a:srgbClr val="222222"/>
                </a:solidFill>
                <a:latin typeface="Noto Sans CJK JP" pitchFamily="34" charset="0"/>
                <a:ea typeface="Noto Sans CJK JP" pitchFamily="34" charset="-122"/>
                <a:cs typeface="Noto Sans CJK JP" pitchFamily="34" charset="-120"/>
              </a:rPr>
              <a:t>宿舎入居説明会</a:t>
            </a:r>
            <a:endParaRPr lang="en-US" sz="2700" dirty="0"/>
          </a:p>
        </p:txBody>
      </p:sp>
      <p:sp>
        <p:nvSpPr>
          <p:cNvPr id="6" name="Text 3"/>
          <p:cNvSpPr/>
          <p:nvPr/>
        </p:nvSpPr>
        <p:spPr>
          <a:xfrm>
            <a:off x="1060704" y="1874520"/>
            <a:ext cx="7022592" cy="475488"/>
          </a:xfrm>
          <a:prstGeom prst="rect">
            <a:avLst/>
          </a:prstGeom>
          <a:noFill/>
          <a:ln/>
        </p:spPr>
        <p:txBody>
          <a:bodyPr wrap="square" lIns="0" tIns="0" rIns="0" bIns="0" rtlCol="0" anchor="ctr">
            <a:normAutofit/>
          </a:bodyPr>
          <a:lstStyle/>
          <a:p>
            <a:pPr marL="0" indent="0" algn="ctr">
              <a:buNone/>
            </a:pPr>
            <a:r>
              <a:rPr lang="en-US" sz="2600" b="1" dirty="0">
                <a:solidFill>
                  <a:srgbClr val="222222"/>
                </a:solidFill>
                <a:latin typeface="Noto Sans CJK JP" pitchFamily="34" charset="0"/>
                <a:ea typeface="Noto Sans CJK JP" pitchFamily="34" charset="-122"/>
                <a:cs typeface="Noto Sans CJK JP" pitchFamily="34" charset="-120"/>
              </a:rPr>
              <a:t>早稲田大学 IPS 宿舎</a:t>
            </a:r>
            <a:endParaRPr lang="en-US" sz="2600" dirty="0"/>
          </a:p>
        </p:txBody>
      </p:sp>
      <p:sp>
        <p:nvSpPr>
          <p:cNvPr id="7" name="Text 4"/>
          <p:cNvSpPr/>
          <p:nvPr/>
        </p:nvSpPr>
        <p:spPr>
          <a:xfrm>
            <a:off x="1005840" y="3886200"/>
            <a:ext cx="7132320" cy="411480"/>
          </a:xfrm>
          <a:prstGeom prst="rect">
            <a:avLst/>
          </a:prstGeom>
          <a:noFill/>
          <a:ln/>
        </p:spPr>
        <p:txBody>
          <a:bodyPr wrap="square" lIns="0" tIns="0" rIns="0" bIns="0" rtlCol="0" anchor="ctr">
            <a:normAutofit/>
          </a:bodyPr>
          <a:lstStyle/>
          <a:p>
            <a:pPr marL="0" indent="0" algn="ctr">
              <a:buNone/>
            </a:pPr>
            <a:r>
              <a:rPr lang="en-US" sz="2300" b="1" dirty="0">
                <a:solidFill>
                  <a:srgbClr val="0876B8"/>
                </a:solidFill>
                <a:latin typeface="Noto Sans CJK JP" pitchFamily="34" charset="0"/>
                <a:ea typeface="Noto Sans CJK JP" pitchFamily="34" charset="-122"/>
                <a:cs typeface="Noto Sans CJK JP" pitchFamily="34" charset="-120"/>
              </a:rPr>
              <a:t>MEETING FOR IPS DORMITORIES</a:t>
            </a:r>
            <a:endParaRPr lang="en-US" sz="2300" dirty="0"/>
          </a:p>
        </p:txBody>
      </p:sp>
      <p:sp>
        <p:nvSpPr>
          <p:cNvPr id="8" name="Text 5"/>
          <p:cNvSpPr/>
          <p:nvPr/>
        </p:nvSpPr>
        <p:spPr>
          <a:xfrm>
            <a:off x="1005840" y="4443984"/>
            <a:ext cx="7132320" cy="347472"/>
          </a:xfrm>
          <a:prstGeom prst="rect">
            <a:avLst/>
          </a:prstGeom>
          <a:noFill/>
          <a:ln/>
        </p:spPr>
        <p:txBody>
          <a:bodyPr wrap="square" lIns="0" tIns="0" rIns="0" bIns="0" rtlCol="0" anchor="ctr">
            <a:normAutofit/>
          </a:bodyPr>
          <a:lstStyle/>
          <a:p>
            <a:pPr marL="0" indent="0" algn="ctr">
              <a:buNone/>
            </a:pPr>
            <a:r>
              <a:rPr lang="en-US" sz="1800" b="1" dirty="0">
                <a:solidFill>
                  <a:srgbClr val="0876B8"/>
                </a:solidFill>
                <a:latin typeface="Noto Sans CJK JP" pitchFamily="34" charset="0"/>
                <a:ea typeface="Noto Sans CJK JP" pitchFamily="34" charset="-122"/>
                <a:cs typeface="Noto Sans CJK JP" pitchFamily="34" charset="-120"/>
              </a:rPr>
              <a:t>Guidebook and Rules for IPS Dormitories</a:t>
            </a:r>
            <a:endParaRPr lang="en-US" sz="1800" dirty="0"/>
          </a:p>
        </p:txBody>
      </p:sp>
      <p:sp>
        <p:nvSpPr>
          <p:cNvPr id="9" name="Text 6"/>
          <p:cNvSpPr/>
          <p:nvPr/>
        </p:nvSpPr>
        <p:spPr>
          <a:xfrm>
            <a:off x="1005840" y="5321808"/>
            <a:ext cx="7132320" cy="219456"/>
          </a:xfrm>
          <a:prstGeom prst="rect">
            <a:avLst/>
          </a:prstGeom>
          <a:noFill/>
          <a:ln/>
        </p:spPr>
        <p:txBody>
          <a:bodyPr wrap="square" lIns="0" tIns="0" rIns="0" bIns="0" rtlCol="0" anchor="ctr">
            <a:normAutofit/>
          </a:bodyPr>
          <a:lstStyle/>
          <a:p>
            <a:pPr marL="0" indent="0" algn="ctr">
              <a:buNone/>
            </a:pPr>
            <a:r>
              <a:rPr lang="en-US" sz="1000" dirty="0">
                <a:solidFill>
                  <a:srgbClr val="606060"/>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2</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本資料の位置づけ</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Scope of this meeting</a:t>
            </a:r>
            <a:endParaRPr lang="en-US" sz="1400" dirty="0"/>
          </a:p>
        </p:txBody>
      </p:sp>
      <p:sp>
        <p:nvSpPr>
          <p:cNvPr id="6" name="Text 3"/>
          <p:cNvSpPr/>
          <p:nvPr/>
        </p:nvSpPr>
        <p:spPr>
          <a:xfrm>
            <a:off x="960120" y="1645920"/>
            <a:ext cx="7223760" cy="292608"/>
          </a:xfrm>
          <a:prstGeom prst="rect">
            <a:avLst/>
          </a:prstGeom>
          <a:noFill/>
          <a:ln/>
        </p:spPr>
        <p:txBody>
          <a:bodyPr wrap="square" lIns="381" tIns="381" rIns="381" bIns="381" rtlCol="0" anchor="ctr">
            <a:normAutofit/>
          </a:bodyPr>
          <a:lstStyle/>
          <a:p>
            <a:pPr marL="0" indent="0">
              <a:buNone/>
            </a:pPr>
            <a:r>
              <a:rPr lang="en-US" sz="1550" dirty="0">
                <a:solidFill>
                  <a:srgbClr val="222222"/>
                </a:solidFill>
                <a:latin typeface="Noto Sans CJK JP" pitchFamily="34" charset="0"/>
                <a:ea typeface="Noto Sans CJK JP" pitchFamily="34" charset="-122"/>
                <a:cs typeface="Noto Sans CJK JP" pitchFamily="34" charset="-120"/>
              </a:rPr>
              <a:t>○  本資料は、IPS宿舎全体の入居案内・宿舎利用ルールを説明するものです。</a:t>
            </a:r>
            <a:endParaRPr lang="en-US" sz="1550" dirty="0"/>
          </a:p>
        </p:txBody>
      </p:sp>
      <p:sp>
        <p:nvSpPr>
          <p:cNvPr id="7" name="Text 4"/>
          <p:cNvSpPr/>
          <p:nvPr/>
        </p:nvSpPr>
        <p:spPr>
          <a:xfrm>
            <a:off x="1124712" y="2002536"/>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This meeting explains the guidebook and rules for all IPS dormitories.</a:t>
            </a:r>
            <a:endParaRPr lang="en-US" sz="1130" dirty="0"/>
          </a:p>
        </p:txBody>
      </p:sp>
      <p:sp>
        <p:nvSpPr>
          <p:cNvPr id="8" name="Text 5"/>
          <p:cNvSpPr/>
          <p:nvPr/>
        </p:nvSpPr>
        <p:spPr>
          <a:xfrm>
            <a:off x="960120" y="2487168"/>
            <a:ext cx="7223760" cy="292608"/>
          </a:xfrm>
          <a:prstGeom prst="rect">
            <a:avLst/>
          </a:prstGeom>
          <a:noFill/>
          <a:ln/>
        </p:spPr>
        <p:txBody>
          <a:bodyPr wrap="square" lIns="381" tIns="381" rIns="381" bIns="381" rtlCol="0" anchor="ctr">
            <a:normAutofit fontScale="85000" lnSpcReduction="10000"/>
          </a:bodyPr>
          <a:lstStyle/>
          <a:p>
            <a:pPr marL="0" indent="0">
              <a:buNone/>
            </a:pPr>
            <a:r>
              <a:rPr lang="en-US" sz="1520" dirty="0">
                <a:solidFill>
                  <a:srgbClr val="222222"/>
                </a:solidFill>
                <a:latin typeface="Noto Sans CJK JP" pitchFamily="34" charset="0"/>
                <a:ea typeface="Noto Sans CJK JP" pitchFamily="34" charset="-122"/>
                <a:cs typeface="Noto Sans CJK JP" pitchFamily="34" charset="-120"/>
              </a:rPr>
              <a:t>○  契約上の義務、禁止事項、退去条件は、入居契約書および契約書別紙が正式な根拠です。</a:t>
            </a:r>
            <a:endParaRPr lang="en-US" sz="1520" dirty="0"/>
          </a:p>
        </p:txBody>
      </p:sp>
      <p:sp>
        <p:nvSpPr>
          <p:cNvPr id="9" name="Text 6"/>
          <p:cNvSpPr/>
          <p:nvPr/>
        </p:nvSpPr>
        <p:spPr>
          <a:xfrm>
            <a:off x="1124712" y="2843784"/>
            <a:ext cx="7059168" cy="256032"/>
          </a:xfrm>
          <a:prstGeom prst="rect">
            <a:avLst/>
          </a:prstGeom>
          <a:noFill/>
          <a:ln/>
        </p:spPr>
        <p:txBody>
          <a:bodyPr wrap="square" lIns="0" tIns="0" rIns="0" bIns="0" rtlCol="0" anchor="ctr">
            <a:normAutofit fontScale="92500"/>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The Housing Contract and its Appendix are the official basis for contractual obligations, prohibited conduct, and move-out conditions.</a:t>
            </a:r>
            <a:endParaRPr lang="en-US" sz="1130" dirty="0"/>
          </a:p>
        </p:txBody>
      </p:sp>
      <p:sp>
        <p:nvSpPr>
          <p:cNvPr id="10" name="Text 7"/>
          <p:cNvSpPr/>
          <p:nvPr/>
        </p:nvSpPr>
        <p:spPr>
          <a:xfrm>
            <a:off x="960120" y="3474720"/>
            <a:ext cx="7223760" cy="292608"/>
          </a:xfrm>
          <a:prstGeom prst="rect">
            <a:avLst/>
          </a:prstGeom>
          <a:solidFill>
            <a:srgbClr val="FFF86B"/>
          </a:solidFill>
          <a:ln/>
        </p:spPr>
        <p:txBody>
          <a:bodyPr wrap="square" lIns="381" tIns="381" rIns="381" bIns="381" rtlCol="0" anchor="ctr">
            <a:normAutofit/>
          </a:bodyPr>
          <a:lstStyle/>
          <a:p>
            <a:pPr marL="0" indent="0">
              <a:buNone/>
            </a:pPr>
            <a:r>
              <a:rPr lang="en-US" sz="1520" dirty="0">
                <a:solidFill>
                  <a:srgbClr val="222222"/>
                </a:solidFill>
                <a:latin typeface="Noto Sans CJK JP" pitchFamily="34" charset="0"/>
                <a:ea typeface="Noto Sans CJK JP" pitchFamily="34" charset="-122"/>
                <a:cs typeface="Noto Sans CJK JP" pitchFamily="34" charset="-120"/>
              </a:rPr>
              <a:t>○  内容の解釈に疑義がある場合は、入居契約書および契約書別紙を優先します。</a:t>
            </a:r>
            <a:endParaRPr lang="en-US" sz="1520" dirty="0"/>
          </a:p>
        </p:txBody>
      </p:sp>
      <p:sp>
        <p:nvSpPr>
          <p:cNvPr id="11" name="Text 8"/>
          <p:cNvSpPr/>
          <p:nvPr/>
        </p:nvSpPr>
        <p:spPr>
          <a:xfrm>
            <a:off x="1124712" y="3831336"/>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If there is any question regarding interpretation, the Housing Contract and Appendix shall prevail.</a:t>
            </a:r>
            <a:endParaRPr lang="en-US" sz="1130" dirty="0"/>
          </a:p>
        </p:txBody>
      </p:sp>
      <p:sp>
        <p:nvSpPr>
          <p:cNvPr id="12" name="Text 9"/>
          <p:cNvSpPr/>
          <p:nvPr/>
        </p:nvSpPr>
        <p:spPr>
          <a:xfrm>
            <a:off x="914400" y="4645152"/>
            <a:ext cx="7315200" cy="384048"/>
          </a:xfrm>
          <a:prstGeom prst="rect">
            <a:avLst/>
          </a:prstGeom>
          <a:solidFill>
            <a:srgbClr val="E7351A"/>
          </a:solidFill>
          <a:ln/>
        </p:spPr>
        <p:txBody>
          <a:bodyPr wrap="square" lIns="762" tIns="762" rIns="762" bIns="762" rtlCol="0" anchor="ctr">
            <a:normAutofit fontScale="92500" lnSpcReduction="20000"/>
          </a:bodyPr>
          <a:lstStyle/>
          <a:p>
            <a:pPr marL="0" indent="0">
              <a:buNone/>
            </a:pPr>
            <a:r>
              <a:rPr lang="en-US" sz="1650" b="1" dirty="0">
                <a:solidFill>
                  <a:srgbClr val="FFFFFF"/>
                </a:solidFill>
                <a:latin typeface="Noto Sans CJK JP" pitchFamily="34" charset="0"/>
                <a:ea typeface="Noto Sans CJK JP" pitchFamily="34" charset="-122"/>
                <a:cs typeface="Noto Sans CJK JP" pitchFamily="34" charset="-120"/>
              </a:rPr>
              <a:t>必ず確認してください：入居契約書・契約書別紙・部屋マニュアル・Trash Disposal Manual</a:t>
            </a:r>
            <a:endParaRPr lang="en-US" sz="1650" dirty="0"/>
          </a:p>
        </p:txBody>
      </p:sp>
      <p:sp>
        <p:nvSpPr>
          <p:cNvPr id="13" name="Text 10"/>
          <p:cNvSpPr/>
          <p:nvPr/>
        </p:nvSpPr>
        <p:spPr>
          <a:xfrm>
            <a:off x="914400" y="5038344"/>
            <a:ext cx="7315200" cy="283464"/>
          </a:xfrm>
          <a:prstGeom prst="rect">
            <a:avLst/>
          </a:prstGeom>
          <a:solidFill>
            <a:srgbClr val="E7351A"/>
          </a:solidFill>
          <a:ln/>
        </p:spPr>
        <p:txBody>
          <a:bodyPr wrap="square" lIns="508" tIns="508" rIns="508" bIns="508" rtlCol="0" anchor="ctr">
            <a:normAutofit/>
          </a:bodyPr>
          <a:lstStyle/>
          <a:p>
            <a:pPr marL="0" indent="0">
              <a:buNone/>
            </a:pPr>
            <a:r>
              <a:rPr lang="en-US" sz="1080" dirty="0">
                <a:solidFill>
                  <a:srgbClr val="FFFFFF"/>
                </a:solidFill>
                <a:latin typeface="Noto Sans CJK JP" pitchFamily="34" charset="0"/>
                <a:ea typeface="Noto Sans CJK JP" pitchFamily="34" charset="-122"/>
                <a:cs typeface="Noto Sans CJK JP" pitchFamily="34" charset="-120"/>
              </a:rPr>
              <a:t>Please check: Housing Contract, Appendix, room manual, and Trash Disposal Manual</a:t>
            </a:r>
            <a:endParaRPr lang="en-US" sz="1080" dirty="0"/>
          </a:p>
        </p:txBody>
      </p:sp>
      <p:sp>
        <p:nvSpPr>
          <p:cNvPr id="14" name="Text 11"/>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3</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入居時に確認する書類</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Documents to Check upon Moving In</a:t>
            </a:r>
            <a:endParaRPr lang="en-US" sz="1400" dirty="0"/>
          </a:p>
        </p:txBody>
      </p:sp>
      <p:sp>
        <p:nvSpPr>
          <p:cNvPr id="6" name="Text 3"/>
          <p:cNvSpPr/>
          <p:nvPr/>
        </p:nvSpPr>
        <p:spPr>
          <a:xfrm>
            <a:off x="914400" y="1527048"/>
            <a:ext cx="347472" cy="310896"/>
          </a:xfrm>
          <a:prstGeom prst="rect">
            <a:avLst/>
          </a:prstGeom>
          <a:noFill/>
          <a:ln/>
        </p:spPr>
        <p:txBody>
          <a:bodyPr wrap="square" lIns="0" tIns="0" rIns="0" bIns="0" rtlCol="0" anchor="ctr"/>
          <a:lstStyle/>
          <a:p>
            <a:pPr marL="0" indent="0" algn="ctr">
              <a:buNone/>
            </a:pPr>
            <a:r>
              <a:rPr lang="en-US" sz="1600" b="1" dirty="0">
                <a:solidFill>
                  <a:srgbClr val="606060"/>
                </a:solidFill>
                <a:latin typeface="Noto Sans CJK JP" pitchFamily="34" charset="0"/>
                <a:ea typeface="Noto Sans CJK JP" pitchFamily="34" charset="-122"/>
                <a:cs typeface="Noto Sans CJK JP" pitchFamily="34" charset="-120"/>
              </a:rPr>
              <a:t>①</a:t>
            </a:r>
            <a:endParaRPr lang="en-US" sz="1600" dirty="0"/>
          </a:p>
        </p:txBody>
      </p:sp>
      <p:sp>
        <p:nvSpPr>
          <p:cNvPr id="7" name="Text 4"/>
          <p:cNvSpPr/>
          <p:nvPr/>
        </p:nvSpPr>
        <p:spPr>
          <a:xfrm>
            <a:off x="1353312" y="1508760"/>
            <a:ext cx="6995160" cy="292608"/>
          </a:xfrm>
          <a:prstGeom prst="rect">
            <a:avLst/>
          </a:prstGeom>
          <a:noFill/>
          <a:ln/>
        </p:spPr>
        <p:txBody>
          <a:bodyPr wrap="square" lIns="381" tIns="381" rIns="381" bIns="381" rtlCol="0" anchor="ctr">
            <a:normAutofit/>
          </a:bodyPr>
          <a:lstStyle/>
          <a:p>
            <a:pPr marL="0" indent="0">
              <a:buNone/>
            </a:pPr>
            <a:r>
              <a:rPr lang="en-US" sz="1480" dirty="0">
                <a:solidFill>
                  <a:srgbClr val="222222"/>
                </a:solidFill>
                <a:latin typeface="Noto Sans CJK JP" pitchFamily="34" charset="0"/>
                <a:ea typeface="Noto Sans CJK JP" pitchFamily="34" charset="-122"/>
                <a:cs typeface="Noto Sans CJK JP" pitchFamily="34" charset="-120"/>
              </a:rPr>
              <a:t>入居契約書</a:t>
            </a:r>
            <a:endParaRPr lang="en-US" sz="1480" dirty="0"/>
          </a:p>
        </p:txBody>
      </p:sp>
      <p:sp>
        <p:nvSpPr>
          <p:cNvPr id="8" name="Text 5"/>
          <p:cNvSpPr/>
          <p:nvPr/>
        </p:nvSpPr>
        <p:spPr>
          <a:xfrm>
            <a:off x="1517904" y="1865376"/>
            <a:ext cx="6830568" cy="256032"/>
          </a:xfrm>
          <a:prstGeom prst="rect">
            <a:avLst/>
          </a:prstGeom>
          <a:noFill/>
          <a:ln/>
        </p:spPr>
        <p:txBody>
          <a:bodyPr wrap="square" lIns="0" tIns="0" rIns="0" bIns="0" rtlCol="0" anchor="ctr">
            <a:normAutofit/>
          </a:bodyPr>
          <a:lstStyle/>
          <a:p>
            <a:pPr marL="0" indent="0">
              <a:buNone/>
            </a:pPr>
            <a:r>
              <a:rPr lang="en-US" sz="1050" dirty="0">
                <a:solidFill>
                  <a:srgbClr val="606060"/>
                </a:solidFill>
                <a:latin typeface="Noto Sans CJK JP" pitchFamily="34" charset="0"/>
                <a:ea typeface="Noto Sans CJK JP" pitchFamily="34" charset="-122"/>
                <a:cs typeface="Noto Sans CJK JP" pitchFamily="34" charset="-120"/>
              </a:rPr>
              <a:t>Housing Contract</a:t>
            </a:r>
            <a:endParaRPr lang="en-US" sz="1050" dirty="0"/>
          </a:p>
        </p:txBody>
      </p:sp>
      <p:sp>
        <p:nvSpPr>
          <p:cNvPr id="9" name="Text 6"/>
          <p:cNvSpPr/>
          <p:nvPr/>
        </p:nvSpPr>
        <p:spPr>
          <a:xfrm>
            <a:off x="914400" y="2276856"/>
            <a:ext cx="347472" cy="310896"/>
          </a:xfrm>
          <a:prstGeom prst="rect">
            <a:avLst/>
          </a:prstGeom>
          <a:noFill/>
          <a:ln/>
        </p:spPr>
        <p:txBody>
          <a:bodyPr wrap="square" lIns="0" tIns="0" rIns="0" bIns="0" rtlCol="0" anchor="ctr"/>
          <a:lstStyle/>
          <a:p>
            <a:pPr marL="0" indent="0" algn="ctr">
              <a:buNone/>
            </a:pPr>
            <a:r>
              <a:rPr lang="en-US" sz="1600" b="1" dirty="0">
                <a:solidFill>
                  <a:srgbClr val="606060"/>
                </a:solidFill>
                <a:latin typeface="Noto Sans CJK JP" pitchFamily="34" charset="0"/>
                <a:ea typeface="Noto Sans CJK JP" pitchFamily="34" charset="-122"/>
                <a:cs typeface="Noto Sans CJK JP" pitchFamily="34" charset="-120"/>
              </a:rPr>
              <a:t>②</a:t>
            </a:r>
            <a:endParaRPr lang="en-US" sz="1600" dirty="0"/>
          </a:p>
        </p:txBody>
      </p:sp>
      <p:sp>
        <p:nvSpPr>
          <p:cNvPr id="10" name="Text 7"/>
          <p:cNvSpPr/>
          <p:nvPr/>
        </p:nvSpPr>
        <p:spPr>
          <a:xfrm>
            <a:off x="1353312" y="2258568"/>
            <a:ext cx="6995160" cy="292608"/>
          </a:xfrm>
          <a:prstGeom prst="rect">
            <a:avLst/>
          </a:prstGeom>
          <a:noFill/>
          <a:ln/>
        </p:spPr>
        <p:txBody>
          <a:bodyPr wrap="square" lIns="381" tIns="381" rIns="381" bIns="381" rtlCol="0" anchor="ctr">
            <a:normAutofit/>
          </a:bodyPr>
          <a:lstStyle/>
          <a:p>
            <a:pPr marL="0" indent="0">
              <a:buNone/>
            </a:pPr>
            <a:r>
              <a:rPr lang="en-US" sz="1480" dirty="0">
                <a:solidFill>
                  <a:srgbClr val="222222"/>
                </a:solidFill>
                <a:latin typeface="Noto Sans CJK JP" pitchFamily="34" charset="0"/>
                <a:ea typeface="Noto Sans CJK JP" pitchFamily="34" charset="-122"/>
                <a:cs typeface="Noto Sans CJK JP" pitchFamily="34" charset="-120"/>
              </a:rPr>
              <a:t>契約書別紙「宿舎利用ルール・退去条件」</a:t>
            </a:r>
            <a:endParaRPr lang="en-US" sz="1480" dirty="0"/>
          </a:p>
        </p:txBody>
      </p:sp>
      <p:sp>
        <p:nvSpPr>
          <p:cNvPr id="11" name="Text 8"/>
          <p:cNvSpPr/>
          <p:nvPr/>
        </p:nvSpPr>
        <p:spPr>
          <a:xfrm>
            <a:off x="1517904" y="2615184"/>
            <a:ext cx="6830568" cy="256032"/>
          </a:xfrm>
          <a:prstGeom prst="rect">
            <a:avLst/>
          </a:prstGeom>
          <a:noFill/>
          <a:ln/>
        </p:spPr>
        <p:txBody>
          <a:bodyPr wrap="square" lIns="0" tIns="0" rIns="0" bIns="0" rtlCol="0" anchor="ctr">
            <a:normAutofit/>
          </a:bodyPr>
          <a:lstStyle/>
          <a:p>
            <a:pPr marL="0" indent="0">
              <a:buNone/>
            </a:pPr>
            <a:r>
              <a:rPr lang="en-US" sz="1050" dirty="0">
                <a:solidFill>
                  <a:srgbClr val="606060"/>
                </a:solidFill>
                <a:latin typeface="Noto Sans CJK JP" pitchFamily="34" charset="0"/>
                <a:ea typeface="Noto Sans CJK JP" pitchFamily="34" charset="-122"/>
                <a:cs typeface="Noto Sans CJK JP" pitchFamily="34" charset="-120"/>
              </a:rPr>
              <a:t>Appendix: Dormitory Rules and Conditions for Move-out</a:t>
            </a:r>
            <a:endParaRPr lang="en-US" sz="1050" dirty="0"/>
          </a:p>
        </p:txBody>
      </p:sp>
      <p:sp>
        <p:nvSpPr>
          <p:cNvPr id="12" name="Text 9"/>
          <p:cNvSpPr/>
          <p:nvPr/>
        </p:nvSpPr>
        <p:spPr>
          <a:xfrm>
            <a:off x="914400" y="3026664"/>
            <a:ext cx="347472" cy="310896"/>
          </a:xfrm>
          <a:prstGeom prst="rect">
            <a:avLst/>
          </a:prstGeom>
          <a:noFill/>
          <a:ln/>
        </p:spPr>
        <p:txBody>
          <a:bodyPr wrap="square" lIns="0" tIns="0" rIns="0" bIns="0" rtlCol="0" anchor="ctr"/>
          <a:lstStyle/>
          <a:p>
            <a:pPr marL="0" indent="0" algn="ctr">
              <a:buNone/>
            </a:pPr>
            <a:r>
              <a:rPr lang="en-US" sz="1600" b="1" dirty="0">
                <a:solidFill>
                  <a:srgbClr val="606060"/>
                </a:solidFill>
                <a:latin typeface="Noto Sans CJK JP" pitchFamily="34" charset="0"/>
                <a:ea typeface="Noto Sans CJK JP" pitchFamily="34" charset="-122"/>
                <a:cs typeface="Noto Sans CJK JP" pitchFamily="34" charset="-120"/>
              </a:rPr>
              <a:t>③</a:t>
            </a:r>
            <a:endParaRPr lang="en-US" sz="1600" dirty="0"/>
          </a:p>
        </p:txBody>
      </p:sp>
      <p:sp>
        <p:nvSpPr>
          <p:cNvPr id="13" name="Text 10"/>
          <p:cNvSpPr/>
          <p:nvPr/>
        </p:nvSpPr>
        <p:spPr>
          <a:xfrm>
            <a:off x="1353312" y="3008376"/>
            <a:ext cx="6995160" cy="292608"/>
          </a:xfrm>
          <a:prstGeom prst="rect">
            <a:avLst/>
          </a:prstGeom>
          <a:noFill/>
          <a:ln/>
        </p:spPr>
        <p:txBody>
          <a:bodyPr wrap="square" lIns="381" tIns="381" rIns="381" bIns="381" rtlCol="0" anchor="ctr">
            <a:normAutofit/>
          </a:bodyPr>
          <a:lstStyle/>
          <a:p>
            <a:pPr marL="0" indent="0">
              <a:buNone/>
            </a:pPr>
            <a:r>
              <a:rPr lang="en-US" sz="1480" dirty="0">
                <a:solidFill>
                  <a:srgbClr val="222222"/>
                </a:solidFill>
                <a:latin typeface="Noto Sans CJK JP" pitchFamily="34" charset="0"/>
                <a:ea typeface="Noto Sans CJK JP" pitchFamily="34" charset="-122"/>
                <a:cs typeface="Noto Sans CJK JP" pitchFamily="34" charset="-120"/>
              </a:rPr>
              <a:t>本資料「入居案内・宿舎利用ルール」</a:t>
            </a:r>
            <a:endParaRPr lang="en-US" sz="1480" dirty="0"/>
          </a:p>
        </p:txBody>
      </p:sp>
      <p:sp>
        <p:nvSpPr>
          <p:cNvPr id="14" name="Text 11"/>
          <p:cNvSpPr/>
          <p:nvPr/>
        </p:nvSpPr>
        <p:spPr>
          <a:xfrm>
            <a:off x="1517904" y="3364992"/>
            <a:ext cx="6830568" cy="256032"/>
          </a:xfrm>
          <a:prstGeom prst="rect">
            <a:avLst/>
          </a:prstGeom>
          <a:noFill/>
          <a:ln/>
        </p:spPr>
        <p:txBody>
          <a:bodyPr wrap="square" lIns="0" tIns="0" rIns="0" bIns="0" rtlCol="0" anchor="ctr">
            <a:normAutofit/>
          </a:bodyPr>
          <a:lstStyle/>
          <a:p>
            <a:pPr marL="0" indent="0">
              <a:buNone/>
            </a:pPr>
            <a:r>
              <a:rPr lang="en-US" sz="1050" dirty="0">
                <a:solidFill>
                  <a:srgbClr val="606060"/>
                </a:solidFill>
                <a:latin typeface="Noto Sans CJK JP" pitchFamily="34" charset="0"/>
                <a:ea typeface="Noto Sans CJK JP" pitchFamily="34" charset="-122"/>
                <a:cs typeface="Noto Sans CJK JP" pitchFamily="34" charset="-120"/>
              </a:rPr>
              <a:t>This guidebook</a:t>
            </a:r>
            <a:endParaRPr lang="en-US" sz="1050" dirty="0"/>
          </a:p>
        </p:txBody>
      </p:sp>
      <p:sp>
        <p:nvSpPr>
          <p:cNvPr id="15" name="Text 12"/>
          <p:cNvSpPr/>
          <p:nvPr/>
        </p:nvSpPr>
        <p:spPr>
          <a:xfrm>
            <a:off x="914400" y="3776472"/>
            <a:ext cx="347472" cy="310896"/>
          </a:xfrm>
          <a:prstGeom prst="rect">
            <a:avLst/>
          </a:prstGeom>
          <a:noFill/>
          <a:ln/>
        </p:spPr>
        <p:txBody>
          <a:bodyPr wrap="square" lIns="0" tIns="0" rIns="0" bIns="0" rtlCol="0" anchor="ctr"/>
          <a:lstStyle/>
          <a:p>
            <a:pPr marL="0" indent="0" algn="ctr">
              <a:buNone/>
            </a:pPr>
            <a:r>
              <a:rPr lang="en-US" sz="1600" b="1" dirty="0">
                <a:solidFill>
                  <a:srgbClr val="606060"/>
                </a:solidFill>
                <a:latin typeface="Noto Sans CJK JP" pitchFamily="34" charset="0"/>
                <a:ea typeface="Noto Sans CJK JP" pitchFamily="34" charset="-122"/>
                <a:cs typeface="Noto Sans CJK JP" pitchFamily="34" charset="-120"/>
              </a:rPr>
              <a:t>④</a:t>
            </a:r>
            <a:endParaRPr lang="en-US" sz="1600" dirty="0"/>
          </a:p>
        </p:txBody>
      </p:sp>
      <p:sp>
        <p:nvSpPr>
          <p:cNvPr id="16" name="Text 13"/>
          <p:cNvSpPr/>
          <p:nvPr/>
        </p:nvSpPr>
        <p:spPr>
          <a:xfrm>
            <a:off x="1353312" y="3758184"/>
            <a:ext cx="6995160" cy="292608"/>
          </a:xfrm>
          <a:prstGeom prst="rect">
            <a:avLst/>
          </a:prstGeom>
          <a:noFill/>
          <a:ln/>
        </p:spPr>
        <p:txBody>
          <a:bodyPr wrap="square" lIns="381" tIns="381" rIns="381" bIns="381" rtlCol="0" anchor="ctr">
            <a:normAutofit/>
          </a:bodyPr>
          <a:lstStyle/>
          <a:p>
            <a:pPr marL="0" indent="0">
              <a:buNone/>
            </a:pPr>
            <a:r>
              <a:rPr lang="en-US" sz="1480" dirty="0">
                <a:solidFill>
                  <a:srgbClr val="222222"/>
                </a:solidFill>
                <a:latin typeface="Noto Sans CJK JP" pitchFamily="34" charset="0"/>
                <a:ea typeface="Noto Sans CJK JP" pitchFamily="34" charset="-122"/>
                <a:cs typeface="Noto Sans CJK JP" pitchFamily="34" charset="-120"/>
              </a:rPr>
              <a:t>部屋マニュアル・ゴミ出しマニュアル</a:t>
            </a:r>
            <a:endParaRPr lang="en-US" sz="1480" dirty="0"/>
          </a:p>
        </p:txBody>
      </p:sp>
      <p:sp>
        <p:nvSpPr>
          <p:cNvPr id="17" name="Text 14"/>
          <p:cNvSpPr/>
          <p:nvPr/>
        </p:nvSpPr>
        <p:spPr>
          <a:xfrm>
            <a:off x="1517904" y="4114800"/>
            <a:ext cx="6830568" cy="256032"/>
          </a:xfrm>
          <a:prstGeom prst="rect">
            <a:avLst/>
          </a:prstGeom>
          <a:noFill/>
          <a:ln/>
        </p:spPr>
        <p:txBody>
          <a:bodyPr wrap="square" lIns="0" tIns="0" rIns="0" bIns="0" rtlCol="0" anchor="ctr">
            <a:normAutofit/>
          </a:bodyPr>
          <a:lstStyle/>
          <a:p>
            <a:pPr marL="0" indent="0">
              <a:buNone/>
            </a:pPr>
            <a:r>
              <a:rPr lang="en-US" sz="1050" dirty="0">
                <a:solidFill>
                  <a:srgbClr val="606060"/>
                </a:solidFill>
                <a:latin typeface="Noto Sans CJK JP" pitchFamily="34" charset="0"/>
                <a:ea typeface="Noto Sans CJK JP" pitchFamily="34" charset="-122"/>
                <a:cs typeface="Noto Sans CJK JP" pitchFamily="34" charset="-120"/>
              </a:rPr>
              <a:t>Room manual and Trash Disposal Manual</a:t>
            </a:r>
            <a:endParaRPr lang="en-US" sz="1050" dirty="0"/>
          </a:p>
        </p:txBody>
      </p:sp>
      <p:sp>
        <p:nvSpPr>
          <p:cNvPr id="18" name="Text 15"/>
          <p:cNvSpPr/>
          <p:nvPr/>
        </p:nvSpPr>
        <p:spPr>
          <a:xfrm>
            <a:off x="914400" y="4526280"/>
            <a:ext cx="347472" cy="310896"/>
          </a:xfrm>
          <a:prstGeom prst="rect">
            <a:avLst/>
          </a:prstGeom>
          <a:noFill/>
          <a:ln/>
        </p:spPr>
        <p:txBody>
          <a:bodyPr wrap="square" lIns="0" tIns="0" rIns="0" bIns="0" rtlCol="0" anchor="ctr"/>
          <a:lstStyle/>
          <a:p>
            <a:pPr marL="0" indent="0" algn="ctr">
              <a:buNone/>
            </a:pPr>
            <a:r>
              <a:rPr lang="en-US" sz="1600" b="1" dirty="0">
                <a:solidFill>
                  <a:srgbClr val="606060"/>
                </a:solidFill>
                <a:latin typeface="Noto Sans CJK JP" pitchFamily="34" charset="0"/>
                <a:ea typeface="Noto Sans CJK JP" pitchFamily="34" charset="-122"/>
                <a:cs typeface="Noto Sans CJK JP" pitchFamily="34" charset="-120"/>
              </a:rPr>
              <a:t>⑤</a:t>
            </a:r>
            <a:endParaRPr lang="en-US" sz="1600" dirty="0"/>
          </a:p>
        </p:txBody>
      </p:sp>
      <p:sp>
        <p:nvSpPr>
          <p:cNvPr id="19" name="Text 16"/>
          <p:cNvSpPr/>
          <p:nvPr/>
        </p:nvSpPr>
        <p:spPr>
          <a:xfrm>
            <a:off x="1353312" y="4507992"/>
            <a:ext cx="6995160" cy="292608"/>
          </a:xfrm>
          <a:prstGeom prst="rect">
            <a:avLst/>
          </a:prstGeom>
          <a:noFill/>
          <a:ln/>
        </p:spPr>
        <p:txBody>
          <a:bodyPr wrap="square" lIns="381" tIns="381" rIns="381" bIns="381" rtlCol="0" anchor="ctr">
            <a:normAutofit/>
          </a:bodyPr>
          <a:lstStyle/>
          <a:p>
            <a:pPr marL="0" indent="0">
              <a:buNone/>
            </a:pPr>
            <a:r>
              <a:rPr lang="en-US" sz="1480" dirty="0">
                <a:solidFill>
                  <a:srgbClr val="222222"/>
                </a:solidFill>
                <a:latin typeface="Noto Sans CJK JP" pitchFamily="34" charset="0"/>
                <a:ea typeface="Noto Sans CJK JP" pitchFamily="34" charset="-122"/>
                <a:cs typeface="Noto Sans CJK JP" pitchFamily="34" charset="-120"/>
              </a:rPr>
              <a:t>IPSRC・管理会社から配付される資料</a:t>
            </a:r>
            <a:endParaRPr lang="en-US" sz="1480" dirty="0"/>
          </a:p>
        </p:txBody>
      </p:sp>
      <p:sp>
        <p:nvSpPr>
          <p:cNvPr id="20" name="Text 17"/>
          <p:cNvSpPr/>
          <p:nvPr/>
        </p:nvSpPr>
        <p:spPr>
          <a:xfrm>
            <a:off x="1517904" y="4864608"/>
            <a:ext cx="6830568" cy="256032"/>
          </a:xfrm>
          <a:prstGeom prst="rect">
            <a:avLst/>
          </a:prstGeom>
          <a:noFill/>
          <a:ln/>
        </p:spPr>
        <p:txBody>
          <a:bodyPr wrap="square" lIns="0" tIns="0" rIns="0" bIns="0" rtlCol="0" anchor="ctr">
            <a:normAutofit/>
          </a:bodyPr>
          <a:lstStyle/>
          <a:p>
            <a:pPr marL="0" indent="0">
              <a:buNone/>
            </a:pPr>
            <a:r>
              <a:rPr lang="en-US" sz="1050" dirty="0">
                <a:solidFill>
                  <a:srgbClr val="606060"/>
                </a:solidFill>
                <a:latin typeface="Noto Sans CJK JP" pitchFamily="34" charset="0"/>
                <a:ea typeface="Noto Sans CJK JP" pitchFamily="34" charset="-122"/>
                <a:cs typeface="Noto Sans CJK JP" pitchFamily="34" charset="-120"/>
              </a:rPr>
              <a:t>Other materials distributed by IPSRC or the management company</a:t>
            </a:r>
            <a:endParaRPr lang="en-US" sz="1050" dirty="0"/>
          </a:p>
        </p:txBody>
      </p:sp>
      <p:sp>
        <p:nvSpPr>
          <p:cNvPr id="21" name="Text 18"/>
          <p:cNvSpPr/>
          <p:nvPr/>
        </p:nvSpPr>
        <p:spPr>
          <a:xfrm>
            <a:off x="914400" y="5449824"/>
            <a:ext cx="7315200" cy="292608"/>
          </a:xfrm>
          <a:prstGeom prst="rect">
            <a:avLst/>
          </a:prstGeom>
          <a:solidFill>
            <a:srgbClr val="56E6E5"/>
          </a:solidFill>
          <a:ln/>
        </p:spPr>
        <p:txBody>
          <a:bodyPr wrap="square" lIns="381" tIns="381" rIns="381" bIns="381" rtlCol="0" anchor="ctr">
            <a:normAutofit/>
          </a:bodyPr>
          <a:lstStyle/>
          <a:p>
            <a:pPr marL="0" indent="0">
              <a:buNone/>
            </a:pPr>
            <a:r>
              <a:rPr lang="en-US" sz="1250" dirty="0">
                <a:solidFill>
                  <a:srgbClr val="222222"/>
                </a:solidFill>
                <a:latin typeface="Noto Sans CJK JP" pitchFamily="34" charset="0"/>
                <a:ea typeface="Noto Sans CJK JP" pitchFamily="34" charset="-122"/>
                <a:cs typeface="Noto Sans CJK JP" pitchFamily="34" charset="-120"/>
              </a:rPr>
              <a:t>契約書では、宿舎名・部屋番号・入居期間・氏名・国籍・本国住所等を確認し、署名してください。</a:t>
            </a:r>
            <a:endParaRPr lang="en-US" sz="1250" dirty="0"/>
          </a:p>
        </p:txBody>
      </p:sp>
      <p:sp>
        <p:nvSpPr>
          <p:cNvPr id="22" name="Text 19"/>
          <p:cNvSpPr/>
          <p:nvPr/>
        </p:nvSpPr>
        <p:spPr>
          <a:xfrm>
            <a:off x="1078992" y="5806440"/>
            <a:ext cx="7150608" cy="256032"/>
          </a:xfrm>
          <a:prstGeom prst="rect">
            <a:avLst/>
          </a:prstGeom>
          <a:noFill/>
          <a:ln/>
        </p:spPr>
        <p:txBody>
          <a:bodyPr wrap="square" lIns="0" tIns="0" rIns="0" bIns="0" rtlCol="0" anchor="ctr">
            <a:normAutofit/>
          </a:bodyPr>
          <a:lstStyle/>
          <a:p>
            <a:pPr marL="0" indent="0">
              <a:buNone/>
            </a:pPr>
            <a:r>
              <a:rPr lang="en-US" sz="920" dirty="0">
                <a:solidFill>
                  <a:srgbClr val="606060"/>
                </a:solidFill>
                <a:latin typeface="Noto Sans CJK JP" pitchFamily="34" charset="0"/>
                <a:ea typeface="Noto Sans CJK JP" pitchFamily="34" charset="-122"/>
                <a:cs typeface="Noto Sans CJK JP" pitchFamily="34" charset="-120"/>
              </a:rPr>
              <a:t>On the Housing Contract, check the dormitory name, room number, period of stay, name, nationality, home country address, and sign.</a:t>
            </a:r>
            <a:endParaRPr lang="en-US" sz="920" dirty="0"/>
          </a:p>
        </p:txBody>
      </p:sp>
      <p:sp>
        <p:nvSpPr>
          <p:cNvPr id="23" name="Text 20"/>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4</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宿舎　家賃支払方法</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How to Pay the Rent of Dormitory</a:t>
            </a:r>
            <a:endParaRPr lang="en-US" sz="1400" dirty="0"/>
          </a:p>
        </p:txBody>
      </p:sp>
      <p:sp>
        <p:nvSpPr>
          <p:cNvPr id="6" name="Text 3"/>
          <p:cNvSpPr/>
          <p:nvPr/>
        </p:nvSpPr>
        <p:spPr>
          <a:xfrm>
            <a:off x="960120" y="1536192"/>
            <a:ext cx="7223760" cy="292608"/>
          </a:xfrm>
          <a:prstGeom prst="rect">
            <a:avLst/>
          </a:prstGeom>
          <a:noFill/>
          <a:ln/>
        </p:spPr>
        <p:txBody>
          <a:bodyPr wrap="square" lIns="381" tIns="381" rIns="381" bIns="381" rtlCol="0" anchor="ctr">
            <a:normAutofit/>
          </a:bodyPr>
          <a:lstStyle/>
          <a:p>
            <a:pPr marL="0" indent="0">
              <a:buNone/>
            </a:pPr>
            <a:r>
              <a:rPr lang="en-US" sz="1620" dirty="0">
                <a:solidFill>
                  <a:srgbClr val="222222"/>
                </a:solidFill>
                <a:latin typeface="Noto Sans CJK JP" pitchFamily="34" charset="0"/>
                <a:ea typeface="Noto Sans CJK JP" pitchFamily="34" charset="-122"/>
                <a:cs typeface="Noto Sans CJK JP" pitchFamily="34" charset="-120"/>
              </a:rPr>
              <a:t>○  家賃は、原則として銀行口座からの自動振替により支払います。</a:t>
            </a:r>
            <a:endParaRPr lang="en-US" sz="1620" dirty="0"/>
          </a:p>
        </p:txBody>
      </p:sp>
      <p:sp>
        <p:nvSpPr>
          <p:cNvPr id="7" name="Text 4"/>
          <p:cNvSpPr/>
          <p:nvPr/>
        </p:nvSpPr>
        <p:spPr>
          <a:xfrm>
            <a:off x="1124712" y="1892808"/>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In principle, rent is paid by automatic bank account transfer.</a:t>
            </a:r>
            <a:endParaRPr lang="en-US" sz="1130" dirty="0"/>
          </a:p>
        </p:txBody>
      </p:sp>
      <p:sp>
        <p:nvSpPr>
          <p:cNvPr id="8" name="Text 5"/>
          <p:cNvSpPr/>
          <p:nvPr/>
        </p:nvSpPr>
        <p:spPr>
          <a:xfrm>
            <a:off x="960120" y="2286000"/>
            <a:ext cx="7223760" cy="292608"/>
          </a:xfrm>
          <a:prstGeom prst="rect">
            <a:avLst/>
          </a:prstGeom>
          <a:solidFill>
            <a:srgbClr val="FFF86B"/>
          </a:solidFill>
          <a:ln/>
        </p:spPr>
        <p:txBody>
          <a:bodyPr wrap="square" lIns="381" tIns="381" rIns="381" bIns="381" rtlCol="0" anchor="ctr">
            <a:normAutofit fontScale="77500" lnSpcReduction="20000"/>
          </a:bodyPr>
          <a:lstStyle/>
          <a:p>
            <a:pPr marL="0" indent="0">
              <a:buNone/>
            </a:pPr>
            <a:r>
              <a:rPr lang="en-US" sz="1490" dirty="0">
                <a:solidFill>
                  <a:srgbClr val="222222"/>
                </a:solidFill>
                <a:latin typeface="Noto Sans CJK JP" pitchFamily="34" charset="0"/>
                <a:ea typeface="Noto Sans CJK JP" pitchFamily="34" charset="-122"/>
                <a:cs typeface="Noto Sans CJK JP" pitchFamily="34" charset="-120"/>
              </a:rPr>
              <a:t>○  </a:t>
            </a:r>
            <a:r>
              <a:rPr lang="en-US" sz="1490" dirty="0" err="1">
                <a:solidFill>
                  <a:srgbClr val="222222"/>
                </a:solidFill>
                <a:latin typeface="Noto Sans CJK JP" pitchFamily="34" charset="0"/>
                <a:ea typeface="Noto Sans CJK JP" pitchFamily="34" charset="-122"/>
                <a:cs typeface="Noto Sans CJK JP" pitchFamily="34" charset="-120"/>
              </a:rPr>
              <a:t>どの銀行の口座でも利用できます。ただし</a:t>
            </a:r>
            <a:r>
              <a:rPr lang="en-US" sz="1490" dirty="0">
                <a:solidFill>
                  <a:srgbClr val="222222"/>
                </a:solidFill>
                <a:latin typeface="Noto Sans CJK JP" pitchFamily="34" charset="0"/>
                <a:ea typeface="Noto Sans CJK JP" pitchFamily="34" charset="-122"/>
                <a:cs typeface="Noto Sans CJK JP" pitchFamily="34" charset="-120"/>
              </a:rPr>
              <a:t>、</a:t>
            </a:r>
            <a:r>
              <a:rPr lang="ja-JP" altLang="en-US" sz="1490" dirty="0">
                <a:solidFill>
                  <a:srgbClr val="222222"/>
                </a:solidFill>
                <a:latin typeface="Noto Sans CJK JP" pitchFamily="34" charset="0"/>
                <a:ea typeface="Noto Sans CJK JP" pitchFamily="34" charset="-122"/>
                <a:cs typeface="Noto Sans CJK JP" pitchFamily="34" charset="-120"/>
              </a:rPr>
              <a:t>銀行届出印</a:t>
            </a:r>
            <a:r>
              <a:rPr lang="en-US" sz="1490" dirty="0">
                <a:solidFill>
                  <a:srgbClr val="222222"/>
                </a:solidFill>
                <a:latin typeface="Noto Sans CJK JP" pitchFamily="34" charset="0"/>
                <a:ea typeface="Noto Sans CJK JP" pitchFamily="34" charset="-122"/>
                <a:cs typeface="Noto Sans CJK JP" pitchFamily="34" charset="-120"/>
              </a:rPr>
              <a:t>が</a:t>
            </a:r>
            <a:r>
              <a:rPr lang="ja-JP" altLang="en-US" sz="1490" dirty="0">
                <a:solidFill>
                  <a:srgbClr val="222222"/>
                </a:solidFill>
                <a:latin typeface="Noto Sans CJK JP" pitchFamily="34" charset="0"/>
                <a:ea typeface="Noto Sans CJK JP" pitchFamily="34" charset="-122"/>
                <a:cs typeface="Noto Sans CJK JP" pitchFamily="34" charset="-120"/>
              </a:rPr>
              <a:t>登録されて</a:t>
            </a:r>
            <a:r>
              <a:rPr lang="en-US" sz="1490" dirty="0" err="1">
                <a:solidFill>
                  <a:srgbClr val="222222"/>
                </a:solidFill>
                <a:latin typeface="Noto Sans CJK JP" pitchFamily="34" charset="0"/>
                <a:ea typeface="Noto Sans CJK JP" pitchFamily="34" charset="-122"/>
                <a:cs typeface="Noto Sans CJK JP" pitchFamily="34" charset="-120"/>
              </a:rPr>
              <a:t>いる口座のみ利用できます</a:t>
            </a:r>
            <a:r>
              <a:rPr lang="en-US" sz="1490" dirty="0">
                <a:solidFill>
                  <a:srgbClr val="222222"/>
                </a:solidFill>
                <a:latin typeface="Noto Sans CJK JP" pitchFamily="34" charset="0"/>
                <a:ea typeface="Noto Sans CJK JP" pitchFamily="34" charset="-122"/>
                <a:cs typeface="Noto Sans CJK JP" pitchFamily="34" charset="-120"/>
              </a:rPr>
              <a:t>。</a:t>
            </a:r>
            <a:endParaRPr lang="en-US" sz="1490" dirty="0"/>
          </a:p>
        </p:txBody>
      </p:sp>
      <p:sp>
        <p:nvSpPr>
          <p:cNvPr id="9" name="Text 6"/>
          <p:cNvSpPr/>
          <p:nvPr/>
        </p:nvSpPr>
        <p:spPr>
          <a:xfrm>
            <a:off x="1124712" y="2642616"/>
            <a:ext cx="7059168" cy="256032"/>
          </a:xfrm>
          <a:prstGeom prst="rect">
            <a:avLst/>
          </a:prstGeom>
          <a:noFill/>
          <a:ln/>
        </p:spPr>
        <p:txBody>
          <a:bodyPr wrap="square" lIns="0" tIns="0" rIns="0" bIns="0" rtlCol="0" anchor="ctr">
            <a:normAutofit/>
          </a:bodyPr>
          <a:lstStyle/>
          <a:p>
            <a:r>
              <a:rPr lang="en-US" altLang="ja-JP" sz="1130" dirty="0">
                <a:solidFill>
                  <a:srgbClr val="606060"/>
                </a:solidFill>
                <a:latin typeface="Noto Sans CJK JP" pitchFamily="34" charset="0"/>
                <a:ea typeface="Noto Sans CJK JP" pitchFamily="34" charset="-122"/>
                <a:cs typeface="Noto Sans CJK JP" pitchFamily="34" charset="-120"/>
              </a:rPr>
              <a:t>Accounts at any bank may be used. However, you can only use accounts for which a registered bank seal is on file</a:t>
            </a:r>
            <a:r>
              <a:rPr lang="en-US" sz="1130" dirty="0">
                <a:solidFill>
                  <a:srgbClr val="606060"/>
                </a:solidFill>
                <a:latin typeface="Noto Sans CJK JP" pitchFamily="34" charset="0"/>
                <a:ea typeface="Noto Sans CJK JP" pitchFamily="34" charset="-122"/>
                <a:cs typeface="Noto Sans CJK JP" pitchFamily="34" charset="-120"/>
              </a:rPr>
              <a:t>.</a:t>
            </a:r>
            <a:endParaRPr lang="en-US" sz="1130" dirty="0"/>
          </a:p>
        </p:txBody>
      </p:sp>
      <p:sp>
        <p:nvSpPr>
          <p:cNvPr id="10" name="Text 7"/>
          <p:cNvSpPr/>
          <p:nvPr/>
        </p:nvSpPr>
        <p:spPr>
          <a:xfrm>
            <a:off x="960120" y="3163824"/>
            <a:ext cx="7223760" cy="292608"/>
          </a:xfrm>
          <a:prstGeom prst="rect">
            <a:avLst/>
          </a:prstGeom>
          <a:noFill/>
          <a:ln/>
        </p:spPr>
        <p:txBody>
          <a:bodyPr wrap="square" lIns="381" tIns="381" rIns="381" bIns="381" rtlCol="0" anchor="ctr">
            <a:normAutofit/>
          </a:bodyPr>
          <a:lstStyle/>
          <a:p>
            <a:pPr marL="0" indent="0">
              <a:buNone/>
            </a:pPr>
            <a:r>
              <a:rPr lang="en-US" sz="1490" dirty="0">
                <a:solidFill>
                  <a:srgbClr val="222222"/>
                </a:solidFill>
                <a:latin typeface="Noto Sans CJK JP" pitchFamily="34" charset="0"/>
                <a:ea typeface="Noto Sans CJK JP" pitchFamily="34" charset="-122"/>
                <a:cs typeface="Noto Sans CJK JP" pitchFamily="34" charset="-120"/>
              </a:rPr>
              <a:t>○  早稲田宿舎・Hippo!8：毎月26日に翌月分を自動振替します。</a:t>
            </a:r>
            <a:endParaRPr lang="en-US" sz="1490" dirty="0"/>
          </a:p>
        </p:txBody>
      </p:sp>
      <p:sp>
        <p:nvSpPr>
          <p:cNvPr id="11" name="Text 8"/>
          <p:cNvSpPr/>
          <p:nvPr/>
        </p:nvSpPr>
        <p:spPr>
          <a:xfrm>
            <a:off x="1124712" y="3520440"/>
            <a:ext cx="7059168" cy="256032"/>
          </a:xfrm>
          <a:prstGeom prst="rect">
            <a:avLst/>
          </a:prstGeom>
          <a:noFill/>
          <a:ln/>
        </p:spPr>
        <p:txBody>
          <a:bodyPr wrap="square" lIns="0" tIns="0" rIns="0" bIns="0" rtlCol="0" anchor="ctr">
            <a:normAutofit/>
          </a:bodyPr>
          <a:lstStyle/>
          <a:p>
            <a:r>
              <a:rPr lang="en-US" sz="1130" dirty="0">
                <a:solidFill>
                  <a:srgbClr val="606060"/>
                </a:solidFill>
                <a:latin typeface="Noto Sans CJK JP" pitchFamily="34" charset="0"/>
                <a:ea typeface="Noto Sans CJK JP" pitchFamily="34" charset="-122"/>
                <a:cs typeface="Noto Sans CJK JP" pitchFamily="34" charset="-120"/>
              </a:rPr>
              <a:t>Waseda Dormitory and Hippo!8: </a:t>
            </a:r>
            <a:r>
              <a:rPr lang="en-US" altLang="ja-JP" sz="1100" dirty="0">
                <a:solidFill>
                  <a:srgbClr val="606060"/>
                </a:solidFill>
                <a:latin typeface="Noto Sans CJK JP" pitchFamily="34" charset="0"/>
                <a:ea typeface="Noto Sans CJK JP" pitchFamily="34" charset="-122"/>
              </a:rPr>
              <a:t>The rent is automatically withdrawn on the 26th of each month for the following month.</a:t>
            </a:r>
            <a:endParaRPr lang="en-US" sz="1100" dirty="0">
              <a:solidFill>
                <a:srgbClr val="606060"/>
              </a:solidFill>
              <a:latin typeface="Noto Sans CJK JP" pitchFamily="34" charset="0"/>
              <a:ea typeface="Noto Sans CJK JP" pitchFamily="34" charset="-122"/>
            </a:endParaRPr>
          </a:p>
        </p:txBody>
      </p:sp>
      <p:sp>
        <p:nvSpPr>
          <p:cNvPr id="12" name="Text 9"/>
          <p:cNvSpPr/>
          <p:nvPr/>
        </p:nvSpPr>
        <p:spPr>
          <a:xfrm>
            <a:off x="1307592" y="3977640"/>
            <a:ext cx="6812280" cy="292608"/>
          </a:xfrm>
          <a:prstGeom prst="rect">
            <a:avLst/>
          </a:prstGeom>
          <a:noFill/>
          <a:ln/>
        </p:spPr>
        <p:txBody>
          <a:bodyPr wrap="square" lIns="381" tIns="381" rIns="381" bIns="381" rtlCol="0" anchor="ctr">
            <a:normAutofit/>
          </a:bodyPr>
          <a:lstStyle/>
          <a:p>
            <a:pPr marL="0" indent="0">
              <a:buNone/>
            </a:pPr>
            <a:r>
              <a:rPr lang="en-US" sz="1370" dirty="0">
                <a:solidFill>
                  <a:srgbClr val="E7351A"/>
                </a:solidFill>
                <a:latin typeface="Noto Sans CJK JP" pitchFamily="34" charset="0"/>
                <a:ea typeface="Noto Sans CJK JP" pitchFamily="34" charset="-122"/>
                <a:cs typeface="Noto Sans CJK JP" pitchFamily="34" charset="-120"/>
              </a:rPr>
              <a:t>26日が土日祝日の場合は、翌営業日に振替します。</a:t>
            </a:r>
            <a:endParaRPr lang="en-US" sz="1370" dirty="0"/>
          </a:p>
        </p:txBody>
      </p:sp>
      <p:sp>
        <p:nvSpPr>
          <p:cNvPr id="13" name="Text 10"/>
          <p:cNvSpPr/>
          <p:nvPr/>
        </p:nvSpPr>
        <p:spPr>
          <a:xfrm>
            <a:off x="1472184" y="4334256"/>
            <a:ext cx="6647688" cy="256032"/>
          </a:xfrm>
          <a:prstGeom prst="rect">
            <a:avLst/>
          </a:prstGeom>
          <a:noFill/>
          <a:ln/>
        </p:spPr>
        <p:txBody>
          <a:bodyPr wrap="square" lIns="0" tIns="0" rIns="0" bIns="0" rtlCol="0" anchor="ctr">
            <a:normAutofit/>
          </a:bodyPr>
          <a:lstStyle/>
          <a:p>
            <a:pPr marL="0" indent="0">
              <a:buNone/>
            </a:pPr>
            <a:r>
              <a:rPr lang="en-US" sz="970" dirty="0">
                <a:solidFill>
                  <a:srgbClr val="606060"/>
                </a:solidFill>
                <a:latin typeface="Noto Sans CJK JP" pitchFamily="34" charset="0"/>
                <a:ea typeface="Noto Sans CJK JP" pitchFamily="34" charset="-122"/>
                <a:cs typeface="Noto Sans CJK JP" pitchFamily="34" charset="-120"/>
              </a:rPr>
              <a:t>If the 26th falls on a Saturday, Sunday, or holiday, the withdrawal will be made on the next business day.</a:t>
            </a:r>
            <a:endParaRPr lang="en-US" sz="970" dirty="0"/>
          </a:p>
        </p:txBody>
      </p:sp>
      <p:sp>
        <p:nvSpPr>
          <p:cNvPr id="14" name="Text 11"/>
          <p:cNvSpPr/>
          <p:nvPr/>
        </p:nvSpPr>
        <p:spPr>
          <a:xfrm>
            <a:off x="960120" y="4663440"/>
            <a:ext cx="7223760" cy="292608"/>
          </a:xfrm>
          <a:prstGeom prst="rect">
            <a:avLst/>
          </a:prstGeom>
          <a:noFill/>
          <a:ln/>
        </p:spPr>
        <p:txBody>
          <a:bodyPr wrap="square" lIns="381" tIns="381" rIns="381" bIns="381" rtlCol="0" anchor="ctr">
            <a:normAutofit/>
          </a:bodyPr>
          <a:lstStyle/>
          <a:p>
            <a:pPr marL="0" indent="0">
              <a:buNone/>
            </a:pPr>
            <a:r>
              <a:rPr lang="en-US" sz="1320" dirty="0">
                <a:solidFill>
                  <a:srgbClr val="222222"/>
                </a:solidFill>
                <a:latin typeface="Noto Sans CJK JP" pitchFamily="34" charset="0"/>
                <a:ea typeface="Noto Sans CJK JP" pitchFamily="34" charset="-122"/>
                <a:cs typeface="Noto Sans CJK JP" pitchFamily="34" charset="-120"/>
              </a:rPr>
              <a:t>○  サンピア医生ケ丘・サンハイツ小春：自動振替日は不動産会社に確認してください。</a:t>
            </a:r>
            <a:endParaRPr lang="en-US" sz="1320" dirty="0"/>
          </a:p>
        </p:txBody>
      </p:sp>
      <p:sp>
        <p:nvSpPr>
          <p:cNvPr id="15" name="Text 12"/>
          <p:cNvSpPr/>
          <p:nvPr/>
        </p:nvSpPr>
        <p:spPr>
          <a:xfrm>
            <a:off x="1124712" y="5020056"/>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Sanpia Iseigaoka and Sun Heights Koharu: please check the automatic withdrawal date with the real estate agency.</a:t>
            </a:r>
            <a:endParaRPr lang="en-US" sz="1130" dirty="0"/>
          </a:p>
        </p:txBody>
      </p:sp>
      <p:sp>
        <p:nvSpPr>
          <p:cNvPr id="16" name="Text 13"/>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5</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家賃保証金・火災保険料</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Rent Guarantee Fee and Fire Insurance</a:t>
            </a:r>
            <a:endParaRPr lang="en-US" sz="1400" dirty="0"/>
          </a:p>
        </p:txBody>
      </p:sp>
      <p:sp>
        <p:nvSpPr>
          <p:cNvPr id="6" name="Text 3"/>
          <p:cNvSpPr/>
          <p:nvPr/>
        </p:nvSpPr>
        <p:spPr>
          <a:xfrm>
            <a:off x="1051560" y="1600200"/>
            <a:ext cx="7040880" cy="320040"/>
          </a:xfrm>
          <a:prstGeom prst="rect">
            <a:avLst/>
          </a:prstGeom>
          <a:noFill/>
          <a:ln/>
        </p:spPr>
        <p:txBody>
          <a:bodyPr wrap="square" lIns="0" tIns="0" rIns="0" bIns="0" rtlCol="0" anchor="ctr"/>
          <a:lstStyle/>
          <a:p>
            <a:pPr marL="0" indent="0">
              <a:buNone/>
            </a:pPr>
            <a:r>
              <a:rPr lang="en-US" sz="1700" b="1" dirty="0">
                <a:solidFill>
                  <a:srgbClr val="222222"/>
                </a:solidFill>
                <a:latin typeface="Noto Sans CJK JP" pitchFamily="34" charset="0"/>
                <a:ea typeface="Noto Sans CJK JP" pitchFamily="34" charset="-122"/>
                <a:cs typeface="Noto Sans CJK JP" pitchFamily="34" charset="-120"/>
              </a:rPr>
              <a:t>◆ 家賃保証金 / Rent Guarantee Fee</a:t>
            </a:r>
            <a:endParaRPr lang="en-US" sz="1700" dirty="0"/>
          </a:p>
        </p:txBody>
      </p:sp>
      <p:sp>
        <p:nvSpPr>
          <p:cNvPr id="7" name="Text 4"/>
          <p:cNvSpPr/>
          <p:nvPr/>
        </p:nvSpPr>
        <p:spPr>
          <a:xfrm>
            <a:off x="1325880" y="1975104"/>
            <a:ext cx="6583680" cy="292608"/>
          </a:xfrm>
          <a:prstGeom prst="rect">
            <a:avLst/>
          </a:prstGeom>
          <a:noFill/>
          <a:ln/>
        </p:spPr>
        <p:txBody>
          <a:bodyPr wrap="square" lIns="381" tIns="381" rIns="381" bIns="381" rtlCol="0" anchor="ctr">
            <a:normAutofit/>
          </a:bodyPr>
          <a:lstStyle/>
          <a:p>
            <a:pPr marL="0" indent="0">
              <a:buNone/>
            </a:pPr>
            <a:r>
              <a:rPr lang="en-US" sz="1420" dirty="0">
                <a:solidFill>
                  <a:srgbClr val="222222"/>
                </a:solidFill>
                <a:latin typeface="Noto Sans CJK JP" pitchFamily="34" charset="0"/>
                <a:ea typeface="Noto Sans CJK JP" pitchFamily="34" charset="-122"/>
                <a:cs typeface="Noto Sans CJK JP" pitchFamily="34" charset="-120"/>
              </a:rPr>
              <a:t>初年度：15,000円／年　※1年以内に退去した場合でも返金はありません。</a:t>
            </a:r>
            <a:endParaRPr lang="en-US" sz="1420" dirty="0"/>
          </a:p>
        </p:txBody>
      </p:sp>
      <p:sp>
        <p:nvSpPr>
          <p:cNvPr id="8" name="Text 5"/>
          <p:cNvSpPr/>
          <p:nvPr/>
        </p:nvSpPr>
        <p:spPr>
          <a:xfrm>
            <a:off x="1490472" y="2331720"/>
            <a:ext cx="6419088" cy="256032"/>
          </a:xfrm>
          <a:prstGeom prst="rect">
            <a:avLst/>
          </a:prstGeom>
          <a:noFill/>
          <a:ln/>
        </p:spPr>
        <p:txBody>
          <a:bodyPr wrap="square" lIns="0" tIns="0" rIns="0" bIns="0" rtlCol="0" anchor="ctr">
            <a:normAutofit/>
          </a:bodyPr>
          <a:lstStyle/>
          <a:p>
            <a:pPr marL="0" indent="0">
              <a:buNone/>
            </a:pPr>
            <a:r>
              <a:rPr lang="en-US" sz="1030" dirty="0">
                <a:solidFill>
                  <a:srgbClr val="606060"/>
                </a:solidFill>
                <a:latin typeface="Noto Sans CJK JP" pitchFamily="34" charset="0"/>
                <a:ea typeface="Noto Sans CJK JP" pitchFamily="34" charset="-122"/>
                <a:cs typeface="Noto Sans CJK JP" pitchFamily="34" charset="-120"/>
              </a:rPr>
              <a:t>First year: JPY 15,000/year. No refund is made even if you move out within one year.</a:t>
            </a:r>
            <a:endParaRPr lang="en-US" sz="1030" dirty="0"/>
          </a:p>
        </p:txBody>
      </p:sp>
      <p:sp>
        <p:nvSpPr>
          <p:cNvPr id="9" name="Text 6"/>
          <p:cNvSpPr/>
          <p:nvPr/>
        </p:nvSpPr>
        <p:spPr>
          <a:xfrm>
            <a:off x="1325880" y="2770632"/>
            <a:ext cx="6583680" cy="292608"/>
          </a:xfrm>
          <a:prstGeom prst="rect">
            <a:avLst/>
          </a:prstGeom>
          <a:noFill/>
          <a:ln/>
        </p:spPr>
        <p:txBody>
          <a:bodyPr wrap="square" lIns="381" tIns="381" rIns="381" bIns="381" rtlCol="0" anchor="ctr">
            <a:normAutofit/>
          </a:bodyPr>
          <a:lstStyle/>
          <a:p>
            <a:pPr marL="0" indent="0">
              <a:buNone/>
            </a:pPr>
            <a:r>
              <a:rPr lang="en-US" sz="1480" dirty="0">
                <a:solidFill>
                  <a:srgbClr val="E7351A"/>
                </a:solidFill>
                <a:latin typeface="Noto Sans CJK JP" pitchFamily="34" charset="0"/>
                <a:ea typeface="Noto Sans CJK JP" pitchFamily="34" charset="-122"/>
                <a:cs typeface="Noto Sans CJK JP" pitchFamily="34" charset="-120"/>
              </a:rPr>
              <a:t>2年目以降：10,000円／年</a:t>
            </a:r>
            <a:endParaRPr lang="en-US" sz="1480" dirty="0"/>
          </a:p>
        </p:txBody>
      </p:sp>
      <p:sp>
        <p:nvSpPr>
          <p:cNvPr id="10" name="Text 7"/>
          <p:cNvSpPr/>
          <p:nvPr/>
        </p:nvSpPr>
        <p:spPr>
          <a:xfrm>
            <a:off x="1490472" y="3127248"/>
            <a:ext cx="6419088" cy="256032"/>
          </a:xfrm>
          <a:prstGeom prst="rect">
            <a:avLst/>
          </a:prstGeom>
          <a:noFill/>
          <a:ln/>
        </p:spPr>
        <p:txBody>
          <a:bodyPr wrap="square" lIns="0" tIns="0" rIns="0" bIns="0" rtlCol="0" anchor="ctr">
            <a:normAutofit/>
          </a:bodyPr>
          <a:lstStyle/>
          <a:p>
            <a:pPr marL="0" indent="0">
              <a:buNone/>
            </a:pPr>
            <a:r>
              <a:rPr lang="en-US" sz="1070" dirty="0">
                <a:solidFill>
                  <a:srgbClr val="606060"/>
                </a:solidFill>
                <a:latin typeface="Noto Sans CJK JP" pitchFamily="34" charset="0"/>
                <a:ea typeface="Noto Sans CJK JP" pitchFamily="34" charset="-122"/>
                <a:cs typeface="Noto Sans CJK JP" pitchFamily="34" charset="-120"/>
              </a:rPr>
              <a:t>From the second year onward: JPY 10,000/year.</a:t>
            </a:r>
            <a:endParaRPr lang="en-US" sz="1070" dirty="0"/>
          </a:p>
        </p:txBody>
      </p:sp>
      <p:sp>
        <p:nvSpPr>
          <p:cNvPr id="11" name="Text 8"/>
          <p:cNvSpPr/>
          <p:nvPr/>
        </p:nvSpPr>
        <p:spPr>
          <a:xfrm>
            <a:off x="1051560" y="3675888"/>
            <a:ext cx="7040880" cy="320040"/>
          </a:xfrm>
          <a:prstGeom prst="rect">
            <a:avLst/>
          </a:prstGeom>
          <a:noFill/>
          <a:ln/>
        </p:spPr>
        <p:txBody>
          <a:bodyPr wrap="square" lIns="0" tIns="0" rIns="0" bIns="0" rtlCol="0" anchor="ctr"/>
          <a:lstStyle/>
          <a:p>
            <a:pPr marL="0" indent="0">
              <a:buNone/>
            </a:pPr>
            <a:r>
              <a:rPr lang="en-US" sz="1700" b="1" dirty="0">
                <a:solidFill>
                  <a:srgbClr val="222222"/>
                </a:solidFill>
                <a:latin typeface="Noto Sans CJK JP" pitchFamily="34" charset="0"/>
                <a:ea typeface="Noto Sans CJK JP" pitchFamily="34" charset="-122"/>
                <a:cs typeface="Noto Sans CJK JP" pitchFamily="34" charset="-120"/>
              </a:rPr>
              <a:t>◆ 火災保険料 / Fire Insurance</a:t>
            </a:r>
            <a:endParaRPr lang="en-US" sz="1700" dirty="0"/>
          </a:p>
        </p:txBody>
      </p:sp>
      <p:sp>
        <p:nvSpPr>
          <p:cNvPr id="12" name="Text 9"/>
          <p:cNvSpPr/>
          <p:nvPr/>
        </p:nvSpPr>
        <p:spPr>
          <a:xfrm>
            <a:off x="1325880" y="4050792"/>
            <a:ext cx="6583680" cy="292608"/>
          </a:xfrm>
          <a:prstGeom prst="rect">
            <a:avLst/>
          </a:prstGeom>
          <a:solidFill>
            <a:srgbClr val="FFF86B"/>
          </a:solidFill>
          <a:ln/>
        </p:spPr>
        <p:txBody>
          <a:bodyPr wrap="square" lIns="381" tIns="381" rIns="381" bIns="381" rtlCol="0" anchor="ctr">
            <a:normAutofit/>
          </a:bodyPr>
          <a:lstStyle/>
          <a:p>
            <a:pPr marL="0" indent="0">
              <a:buNone/>
            </a:pPr>
            <a:r>
              <a:rPr lang="en-US" sz="1470" dirty="0">
                <a:solidFill>
                  <a:srgbClr val="222222"/>
                </a:solidFill>
                <a:latin typeface="Noto Sans CJK JP" pitchFamily="34" charset="0"/>
                <a:ea typeface="Noto Sans CJK JP" pitchFamily="34" charset="-122"/>
                <a:cs typeface="Noto Sans CJK JP" pitchFamily="34" charset="-120"/>
              </a:rPr>
              <a:t>4,000円／年　※半年ごとに2,000円を支払います。</a:t>
            </a:r>
            <a:endParaRPr lang="en-US" sz="1470" dirty="0"/>
          </a:p>
        </p:txBody>
      </p:sp>
      <p:sp>
        <p:nvSpPr>
          <p:cNvPr id="13" name="Text 10"/>
          <p:cNvSpPr/>
          <p:nvPr/>
        </p:nvSpPr>
        <p:spPr>
          <a:xfrm>
            <a:off x="1490472" y="4407408"/>
            <a:ext cx="6419088" cy="256032"/>
          </a:xfrm>
          <a:prstGeom prst="rect">
            <a:avLst/>
          </a:prstGeom>
          <a:noFill/>
          <a:ln/>
        </p:spPr>
        <p:txBody>
          <a:bodyPr wrap="square" lIns="0" tIns="0" rIns="0" bIns="0" rtlCol="0" anchor="ctr">
            <a:normAutofit/>
          </a:bodyPr>
          <a:lstStyle/>
          <a:p>
            <a:pPr marL="0" indent="0">
              <a:buNone/>
            </a:pPr>
            <a:r>
              <a:rPr lang="en-US" sz="1070" dirty="0">
                <a:solidFill>
                  <a:srgbClr val="606060"/>
                </a:solidFill>
                <a:latin typeface="Noto Sans CJK JP" pitchFamily="34" charset="0"/>
                <a:ea typeface="Noto Sans CJK JP" pitchFamily="34" charset="-122"/>
                <a:cs typeface="Noto Sans CJK JP" pitchFamily="34" charset="-120"/>
              </a:rPr>
              <a:t>JPY 4,000/year. JPY 2,000 is charged every half year.</a:t>
            </a:r>
            <a:endParaRPr lang="en-US" sz="1070" dirty="0"/>
          </a:p>
        </p:txBody>
      </p:sp>
      <p:sp>
        <p:nvSpPr>
          <p:cNvPr id="14" name="Text 11"/>
          <p:cNvSpPr/>
          <p:nvPr/>
        </p:nvSpPr>
        <p:spPr>
          <a:xfrm>
            <a:off x="1325880" y="4828032"/>
            <a:ext cx="6583680" cy="292608"/>
          </a:xfrm>
          <a:prstGeom prst="rect">
            <a:avLst/>
          </a:prstGeom>
          <a:noFill/>
          <a:ln/>
        </p:spPr>
        <p:txBody>
          <a:bodyPr wrap="square" lIns="381" tIns="381" rIns="381" bIns="381" rtlCol="0" anchor="ctr">
            <a:normAutofit/>
          </a:bodyPr>
          <a:lstStyle/>
          <a:p>
            <a:pPr marL="0" indent="0">
              <a:buNone/>
            </a:pPr>
            <a:r>
              <a:rPr lang="en-US" sz="1480" dirty="0">
                <a:solidFill>
                  <a:srgbClr val="222222"/>
                </a:solidFill>
                <a:latin typeface="Noto Sans CJK JP" pitchFamily="34" charset="0"/>
                <a:ea typeface="Noto Sans CJK JP" pitchFamily="34" charset="-122"/>
                <a:cs typeface="Noto Sans CJK JP" pitchFamily="34" charset="-120"/>
              </a:rPr>
              <a:t>支払時期は毎年4月および9月です。</a:t>
            </a:r>
            <a:endParaRPr lang="en-US" sz="1480" dirty="0"/>
          </a:p>
        </p:txBody>
      </p:sp>
      <p:sp>
        <p:nvSpPr>
          <p:cNvPr id="15" name="Text 12"/>
          <p:cNvSpPr/>
          <p:nvPr/>
        </p:nvSpPr>
        <p:spPr>
          <a:xfrm>
            <a:off x="1490472" y="5184648"/>
            <a:ext cx="6419088" cy="256032"/>
          </a:xfrm>
          <a:prstGeom prst="rect">
            <a:avLst/>
          </a:prstGeom>
          <a:noFill/>
          <a:ln/>
        </p:spPr>
        <p:txBody>
          <a:bodyPr wrap="square" lIns="0" tIns="0" rIns="0" bIns="0" rtlCol="0" anchor="ctr">
            <a:normAutofit/>
          </a:bodyPr>
          <a:lstStyle/>
          <a:p>
            <a:pPr marL="0" indent="0">
              <a:buNone/>
            </a:pPr>
            <a:r>
              <a:rPr lang="en-US" sz="1070" dirty="0">
                <a:solidFill>
                  <a:srgbClr val="606060"/>
                </a:solidFill>
                <a:latin typeface="Noto Sans CJK JP" pitchFamily="34" charset="0"/>
                <a:ea typeface="Noto Sans CJK JP" pitchFamily="34" charset="-122"/>
                <a:cs typeface="Noto Sans CJK JP" pitchFamily="34" charset="-120"/>
              </a:rPr>
              <a:t>Payment is made in April and September each year.</a:t>
            </a:r>
            <a:endParaRPr lang="en-US" sz="1070" dirty="0"/>
          </a:p>
        </p:txBody>
      </p:sp>
      <p:sp>
        <p:nvSpPr>
          <p:cNvPr id="16" name="Text 13"/>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6</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提出書類・入居時の支払</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Submission Documents and Initial Payment</a:t>
            </a:r>
            <a:endParaRPr lang="en-US" sz="1400" dirty="0"/>
          </a:p>
        </p:txBody>
      </p:sp>
      <p:sp>
        <p:nvSpPr>
          <p:cNvPr id="6" name="Text 3"/>
          <p:cNvSpPr/>
          <p:nvPr/>
        </p:nvSpPr>
        <p:spPr>
          <a:xfrm>
            <a:off x="960120" y="1554480"/>
            <a:ext cx="7223760" cy="292608"/>
          </a:xfrm>
          <a:prstGeom prst="rect">
            <a:avLst/>
          </a:prstGeom>
          <a:noFill/>
          <a:ln/>
        </p:spPr>
        <p:txBody>
          <a:bodyPr wrap="square" lIns="381" tIns="381" rIns="381" bIns="381" rtlCol="0" anchor="ctr">
            <a:normAutofit/>
          </a:bodyPr>
          <a:lstStyle/>
          <a:p>
            <a:pPr marL="0" indent="0">
              <a:buNone/>
            </a:pPr>
            <a:r>
              <a:rPr lang="en-US" sz="1800" b="1" dirty="0">
                <a:solidFill>
                  <a:srgbClr val="222222"/>
                </a:solidFill>
                <a:latin typeface="Noto Sans CJK JP" pitchFamily="34" charset="0"/>
                <a:ea typeface="Noto Sans CJK JP" pitchFamily="34" charset="-122"/>
                <a:cs typeface="Noto Sans CJK JP" pitchFamily="34" charset="-120"/>
              </a:rPr>
              <a:t>★  全員提出：銀行口座振替依頼書</a:t>
            </a:r>
            <a:endParaRPr lang="en-US" sz="1800" dirty="0"/>
          </a:p>
        </p:txBody>
      </p:sp>
      <p:sp>
        <p:nvSpPr>
          <p:cNvPr id="7" name="Text 4"/>
          <p:cNvSpPr/>
          <p:nvPr/>
        </p:nvSpPr>
        <p:spPr>
          <a:xfrm>
            <a:off x="1124712" y="1911096"/>
            <a:ext cx="7059168" cy="256032"/>
          </a:xfrm>
          <a:prstGeom prst="rect">
            <a:avLst/>
          </a:prstGeom>
          <a:noFill/>
          <a:ln/>
        </p:spPr>
        <p:txBody>
          <a:bodyPr wrap="square" lIns="0" tIns="0" rIns="0" bIns="0" rtlCol="0" anchor="ctr">
            <a:normAutofit/>
          </a:bodyPr>
          <a:lstStyle/>
          <a:p>
            <a:pPr marL="0" indent="0">
              <a:buNone/>
            </a:pPr>
            <a:r>
              <a:rPr lang="en-US" sz="1200" dirty="0">
                <a:solidFill>
                  <a:srgbClr val="606060"/>
                </a:solidFill>
                <a:latin typeface="Noto Sans CJK JP" pitchFamily="34" charset="0"/>
                <a:ea typeface="Noto Sans CJK JP" pitchFamily="34" charset="-122"/>
                <a:cs typeface="Noto Sans CJK JP" pitchFamily="34" charset="-120"/>
              </a:rPr>
              <a:t>Everyone must submit: Form of Credit Transfer.</a:t>
            </a:r>
            <a:endParaRPr lang="en-US" sz="1200" dirty="0"/>
          </a:p>
        </p:txBody>
      </p:sp>
      <p:sp>
        <p:nvSpPr>
          <p:cNvPr id="8" name="Text 5"/>
          <p:cNvSpPr/>
          <p:nvPr/>
        </p:nvSpPr>
        <p:spPr>
          <a:xfrm>
            <a:off x="1124712" y="2331720"/>
            <a:ext cx="6858000" cy="292608"/>
          </a:xfrm>
          <a:prstGeom prst="rect">
            <a:avLst/>
          </a:prstGeom>
          <a:solidFill>
            <a:srgbClr val="FFF86B"/>
          </a:solidFill>
          <a:ln/>
        </p:spPr>
        <p:txBody>
          <a:bodyPr wrap="square" lIns="381" tIns="381" rIns="381" bIns="381" rtlCol="0" anchor="ctr">
            <a:normAutofit/>
          </a:bodyPr>
          <a:lstStyle/>
          <a:p>
            <a:pPr marL="0" indent="0">
              <a:buNone/>
            </a:pPr>
            <a:r>
              <a:rPr lang="en-US" sz="1430" dirty="0">
                <a:solidFill>
                  <a:srgbClr val="222222"/>
                </a:solidFill>
                <a:latin typeface="Noto Sans CJK JP" pitchFamily="34" charset="0"/>
                <a:ea typeface="Noto Sans CJK JP" pitchFamily="34" charset="-122"/>
                <a:cs typeface="Noto Sans CJK JP" pitchFamily="34" charset="-120"/>
              </a:rPr>
              <a:t>IPSRC管理事務室で記入します。通帳と銀行届出印を持参してください。</a:t>
            </a:r>
            <a:endParaRPr lang="en-US" sz="1430" dirty="0"/>
          </a:p>
        </p:txBody>
      </p:sp>
      <p:sp>
        <p:nvSpPr>
          <p:cNvPr id="9" name="Text 6"/>
          <p:cNvSpPr/>
          <p:nvPr/>
        </p:nvSpPr>
        <p:spPr>
          <a:xfrm>
            <a:off x="1289304" y="2688336"/>
            <a:ext cx="6693408" cy="256032"/>
          </a:xfrm>
          <a:prstGeom prst="rect">
            <a:avLst/>
          </a:prstGeom>
          <a:noFill/>
          <a:ln/>
        </p:spPr>
        <p:txBody>
          <a:bodyPr wrap="square" lIns="0" tIns="0" rIns="0" bIns="0" rtlCol="0" anchor="ctr">
            <a:normAutofit/>
          </a:bodyPr>
          <a:lstStyle/>
          <a:p>
            <a:pPr marL="0" indent="0">
              <a:buNone/>
            </a:pPr>
            <a:r>
              <a:rPr lang="en-US" sz="1060" dirty="0">
                <a:solidFill>
                  <a:srgbClr val="606060"/>
                </a:solidFill>
                <a:latin typeface="Noto Sans CJK JP" pitchFamily="34" charset="0"/>
                <a:ea typeface="Noto Sans CJK JP" pitchFamily="34" charset="-122"/>
                <a:cs typeface="Noto Sans CJK JP" pitchFamily="34" charset="-120"/>
              </a:rPr>
              <a:t>Please fill out the form at the IPSRC Office. Bring your bank book and registered seal.</a:t>
            </a:r>
            <a:endParaRPr lang="en-US" sz="1060" dirty="0"/>
          </a:p>
        </p:txBody>
      </p:sp>
      <p:sp>
        <p:nvSpPr>
          <p:cNvPr id="10" name="Text 7"/>
          <p:cNvSpPr/>
          <p:nvPr/>
        </p:nvSpPr>
        <p:spPr>
          <a:xfrm>
            <a:off x="1124712" y="3246120"/>
            <a:ext cx="6858000" cy="292608"/>
          </a:xfrm>
          <a:prstGeom prst="rect">
            <a:avLst/>
          </a:prstGeom>
          <a:noFill/>
          <a:ln/>
        </p:spPr>
        <p:txBody>
          <a:bodyPr wrap="square" lIns="381" tIns="381" rIns="381" bIns="381" rtlCol="0" anchor="ctr">
            <a:normAutofit fontScale="92500"/>
          </a:bodyPr>
          <a:lstStyle/>
          <a:p>
            <a:pPr marL="0" indent="0">
              <a:buNone/>
            </a:pPr>
            <a:r>
              <a:rPr lang="en-US" sz="1300" dirty="0">
                <a:solidFill>
                  <a:srgbClr val="222222"/>
                </a:solidFill>
                <a:latin typeface="Noto Sans CJK JP" pitchFamily="34" charset="0"/>
                <a:ea typeface="Noto Sans CJK JP" pitchFamily="34" charset="-122"/>
                <a:cs typeface="Noto Sans CJK JP" pitchFamily="34" charset="-120"/>
              </a:rPr>
              <a:t>提出期限は年度・入居時期により異なります。説明会またはIPSRCからの案内を確認してください。</a:t>
            </a:r>
            <a:endParaRPr lang="en-US" sz="1300" dirty="0"/>
          </a:p>
        </p:txBody>
      </p:sp>
      <p:sp>
        <p:nvSpPr>
          <p:cNvPr id="11" name="Text 8"/>
          <p:cNvSpPr/>
          <p:nvPr/>
        </p:nvSpPr>
        <p:spPr>
          <a:xfrm>
            <a:off x="1289304" y="3602736"/>
            <a:ext cx="6693408" cy="256032"/>
          </a:xfrm>
          <a:prstGeom prst="rect">
            <a:avLst/>
          </a:prstGeom>
          <a:noFill/>
          <a:ln/>
        </p:spPr>
        <p:txBody>
          <a:bodyPr wrap="square" lIns="0" tIns="0" rIns="0" bIns="0" rtlCol="0" anchor="ctr">
            <a:normAutofit/>
          </a:bodyPr>
          <a:lstStyle/>
          <a:p>
            <a:pPr marL="0" indent="0">
              <a:buNone/>
            </a:pPr>
            <a:r>
              <a:rPr lang="en-US" sz="960" dirty="0">
                <a:solidFill>
                  <a:srgbClr val="606060"/>
                </a:solidFill>
                <a:latin typeface="Noto Sans CJK JP" pitchFamily="34" charset="0"/>
                <a:ea typeface="Noto Sans CJK JP" pitchFamily="34" charset="-122"/>
                <a:cs typeface="Noto Sans CJK JP" pitchFamily="34" charset="-120"/>
              </a:rPr>
              <a:t>The deadline differs depending on the academic year and move-in timing. Please check the meeting materials or IPSRC guidance.</a:t>
            </a:r>
            <a:endParaRPr lang="en-US" sz="960" dirty="0"/>
          </a:p>
        </p:txBody>
      </p:sp>
      <p:sp>
        <p:nvSpPr>
          <p:cNvPr id="12" name="Text 9"/>
          <p:cNvSpPr/>
          <p:nvPr/>
        </p:nvSpPr>
        <p:spPr>
          <a:xfrm>
            <a:off x="1124712" y="4032504"/>
            <a:ext cx="6858000" cy="484632"/>
          </a:xfrm>
          <a:prstGeom prst="rect">
            <a:avLst/>
          </a:prstGeom>
          <a:solidFill>
            <a:srgbClr val="4CF55A"/>
          </a:solidFill>
          <a:ln/>
        </p:spPr>
        <p:txBody>
          <a:bodyPr wrap="square" lIns="381" tIns="381" rIns="381" bIns="381" rtlCol="0" anchor="ctr">
            <a:normAutofit/>
          </a:bodyPr>
          <a:lstStyle/>
          <a:p>
            <a:pPr marL="0" indent="0">
              <a:buNone/>
            </a:pPr>
            <a:r>
              <a:rPr lang="ja-JP" altLang="en-US" sz="1370" dirty="0">
                <a:solidFill>
                  <a:srgbClr val="222222"/>
                </a:solidFill>
                <a:latin typeface="Noto Sans CJK JP" pitchFamily="34" charset="0"/>
                <a:ea typeface="Noto Sans CJK JP" pitchFamily="34" charset="-122"/>
                <a:cs typeface="Noto Sans CJK JP" pitchFamily="34" charset="-120"/>
              </a:rPr>
              <a:t>入居後、指定された方法により、自動振替が開始されるまでの家賃、諸費用を振り込んでください。</a:t>
            </a:r>
            <a:endParaRPr lang="en-US" sz="1370" dirty="0"/>
          </a:p>
        </p:txBody>
      </p:sp>
      <p:sp>
        <p:nvSpPr>
          <p:cNvPr id="13" name="Text 10"/>
          <p:cNvSpPr/>
          <p:nvPr/>
        </p:nvSpPr>
        <p:spPr>
          <a:xfrm>
            <a:off x="1289304" y="4581144"/>
            <a:ext cx="6693408" cy="256032"/>
          </a:xfrm>
          <a:prstGeom prst="rect">
            <a:avLst/>
          </a:prstGeom>
          <a:noFill/>
          <a:ln/>
        </p:spPr>
        <p:txBody>
          <a:bodyPr wrap="square" lIns="0" tIns="0" rIns="0" bIns="0" rtlCol="0" anchor="ctr">
            <a:normAutofit/>
          </a:bodyPr>
          <a:lstStyle/>
          <a:p>
            <a:r>
              <a:rPr lang="en-US" sz="990" dirty="0">
                <a:solidFill>
                  <a:srgbClr val="606060"/>
                </a:solidFill>
                <a:latin typeface="Noto Sans CJK JP" pitchFamily="34" charset="0"/>
                <a:ea typeface="Noto Sans CJK JP" pitchFamily="34" charset="-122"/>
                <a:cs typeface="Noto Sans CJK JP" pitchFamily="34" charset="-120"/>
              </a:rPr>
              <a:t>After moving in, </a:t>
            </a:r>
            <a:r>
              <a:rPr lang="en-US" altLang="ja-JP" sz="900" dirty="0">
                <a:solidFill>
                  <a:srgbClr val="606060"/>
                </a:solidFill>
                <a:latin typeface="Noto Sans CJK JP" pitchFamily="34" charset="0"/>
                <a:ea typeface="Noto Sans CJK JP" pitchFamily="34" charset="-122"/>
              </a:rPr>
              <a:t>please pay the rent and miscellaneous fees by bank transfer as instructed until automatic bank transfers begin. </a:t>
            </a:r>
            <a:r>
              <a:rPr lang="en-US" sz="900" dirty="0">
                <a:solidFill>
                  <a:srgbClr val="606060"/>
                </a:solidFill>
                <a:latin typeface="Noto Sans CJK JP" pitchFamily="34" charset="0"/>
                <a:ea typeface="Noto Sans CJK JP" pitchFamily="34" charset="-122"/>
              </a:rPr>
              <a:t>.</a:t>
            </a:r>
          </a:p>
        </p:txBody>
      </p:sp>
      <p:sp>
        <p:nvSpPr>
          <p:cNvPr id="14" name="Text 11"/>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7</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入居期間・退去</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Period of Stay and Move-out</a:t>
            </a:r>
            <a:endParaRPr lang="en-US" sz="1400" dirty="0"/>
          </a:p>
        </p:txBody>
      </p:sp>
      <p:sp>
        <p:nvSpPr>
          <p:cNvPr id="6" name="Text 3"/>
          <p:cNvSpPr/>
          <p:nvPr/>
        </p:nvSpPr>
        <p:spPr>
          <a:xfrm>
            <a:off x="914400" y="1499616"/>
            <a:ext cx="347472" cy="310896"/>
          </a:xfrm>
          <a:prstGeom prst="rect">
            <a:avLst/>
          </a:prstGeom>
          <a:noFill/>
          <a:ln/>
        </p:spPr>
        <p:txBody>
          <a:bodyPr wrap="square" lIns="0" tIns="0" rIns="0" bIns="0" rtlCol="0" anchor="ctr"/>
          <a:lstStyle/>
          <a:p>
            <a:pPr marL="0" indent="0" algn="ctr">
              <a:buNone/>
            </a:pPr>
            <a:r>
              <a:rPr lang="en-US" sz="1600" b="1" dirty="0">
                <a:solidFill>
                  <a:srgbClr val="606060"/>
                </a:solidFill>
                <a:latin typeface="Noto Sans CJK JP" pitchFamily="34" charset="0"/>
                <a:ea typeface="Noto Sans CJK JP" pitchFamily="34" charset="-122"/>
                <a:cs typeface="Noto Sans CJK JP" pitchFamily="34" charset="-120"/>
              </a:rPr>
              <a:t>①</a:t>
            </a:r>
            <a:endParaRPr lang="en-US" sz="1600" dirty="0"/>
          </a:p>
        </p:txBody>
      </p:sp>
      <p:sp>
        <p:nvSpPr>
          <p:cNvPr id="7" name="Text 4"/>
          <p:cNvSpPr/>
          <p:nvPr/>
        </p:nvSpPr>
        <p:spPr>
          <a:xfrm>
            <a:off x="1353312" y="1481328"/>
            <a:ext cx="6995160" cy="292608"/>
          </a:xfrm>
          <a:prstGeom prst="rect">
            <a:avLst/>
          </a:prstGeom>
          <a:noFill/>
          <a:ln/>
        </p:spPr>
        <p:txBody>
          <a:bodyPr wrap="square" lIns="381" tIns="381" rIns="381" bIns="381" rtlCol="0" anchor="ctr">
            <a:normAutofit/>
          </a:bodyPr>
          <a:lstStyle/>
          <a:p>
            <a:pPr marL="0" indent="0">
              <a:buNone/>
            </a:pPr>
            <a:r>
              <a:rPr lang="en-US" sz="1420" dirty="0">
                <a:solidFill>
                  <a:srgbClr val="222222"/>
                </a:solidFill>
                <a:latin typeface="Noto Sans CJK JP" pitchFamily="34" charset="0"/>
                <a:ea typeface="Noto Sans CJK JP" pitchFamily="34" charset="-122"/>
                <a:cs typeface="Noto Sans CJK JP" pitchFamily="34" charset="-120"/>
              </a:rPr>
              <a:t>入居期間は入居契約書に定める期間です。IPS修士課程修了までの2年間が上限です。</a:t>
            </a:r>
            <a:endParaRPr lang="en-US" sz="1420" dirty="0"/>
          </a:p>
        </p:txBody>
      </p:sp>
      <p:sp>
        <p:nvSpPr>
          <p:cNvPr id="8" name="Text 5"/>
          <p:cNvSpPr/>
          <p:nvPr/>
        </p:nvSpPr>
        <p:spPr>
          <a:xfrm>
            <a:off x="1517904" y="1837944"/>
            <a:ext cx="6830568" cy="256032"/>
          </a:xfrm>
          <a:prstGeom prst="rect">
            <a:avLst/>
          </a:prstGeom>
          <a:noFill/>
          <a:ln/>
        </p:spPr>
        <p:txBody>
          <a:bodyPr wrap="square" lIns="0" tIns="0" rIns="0" bIns="0" rtlCol="0" anchor="ctr">
            <a:normAutofit/>
          </a:bodyPr>
          <a:lstStyle/>
          <a:p>
            <a:pPr marL="0" indent="0">
              <a:buNone/>
            </a:pPr>
            <a:r>
              <a:rPr lang="en-US" sz="980" dirty="0">
                <a:solidFill>
                  <a:srgbClr val="606060"/>
                </a:solidFill>
                <a:latin typeface="Noto Sans CJK JP" pitchFamily="34" charset="0"/>
                <a:ea typeface="Noto Sans CJK JP" pitchFamily="34" charset="-122"/>
                <a:cs typeface="Noto Sans CJK JP" pitchFamily="34" charset="-120"/>
              </a:rPr>
              <a:t>The period of stay is specified in the Housing Contract. The maximum period is two years until completion of the IPS Master’s Program.</a:t>
            </a:r>
            <a:endParaRPr lang="en-US" sz="980" dirty="0"/>
          </a:p>
        </p:txBody>
      </p:sp>
      <p:sp>
        <p:nvSpPr>
          <p:cNvPr id="9" name="Text 6"/>
          <p:cNvSpPr/>
          <p:nvPr/>
        </p:nvSpPr>
        <p:spPr>
          <a:xfrm>
            <a:off x="914400" y="2414016"/>
            <a:ext cx="347472" cy="310896"/>
          </a:xfrm>
          <a:prstGeom prst="rect">
            <a:avLst/>
          </a:prstGeom>
          <a:noFill/>
          <a:ln/>
        </p:spPr>
        <p:txBody>
          <a:bodyPr wrap="square" lIns="0" tIns="0" rIns="0" bIns="0" rtlCol="0" anchor="ctr"/>
          <a:lstStyle/>
          <a:p>
            <a:pPr marL="0" indent="0" algn="ctr">
              <a:buNone/>
            </a:pPr>
            <a:r>
              <a:rPr lang="en-US" sz="1600" b="1" dirty="0">
                <a:solidFill>
                  <a:srgbClr val="606060"/>
                </a:solidFill>
                <a:latin typeface="Noto Sans CJK JP" pitchFamily="34" charset="0"/>
                <a:ea typeface="Noto Sans CJK JP" pitchFamily="34" charset="-122"/>
                <a:cs typeface="Noto Sans CJK JP" pitchFamily="34" charset="-120"/>
              </a:rPr>
              <a:t>②</a:t>
            </a:r>
            <a:endParaRPr lang="en-US" sz="1600" dirty="0"/>
          </a:p>
        </p:txBody>
      </p:sp>
      <p:sp>
        <p:nvSpPr>
          <p:cNvPr id="10" name="Text 7"/>
          <p:cNvSpPr/>
          <p:nvPr/>
        </p:nvSpPr>
        <p:spPr>
          <a:xfrm>
            <a:off x="1353312" y="2395728"/>
            <a:ext cx="6995160" cy="292608"/>
          </a:xfrm>
          <a:prstGeom prst="rect">
            <a:avLst/>
          </a:prstGeom>
          <a:noFill/>
          <a:ln/>
        </p:spPr>
        <p:txBody>
          <a:bodyPr wrap="square" lIns="381" tIns="381" rIns="381" bIns="381" rtlCol="0" anchor="ctr">
            <a:normAutofit/>
          </a:bodyPr>
          <a:lstStyle/>
          <a:p>
            <a:pPr marL="0" indent="0">
              <a:buNone/>
            </a:pPr>
            <a:r>
              <a:rPr lang="en-US" sz="1500" dirty="0">
                <a:solidFill>
                  <a:srgbClr val="E7351A"/>
                </a:solidFill>
                <a:latin typeface="Noto Sans CJK JP" pitchFamily="34" charset="0"/>
                <a:ea typeface="Noto Sans CJK JP" pitchFamily="34" charset="-122"/>
                <a:cs typeface="Noto Sans CJK JP" pitchFamily="34" charset="-120"/>
              </a:rPr>
              <a:t>Fコースの場合は1年半が上限です。</a:t>
            </a:r>
            <a:endParaRPr lang="en-US" sz="1500" dirty="0"/>
          </a:p>
        </p:txBody>
      </p:sp>
      <p:sp>
        <p:nvSpPr>
          <p:cNvPr id="11" name="Text 8"/>
          <p:cNvSpPr/>
          <p:nvPr/>
        </p:nvSpPr>
        <p:spPr>
          <a:xfrm>
            <a:off x="1517904" y="2752344"/>
            <a:ext cx="6830568" cy="256032"/>
          </a:xfrm>
          <a:prstGeom prst="rect">
            <a:avLst/>
          </a:prstGeom>
          <a:noFill/>
          <a:ln/>
        </p:spPr>
        <p:txBody>
          <a:bodyPr wrap="square" lIns="0" tIns="0" rIns="0" bIns="0" rtlCol="0" anchor="ctr">
            <a:normAutofit/>
          </a:bodyPr>
          <a:lstStyle/>
          <a:p>
            <a:pPr marL="0" indent="0">
              <a:buNone/>
            </a:pPr>
            <a:r>
              <a:rPr lang="en-US" sz="1030" dirty="0">
                <a:solidFill>
                  <a:srgbClr val="606060"/>
                </a:solidFill>
                <a:latin typeface="Noto Sans CJK JP" pitchFamily="34" charset="0"/>
                <a:ea typeface="Noto Sans CJK JP" pitchFamily="34" charset="-122"/>
                <a:cs typeface="Noto Sans CJK JP" pitchFamily="34" charset="-120"/>
              </a:rPr>
              <a:t>For F Course students, the maximum period is one and a half years.</a:t>
            </a:r>
            <a:endParaRPr lang="en-US" sz="1030" dirty="0"/>
          </a:p>
        </p:txBody>
      </p:sp>
      <p:sp>
        <p:nvSpPr>
          <p:cNvPr id="12" name="Text 9"/>
          <p:cNvSpPr/>
          <p:nvPr/>
        </p:nvSpPr>
        <p:spPr>
          <a:xfrm>
            <a:off x="914400" y="3145536"/>
            <a:ext cx="347472" cy="310896"/>
          </a:xfrm>
          <a:prstGeom prst="rect">
            <a:avLst/>
          </a:prstGeom>
          <a:noFill/>
          <a:ln/>
        </p:spPr>
        <p:txBody>
          <a:bodyPr wrap="square" lIns="0" tIns="0" rIns="0" bIns="0" rtlCol="0" anchor="ctr"/>
          <a:lstStyle/>
          <a:p>
            <a:pPr marL="0" indent="0" algn="ctr">
              <a:buNone/>
            </a:pPr>
            <a:r>
              <a:rPr lang="en-US" sz="1600" b="1" dirty="0">
                <a:solidFill>
                  <a:srgbClr val="606060"/>
                </a:solidFill>
                <a:latin typeface="Noto Sans CJK JP" pitchFamily="34" charset="0"/>
                <a:ea typeface="Noto Sans CJK JP" pitchFamily="34" charset="-122"/>
                <a:cs typeface="Noto Sans CJK JP" pitchFamily="34" charset="-120"/>
              </a:rPr>
              <a:t>③</a:t>
            </a:r>
            <a:endParaRPr lang="en-US" sz="1600" dirty="0"/>
          </a:p>
        </p:txBody>
      </p:sp>
      <p:sp>
        <p:nvSpPr>
          <p:cNvPr id="13" name="Text 10"/>
          <p:cNvSpPr/>
          <p:nvPr/>
        </p:nvSpPr>
        <p:spPr>
          <a:xfrm>
            <a:off x="1353312" y="3127248"/>
            <a:ext cx="6995160" cy="292608"/>
          </a:xfrm>
          <a:prstGeom prst="rect">
            <a:avLst/>
          </a:prstGeom>
          <a:solidFill>
            <a:srgbClr val="FFF86B"/>
          </a:solidFill>
          <a:ln/>
        </p:spPr>
        <p:txBody>
          <a:bodyPr wrap="square" lIns="381" tIns="381" rIns="381" bIns="381" rtlCol="0" anchor="ctr">
            <a:normAutofit/>
          </a:bodyPr>
          <a:lstStyle/>
          <a:p>
            <a:pPr marL="0" indent="0">
              <a:buNone/>
            </a:pPr>
            <a:r>
              <a:rPr lang="en-US" sz="1430" dirty="0">
                <a:solidFill>
                  <a:srgbClr val="222222"/>
                </a:solidFill>
                <a:latin typeface="Noto Sans CJK JP" pitchFamily="34" charset="0"/>
                <a:ea typeface="Noto Sans CJK JP" pitchFamily="34" charset="-122"/>
                <a:cs typeface="Noto Sans CJK JP" pitchFamily="34" charset="-120"/>
              </a:rPr>
              <a:t>大学での在学期間を延長しても、宿舎入居期間は延長できません。</a:t>
            </a:r>
            <a:endParaRPr lang="en-US" sz="1430" dirty="0"/>
          </a:p>
        </p:txBody>
      </p:sp>
      <p:sp>
        <p:nvSpPr>
          <p:cNvPr id="14" name="Text 11"/>
          <p:cNvSpPr/>
          <p:nvPr/>
        </p:nvSpPr>
        <p:spPr>
          <a:xfrm>
            <a:off x="1517904" y="3483864"/>
            <a:ext cx="6830568" cy="256032"/>
          </a:xfrm>
          <a:prstGeom prst="rect">
            <a:avLst/>
          </a:prstGeom>
          <a:noFill/>
          <a:ln/>
        </p:spPr>
        <p:txBody>
          <a:bodyPr wrap="square" lIns="0" tIns="0" rIns="0" bIns="0" rtlCol="0" anchor="ctr">
            <a:normAutofit/>
          </a:bodyPr>
          <a:lstStyle/>
          <a:p>
            <a:pPr marL="0" indent="0">
              <a:buNone/>
            </a:pPr>
            <a:r>
              <a:rPr lang="en-US" sz="1010" dirty="0">
                <a:solidFill>
                  <a:srgbClr val="606060"/>
                </a:solidFill>
                <a:latin typeface="Noto Sans CJK JP" pitchFamily="34" charset="0"/>
                <a:ea typeface="Noto Sans CJK JP" pitchFamily="34" charset="-122"/>
                <a:cs typeface="Noto Sans CJK JP" pitchFamily="34" charset="-120"/>
              </a:rPr>
              <a:t>Even if your period of enrollment at the University is extended, the dormitory period cannot be extended.</a:t>
            </a:r>
            <a:endParaRPr lang="en-US" sz="1010" dirty="0"/>
          </a:p>
        </p:txBody>
      </p:sp>
      <p:sp>
        <p:nvSpPr>
          <p:cNvPr id="15" name="Text 12"/>
          <p:cNvSpPr/>
          <p:nvPr/>
        </p:nvSpPr>
        <p:spPr>
          <a:xfrm>
            <a:off x="914400" y="4023360"/>
            <a:ext cx="347472" cy="310896"/>
          </a:xfrm>
          <a:prstGeom prst="rect">
            <a:avLst/>
          </a:prstGeom>
          <a:noFill/>
          <a:ln/>
        </p:spPr>
        <p:txBody>
          <a:bodyPr wrap="square" lIns="0" tIns="0" rIns="0" bIns="0" rtlCol="0" anchor="ctr"/>
          <a:lstStyle/>
          <a:p>
            <a:pPr marL="0" indent="0" algn="ctr">
              <a:buNone/>
            </a:pPr>
            <a:r>
              <a:rPr lang="en-US" sz="1600" b="1" dirty="0">
                <a:solidFill>
                  <a:srgbClr val="606060"/>
                </a:solidFill>
                <a:latin typeface="Noto Sans CJK JP" pitchFamily="34" charset="0"/>
                <a:ea typeface="Noto Sans CJK JP" pitchFamily="34" charset="-122"/>
                <a:cs typeface="Noto Sans CJK JP" pitchFamily="34" charset="-120"/>
              </a:rPr>
              <a:t>④</a:t>
            </a:r>
            <a:endParaRPr lang="en-US" sz="1600" dirty="0"/>
          </a:p>
        </p:txBody>
      </p:sp>
      <p:sp>
        <p:nvSpPr>
          <p:cNvPr id="16" name="Text 13"/>
          <p:cNvSpPr/>
          <p:nvPr/>
        </p:nvSpPr>
        <p:spPr>
          <a:xfrm>
            <a:off x="1353312" y="4005072"/>
            <a:ext cx="6995160" cy="292608"/>
          </a:xfrm>
          <a:prstGeom prst="rect">
            <a:avLst/>
          </a:prstGeom>
          <a:noFill/>
          <a:ln/>
        </p:spPr>
        <p:txBody>
          <a:bodyPr wrap="square" lIns="381" tIns="381" rIns="381" bIns="381" rtlCol="0" anchor="ctr">
            <a:normAutofit/>
          </a:bodyPr>
          <a:lstStyle/>
          <a:p>
            <a:pPr marL="0" indent="0">
              <a:buNone/>
            </a:pPr>
            <a:r>
              <a:rPr lang="en-US" sz="1390" dirty="0">
                <a:solidFill>
                  <a:srgbClr val="222222"/>
                </a:solidFill>
                <a:latin typeface="Noto Sans CJK JP" pitchFamily="34" charset="0"/>
                <a:ea typeface="Noto Sans CJK JP" pitchFamily="34" charset="-122"/>
                <a:cs typeface="Noto Sans CJK JP" pitchFamily="34" charset="-120"/>
              </a:rPr>
              <a:t>退去希望日の少なくとも1か月前までにIPSRC管理事務室へ連絡してください。</a:t>
            </a:r>
            <a:endParaRPr lang="en-US" sz="1390" dirty="0"/>
          </a:p>
        </p:txBody>
      </p:sp>
      <p:sp>
        <p:nvSpPr>
          <p:cNvPr id="17" name="Text 14"/>
          <p:cNvSpPr/>
          <p:nvPr/>
        </p:nvSpPr>
        <p:spPr>
          <a:xfrm>
            <a:off x="1517904" y="4361688"/>
            <a:ext cx="6830568" cy="256032"/>
          </a:xfrm>
          <a:prstGeom prst="rect">
            <a:avLst/>
          </a:prstGeom>
          <a:noFill/>
          <a:ln/>
        </p:spPr>
        <p:txBody>
          <a:bodyPr wrap="square" lIns="0" tIns="0" rIns="0" bIns="0" rtlCol="0" anchor="ctr">
            <a:normAutofit/>
          </a:bodyPr>
          <a:lstStyle/>
          <a:p>
            <a:pPr marL="0" indent="0">
              <a:buNone/>
            </a:pPr>
            <a:r>
              <a:rPr lang="en-US" sz="1000" dirty="0">
                <a:solidFill>
                  <a:srgbClr val="606060"/>
                </a:solidFill>
                <a:latin typeface="Noto Sans CJK JP" pitchFamily="34" charset="0"/>
                <a:ea typeface="Noto Sans CJK JP" pitchFamily="34" charset="-122"/>
                <a:cs typeface="Noto Sans CJK JP" pitchFamily="34" charset="-120"/>
              </a:rPr>
              <a:t>Notify the IPSRC Office at least one month before your desired move-out date.</a:t>
            </a:r>
            <a:endParaRPr lang="en-US" sz="1000" dirty="0"/>
          </a:p>
        </p:txBody>
      </p:sp>
      <p:sp>
        <p:nvSpPr>
          <p:cNvPr id="18" name="Text 15"/>
          <p:cNvSpPr/>
          <p:nvPr/>
        </p:nvSpPr>
        <p:spPr>
          <a:xfrm>
            <a:off x="914400" y="4855464"/>
            <a:ext cx="347472" cy="310896"/>
          </a:xfrm>
          <a:prstGeom prst="rect">
            <a:avLst/>
          </a:prstGeom>
          <a:noFill/>
          <a:ln/>
        </p:spPr>
        <p:txBody>
          <a:bodyPr wrap="square" lIns="0" tIns="0" rIns="0" bIns="0" rtlCol="0" anchor="ctr"/>
          <a:lstStyle/>
          <a:p>
            <a:pPr marL="0" indent="0" algn="ctr">
              <a:buNone/>
            </a:pPr>
            <a:r>
              <a:rPr lang="en-US" sz="1600" b="1" dirty="0">
                <a:solidFill>
                  <a:srgbClr val="606060"/>
                </a:solidFill>
                <a:latin typeface="Noto Sans CJK JP" pitchFamily="34" charset="0"/>
                <a:ea typeface="Noto Sans CJK JP" pitchFamily="34" charset="-122"/>
                <a:cs typeface="Noto Sans CJK JP" pitchFamily="34" charset="-120"/>
              </a:rPr>
              <a:t>⑤</a:t>
            </a:r>
            <a:endParaRPr lang="en-US" sz="1600" dirty="0"/>
          </a:p>
        </p:txBody>
      </p:sp>
      <p:sp>
        <p:nvSpPr>
          <p:cNvPr id="19" name="Text 16"/>
          <p:cNvSpPr/>
          <p:nvPr/>
        </p:nvSpPr>
        <p:spPr>
          <a:xfrm>
            <a:off x="1353312" y="4837176"/>
            <a:ext cx="6995160" cy="292608"/>
          </a:xfrm>
          <a:prstGeom prst="rect">
            <a:avLst/>
          </a:prstGeom>
          <a:noFill/>
          <a:ln/>
        </p:spPr>
        <p:txBody>
          <a:bodyPr wrap="square" lIns="381" tIns="381" rIns="381" bIns="381" rtlCol="0" anchor="ctr">
            <a:normAutofit/>
          </a:bodyPr>
          <a:lstStyle/>
          <a:p>
            <a:pPr marL="0" indent="0">
              <a:buNone/>
            </a:pPr>
            <a:r>
              <a:rPr lang="en-US" sz="1470" dirty="0">
                <a:solidFill>
                  <a:srgbClr val="E7351A"/>
                </a:solidFill>
                <a:latin typeface="Noto Sans CJK JP" pitchFamily="34" charset="0"/>
                <a:ea typeface="Noto Sans CJK JP" pitchFamily="34" charset="-122"/>
                <a:cs typeface="Noto Sans CJK JP" pitchFamily="34" charset="-120"/>
              </a:rPr>
              <a:t>入居後3か月間は原則として退去できません。</a:t>
            </a:r>
            <a:endParaRPr lang="en-US" sz="1470" dirty="0"/>
          </a:p>
        </p:txBody>
      </p:sp>
      <p:sp>
        <p:nvSpPr>
          <p:cNvPr id="20" name="Text 17"/>
          <p:cNvSpPr/>
          <p:nvPr/>
        </p:nvSpPr>
        <p:spPr>
          <a:xfrm>
            <a:off x="1517904" y="5193792"/>
            <a:ext cx="6830568" cy="256032"/>
          </a:xfrm>
          <a:prstGeom prst="rect">
            <a:avLst/>
          </a:prstGeom>
          <a:noFill/>
          <a:ln/>
        </p:spPr>
        <p:txBody>
          <a:bodyPr wrap="square" lIns="0" tIns="0" rIns="0" bIns="0" rtlCol="0" anchor="ctr">
            <a:normAutofit/>
          </a:bodyPr>
          <a:lstStyle/>
          <a:p>
            <a:pPr marL="0" indent="0">
              <a:buNone/>
            </a:pPr>
            <a:r>
              <a:rPr lang="en-US" sz="1050" dirty="0">
                <a:solidFill>
                  <a:srgbClr val="606060"/>
                </a:solidFill>
                <a:latin typeface="Noto Sans CJK JP" pitchFamily="34" charset="0"/>
                <a:ea typeface="Noto Sans CJK JP" pitchFamily="34" charset="-122"/>
                <a:cs typeface="Noto Sans CJK JP" pitchFamily="34" charset="-120"/>
              </a:rPr>
              <a:t>In principle, you cannot move out within the first three months.</a:t>
            </a:r>
            <a:endParaRPr lang="en-US" sz="1050" dirty="0"/>
          </a:p>
        </p:txBody>
      </p:sp>
      <p:sp>
        <p:nvSpPr>
          <p:cNvPr id="21" name="Text 18"/>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8</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2人1部屋での共同生活</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Shared Living in a Two-Person Room</a:t>
            </a:r>
            <a:endParaRPr lang="en-US" sz="1400" dirty="0"/>
          </a:p>
        </p:txBody>
      </p:sp>
      <p:sp>
        <p:nvSpPr>
          <p:cNvPr id="6" name="Text 3"/>
          <p:cNvSpPr/>
          <p:nvPr/>
        </p:nvSpPr>
        <p:spPr>
          <a:xfrm>
            <a:off x="960120" y="1481328"/>
            <a:ext cx="7223760" cy="292608"/>
          </a:xfrm>
          <a:prstGeom prst="rect">
            <a:avLst/>
          </a:prstGeom>
          <a:noFill/>
          <a:ln/>
        </p:spPr>
        <p:txBody>
          <a:bodyPr wrap="square" lIns="381" tIns="381" rIns="381" bIns="381" rtlCol="0" anchor="ctr">
            <a:normAutofit/>
          </a:bodyPr>
          <a:lstStyle/>
          <a:p>
            <a:pPr marL="0" indent="0">
              <a:buNone/>
            </a:pPr>
            <a:r>
              <a:rPr lang="en-US" sz="1520" dirty="0">
                <a:solidFill>
                  <a:srgbClr val="222222"/>
                </a:solidFill>
                <a:latin typeface="Noto Sans CJK JP" pitchFamily="34" charset="0"/>
                <a:ea typeface="Noto Sans CJK JP" pitchFamily="34" charset="-122"/>
                <a:cs typeface="Noto Sans CJK JP" pitchFamily="34" charset="-120"/>
              </a:rPr>
              <a:t>①  IPS宿舎は、原則として2人1部屋での共同生活を前提とする宿舎です。</a:t>
            </a:r>
            <a:endParaRPr lang="en-US" sz="1520" dirty="0"/>
          </a:p>
        </p:txBody>
      </p:sp>
      <p:sp>
        <p:nvSpPr>
          <p:cNvPr id="7" name="Text 4"/>
          <p:cNvSpPr/>
          <p:nvPr/>
        </p:nvSpPr>
        <p:spPr>
          <a:xfrm>
            <a:off x="1124712" y="1837944"/>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IPS dormitories are, in principle, based on shared living in a two-person room.</a:t>
            </a:r>
            <a:endParaRPr lang="en-US" sz="1130" dirty="0"/>
          </a:p>
        </p:txBody>
      </p:sp>
      <p:sp>
        <p:nvSpPr>
          <p:cNvPr id="8" name="Text 5"/>
          <p:cNvSpPr/>
          <p:nvPr/>
        </p:nvSpPr>
        <p:spPr>
          <a:xfrm>
            <a:off x="960120" y="2340864"/>
            <a:ext cx="7223760" cy="292608"/>
          </a:xfrm>
          <a:prstGeom prst="rect">
            <a:avLst/>
          </a:prstGeom>
          <a:solidFill>
            <a:srgbClr val="56E6E5"/>
          </a:solidFill>
          <a:ln/>
        </p:spPr>
        <p:txBody>
          <a:bodyPr wrap="square" lIns="381" tIns="381" rIns="381" bIns="381" rtlCol="0" anchor="ctr">
            <a:normAutofit/>
          </a:bodyPr>
          <a:lstStyle/>
          <a:p>
            <a:pPr marL="0" indent="0">
              <a:buNone/>
            </a:pPr>
            <a:r>
              <a:rPr lang="en-US" sz="1440" dirty="0">
                <a:solidFill>
                  <a:srgbClr val="222222"/>
                </a:solidFill>
                <a:latin typeface="Noto Sans CJK JP" pitchFamily="34" charset="0"/>
                <a:ea typeface="Noto Sans CJK JP" pitchFamily="34" charset="-122"/>
                <a:cs typeface="Noto Sans CJK JP" pitchFamily="34" charset="-120"/>
              </a:rPr>
              <a:t>②  大学が指定した部屋およびルームメイトを受け入れ、協力して生活してください。</a:t>
            </a:r>
            <a:endParaRPr lang="en-US" sz="1440" dirty="0"/>
          </a:p>
        </p:txBody>
      </p:sp>
      <p:sp>
        <p:nvSpPr>
          <p:cNvPr id="9" name="Text 6"/>
          <p:cNvSpPr/>
          <p:nvPr/>
        </p:nvSpPr>
        <p:spPr>
          <a:xfrm>
            <a:off x="1124712" y="2697480"/>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Residents shall accept the room and roommate designated by the University and live cooperatively.</a:t>
            </a:r>
            <a:endParaRPr lang="en-US" sz="1130" dirty="0"/>
          </a:p>
        </p:txBody>
      </p:sp>
      <p:sp>
        <p:nvSpPr>
          <p:cNvPr id="10" name="Text 7"/>
          <p:cNvSpPr/>
          <p:nvPr/>
        </p:nvSpPr>
        <p:spPr>
          <a:xfrm>
            <a:off x="960120" y="3236976"/>
            <a:ext cx="7223760" cy="292608"/>
          </a:xfrm>
          <a:prstGeom prst="rect">
            <a:avLst/>
          </a:prstGeom>
          <a:noFill/>
          <a:ln/>
        </p:spPr>
        <p:txBody>
          <a:bodyPr wrap="square" lIns="381" tIns="381" rIns="381" bIns="381" rtlCol="0" anchor="ctr">
            <a:normAutofit fontScale="92500"/>
          </a:bodyPr>
          <a:lstStyle/>
          <a:p>
            <a:pPr marL="0" indent="0">
              <a:buNone/>
            </a:pPr>
            <a:r>
              <a:rPr lang="en-US" sz="1470" dirty="0">
                <a:solidFill>
                  <a:srgbClr val="222222"/>
                </a:solidFill>
                <a:latin typeface="Noto Sans CJK JP" pitchFamily="34" charset="0"/>
                <a:ea typeface="Noto Sans CJK JP" pitchFamily="34" charset="-122"/>
                <a:cs typeface="Noto Sans CJK JP" pitchFamily="34" charset="-120"/>
              </a:rPr>
              <a:t>③  ルームメイトが退去した場合は、新しいルームメイトを受け入れるものとします。</a:t>
            </a:r>
            <a:endParaRPr lang="en-US" sz="1470" dirty="0"/>
          </a:p>
        </p:txBody>
      </p:sp>
      <p:sp>
        <p:nvSpPr>
          <p:cNvPr id="11" name="Text 8"/>
          <p:cNvSpPr/>
          <p:nvPr/>
        </p:nvSpPr>
        <p:spPr>
          <a:xfrm>
            <a:off x="1124712" y="3593592"/>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If a roommate moves out, a new roommate may be assigned.</a:t>
            </a:r>
            <a:endParaRPr lang="en-US" sz="1130" dirty="0"/>
          </a:p>
        </p:txBody>
      </p:sp>
      <p:sp>
        <p:nvSpPr>
          <p:cNvPr id="12" name="Text 9"/>
          <p:cNvSpPr/>
          <p:nvPr/>
        </p:nvSpPr>
        <p:spPr>
          <a:xfrm>
            <a:off x="960120" y="4041648"/>
            <a:ext cx="7223760" cy="292608"/>
          </a:xfrm>
          <a:prstGeom prst="rect">
            <a:avLst/>
          </a:prstGeom>
          <a:solidFill>
            <a:srgbClr val="FFF86B"/>
          </a:solidFill>
          <a:ln/>
        </p:spPr>
        <p:txBody>
          <a:bodyPr wrap="square" lIns="381" tIns="381" rIns="381" bIns="381" rtlCol="0" anchor="ctr">
            <a:normAutofit/>
          </a:bodyPr>
          <a:lstStyle/>
          <a:p>
            <a:pPr marL="0" indent="0">
              <a:buNone/>
            </a:pPr>
            <a:r>
              <a:rPr lang="en-US" sz="1520" dirty="0">
                <a:solidFill>
                  <a:srgbClr val="222222"/>
                </a:solidFill>
                <a:latin typeface="Noto Sans CJK JP" pitchFamily="34" charset="0"/>
                <a:ea typeface="Noto Sans CJK JP" pitchFamily="34" charset="-122"/>
                <a:cs typeface="Noto Sans CJK JP" pitchFamily="34" charset="-120"/>
              </a:rPr>
              <a:t>④  ルームメイトまたは部屋の変更は、原則として認めません。</a:t>
            </a:r>
            <a:endParaRPr lang="en-US" sz="1520" dirty="0"/>
          </a:p>
        </p:txBody>
      </p:sp>
      <p:sp>
        <p:nvSpPr>
          <p:cNvPr id="13" name="Text 10"/>
          <p:cNvSpPr/>
          <p:nvPr/>
        </p:nvSpPr>
        <p:spPr>
          <a:xfrm>
            <a:off x="1124712" y="4398264"/>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As a general rule, requests to change roommates or rooms will not be accepted.</a:t>
            </a:r>
            <a:endParaRPr lang="en-US" sz="1130" dirty="0"/>
          </a:p>
        </p:txBody>
      </p:sp>
      <p:sp>
        <p:nvSpPr>
          <p:cNvPr id="14" name="Text 11"/>
          <p:cNvSpPr/>
          <p:nvPr/>
        </p:nvSpPr>
        <p:spPr>
          <a:xfrm>
            <a:off x="1005840" y="4846320"/>
            <a:ext cx="7040880" cy="292608"/>
          </a:xfrm>
          <a:prstGeom prst="rect">
            <a:avLst/>
          </a:prstGeom>
          <a:noFill/>
          <a:ln/>
        </p:spPr>
        <p:txBody>
          <a:bodyPr wrap="square" lIns="381" tIns="381" rIns="381" bIns="381" rtlCol="0" anchor="ctr">
            <a:normAutofit fontScale="92500"/>
          </a:bodyPr>
          <a:lstStyle/>
          <a:p>
            <a:pPr marL="0" indent="0">
              <a:buNone/>
            </a:pPr>
            <a:r>
              <a:rPr lang="en-US" sz="1260" dirty="0">
                <a:solidFill>
                  <a:srgbClr val="E7351A"/>
                </a:solidFill>
                <a:latin typeface="Noto Sans CJK JP" pitchFamily="34" charset="0"/>
                <a:ea typeface="Noto Sans CJK JP" pitchFamily="34" charset="-122"/>
                <a:cs typeface="Noto Sans CJK JP" pitchFamily="34" charset="-120"/>
              </a:rPr>
              <a:t>安全確保等のため大学が必要と判断した場合は、一時的な居室変更・分離等を行うことがあります。</a:t>
            </a:r>
            <a:endParaRPr lang="en-US" sz="1260" dirty="0"/>
          </a:p>
        </p:txBody>
      </p:sp>
      <p:sp>
        <p:nvSpPr>
          <p:cNvPr id="15" name="Text 12"/>
          <p:cNvSpPr/>
          <p:nvPr/>
        </p:nvSpPr>
        <p:spPr>
          <a:xfrm>
            <a:off x="1170432" y="5202936"/>
            <a:ext cx="6876288" cy="256032"/>
          </a:xfrm>
          <a:prstGeom prst="rect">
            <a:avLst/>
          </a:prstGeom>
          <a:noFill/>
          <a:ln/>
        </p:spPr>
        <p:txBody>
          <a:bodyPr wrap="square" lIns="0" tIns="0" rIns="0" bIns="0" rtlCol="0" anchor="ctr">
            <a:normAutofit lnSpcReduction="10000"/>
          </a:bodyPr>
          <a:lstStyle/>
          <a:p>
            <a:pPr marL="0" indent="0">
              <a:buNone/>
            </a:pPr>
            <a:r>
              <a:rPr lang="en-US" sz="910" dirty="0">
                <a:solidFill>
                  <a:srgbClr val="606060"/>
                </a:solidFill>
                <a:latin typeface="Noto Sans CJK JP" pitchFamily="34" charset="0"/>
                <a:ea typeface="Noto Sans CJK JP" pitchFamily="34" charset="-122"/>
                <a:cs typeface="Noto Sans CJK JP" pitchFamily="34" charset="-120"/>
              </a:rPr>
              <a:t>If the University deems it necessary for safety or other reasons, it may temporarily change rooms, separate residents, or take other necessary measures.</a:t>
            </a:r>
            <a:endParaRPr lang="en-US" sz="910" dirty="0"/>
          </a:p>
        </p:txBody>
      </p:sp>
      <p:sp>
        <p:nvSpPr>
          <p:cNvPr id="16" name="Text 13"/>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9</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光熱水費</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Utilities</a:t>
            </a:r>
            <a:endParaRPr lang="en-US" sz="1400" dirty="0"/>
          </a:p>
        </p:txBody>
      </p:sp>
      <p:sp>
        <p:nvSpPr>
          <p:cNvPr id="6" name="Text 3"/>
          <p:cNvSpPr/>
          <p:nvPr/>
        </p:nvSpPr>
        <p:spPr>
          <a:xfrm>
            <a:off x="960120" y="1572768"/>
            <a:ext cx="7223760" cy="292608"/>
          </a:xfrm>
          <a:prstGeom prst="rect">
            <a:avLst/>
          </a:prstGeom>
          <a:solidFill>
            <a:srgbClr val="FFF86B"/>
          </a:solidFill>
          <a:ln/>
        </p:spPr>
        <p:txBody>
          <a:bodyPr wrap="square" lIns="381" tIns="381" rIns="381" bIns="381" rtlCol="0" anchor="ctr">
            <a:normAutofit/>
          </a:bodyPr>
          <a:lstStyle/>
          <a:p>
            <a:pPr marL="0" indent="0">
              <a:buNone/>
            </a:pPr>
            <a:r>
              <a:rPr lang="en-US" sz="1620" dirty="0">
                <a:solidFill>
                  <a:srgbClr val="222222"/>
                </a:solidFill>
                <a:latin typeface="Noto Sans CJK JP" pitchFamily="34" charset="0"/>
                <a:ea typeface="Noto Sans CJK JP" pitchFamily="34" charset="-122"/>
                <a:cs typeface="Noto Sans CJK JP" pitchFamily="34" charset="-120"/>
              </a:rPr>
              <a:t>○  電気、ガス、水道料金は入居者負担です。</a:t>
            </a:r>
            <a:endParaRPr lang="en-US" sz="1620" dirty="0"/>
          </a:p>
        </p:txBody>
      </p:sp>
      <p:sp>
        <p:nvSpPr>
          <p:cNvPr id="7" name="Text 4"/>
          <p:cNvSpPr/>
          <p:nvPr/>
        </p:nvSpPr>
        <p:spPr>
          <a:xfrm>
            <a:off x="1124712" y="1929384"/>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Electricity, gas, and water charges are borne by the residents.</a:t>
            </a:r>
            <a:endParaRPr lang="en-US" sz="1130" dirty="0"/>
          </a:p>
        </p:txBody>
      </p:sp>
      <p:sp>
        <p:nvSpPr>
          <p:cNvPr id="8" name="Text 5"/>
          <p:cNvSpPr/>
          <p:nvPr/>
        </p:nvSpPr>
        <p:spPr>
          <a:xfrm>
            <a:off x="960120" y="2377440"/>
            <a:ext cx="7223760" cy="292608"/>
          </a:xfrm>
          <a:prstGeom prst="rect">
            <a:avLst/>
          </a:prstGeom>
          <a:noFill/>
          <a:ln/>
        </p:spPr>
        <p:txBody>
          <a:bodyPr wrap="square" lIns="381" tIns="381" rIns="381" bIns="381" rtlCol="0" anchor="ctr">
            <a:normAutofit/>
          </a:bodyPr>
          <a:lstStyle/>
          <a:p>
            <a:pPr marL="0" indent="0">
              <a:buNone/>
            </a:pPr>
            <a:r>
              <a:rPr lang="en-US" sz="1480" dirty="0">
                <a:solidFill>
                  <a:srgbClr val="222222"/>
                </a:solidFill>
                <a:latin typeface="Noto Sans CJK JP" pitchFamily="34" charset="0"/>
                <a:ea typeface="Noto Sans CJK JP" pitchFamily="34" charset="-122"/>
                <a:cs typeface="Noto Sans CJK JP" pitchFamily="34" charset="-120"/>
              </a:rPr>
              <a:t>○  請求書は郵送されます。銀行、郵便局、コンビニ等で支払ってください。</a:t>
            </a:r>
            <a:endParaRPr lang="en-US" sz="1480" dirty="0"/>
          </a:p>
        </p:txBody>
      </p:sp>
      <p:sp>
        <p:nvSpPr>
          <p:cNvPr id="9" name="Text 6"/>
          <p:cNvSpPr/>
          <p:nvPr/>
        </p:nvSpPr>
        <p:spPr>
          <a:xfrm>
            <a:off x="1124712" y="2734056"/>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Bills will be sent by postal mail and can be paid at banks, post offices, convenience stores, etc.</a:t>
            </a:r>
            <a:endParaRPr lang="en-US" sz="1130" dirty="0"/>
          </a:p>
        </p:txBody>
      </p:sp>
      <p:sp>
        <p:nvSpPr>
          <p:cNvPr id="10" name="Text 7"/>
          <p:cNvSpPr/>
          <p:nvPr/>
        </p:nvSpPr>
        <p:spPr>
          <a:xfrm>
            <a:off x="960120" y="3227832"/>
            <a:ext cx="7223760" cy="292608"/>
          </a:xfrm>
          <a:prstGeom prst="rect">
            <a:avLst/>
          </a:prstGeom>
          <a:noFill/>
          <a:ln/>
        </p:spPr>
        <p:txBody>
          <a:bodyPr wrap="square" lIns="381" tIns="381" rIns="381" bIns="381" rtlCol="0" anchor="ctr">
            <a:normAutofit/>
          </a:bodyPr>
          <a:lstStyle/>
          <a:p>
            <a:pPr marL="0" indent="0">
              <a:buNone/>
            </a:pPr>
            <a:r>
              <a:rPr lang="en-US" sz="1450" dirty="0">
                <a:solidFill>
                  <a:srgbClr val="222222"/>
                </a:solidFill>
                <a:latin typeface="Noto Sans CJK JP" pitchFamily="34" charset="0"/>
                <a:ea typeface="Noto Sans CJK JP" pitchFamily="34" charset="-122"/>
                <a:cs typeface="Noto Sans CJK JP" pitchFamily="34" charset="-120"/>
              </a:rPr>
              <a:t>○  請求書は入居者2名のうちどちらか一方の名前で届く場合があります。</a:t>
            </a:r>
            <a:endParaRPr lang="en-US" sz="1450" dirty="0"/>
          </a:p>
        </p:txBody>
      </p:sp>
      <p:sp>
        <p:nvSpPr>
          <p:cNvPr id="11" name="Text 8"/>
          <p:cNvSpPr/>
          <p:nvPr/>
        </p:nvSpPr>
        <p:spPr>
          <a:xfrm>
            <a:off x="1124712" y="3584448"/>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Bills may be issued in the name of one of the two residents.</a:t>
            </a:r>
            <a:endParaRPr lang="en-US" sz="1130" dirty="0"/>
          </a:p>
        </p:txBody>
      </p:sp>
      <p:sp>
        <p:nvSpPr>
          <p:cNvPr id="12" name="Text 9"/>
          <p:cNvSpPr/>
          <p:nvPr/>
        </p:nvSpPr>
        <p:spPr>
          <a:xfrm>
            <a:off x="1280160" y="3986784"/>
            <a:ext cx="6583680" cy="292608"/>
          </a:xfrm>
          <a:prstGeom prst="rect">
            <a:avLst/>
          </a:prstGeom>
          <a:noFill/>
          <a:ln/>
        </p:spPr>
        <p:txBody>
          <a:bodyPr wrap="square" lIns="381" tIns="381" rIns="381" bIns="381" rtlCol="0" anchor="ctr">
            <a:normAutofit/>
          </a:bodyPr>
          <a:lstStyle/>
          <a:p>
            <a:pPr marL="0" indent="0">
              <a:buNone/>
            </a:pPr>
            <a:r>
              <a:rPr lang="en-US" sz="1550" dirty="0">
                <a:solidFill>
                  <a:srgbClr val="E7351A"/>
                </a:solidFill>
                <a:latin typeface="Noto Sans CJK JP" pitchFamily="34" charset="0"/>
                <a:ea typeface="Noto Sans CJK JP" pitchFamily="34" charset="-122"/>
                <a:cs typeface="Noto Sans CJK JP" pitchFamily="34" charset="-120"/>
              </a:rPr>
              <a:t>ルームメイトとよく話し合い、2人で負担してください。</a:t>
            </a:r>
            <a:endParaRPr lang="en-US" sz="1550" dirty="0"/>
          </a:p>
        </p:txBody>
      </p:sp>
      <p:sp>
        <p:nvSpPr>
          <p:cNvPr id="13" name="Text 10"/>
          <p:cNvSpPr/>
          <p:nvPr/>
        </p:nvSpPr>
        <p:spPr>
          <a:xfrm>
            <a:off x="1444752" y="4343400"/>
            <a:ext cx="6419088" cy="256032"/>
          </a:xfrm>
          <a:prstGeom prst="rect">
            <a:avLst/>
          </a:prstGeom>
          <a:noFill/>
          <a:ln/>
        </p:spPr>
        <p:txBody>
          <a:bodyPr wrap="square" lIns="0" tIns="0" rIns="0" bIns="0" rtlCol="0" anchor="ctr">
            <a:normAutofit/>
          </a:bodyPr>
          <a:lstStyle/>
          <a:p>
            <a:pPr marL="0" indent="0">
              <a:buNone/>
            </a:pPr>
            <a:r>
              <a:rPr lang="en-US" sz="1070" dirty="0">
                <a:solidFill>
                  <a:srgbClr val="606060"/>
                </a:solidFill>
                <a:latin typeface="Noto Sans CJK JP" pitchFamily="34" charset="0"/>
                <a:ea typeface="Noto Sans CJK JP" pitchFamily="34" charset="-122"/>
                <a:cs typeface="Noto Sans CJK JP" pitchFamily="34" charset="-120"/>
              </a:rPr>
              <a:t>Please discuss with your roommate and share the charges.</a:t>
            </a:r>
            <a:endParaRPr lang="en-US" sz="1070" dirty="0"/>
          </a:p>
        </p:txBody>
      </p:sp>
      <p:sp>
        <p:nvSpPr>
          <p:cNvPr id="14" name="Text 11"/>
          <p:cNvSpPr/>
          <p:nvPr/>
        </p:nvSpPr>
        <p:spPr>
          <a:xfrm>
            <a:off x="960120" y="4828032"/>
            <a:ext cx="7223760" cy="292608"/>
          </a:xfrm>
          <a:prstGeom prst="rect">
            <a:avLst/>
          </a:prstGeom>
          <a:noFill/>
          <a:ln/>
        </p:spPr>
        <p:txBody>
          <a:bodyPr wrap="square" lIns="381" tIns="381" rIns="381" bIns="381" rtlCol="0" anchor="ctr">
            <a:normAutofit fontScale="92500"/>
          </a:bodyPr>
          <a:lstStyle/>
          <a:p>
            <a:pPr marL="0" indent="0">
              <a:buNone/>
            </a:pPr>
            <a:r>
              <a:rPr lang="en-US" sz="1280" dirty="0">
                <a:solidFill>
                  <a:srgbClr val="222222"/>
                </a:solidFill>
                <a:latin typeface="Noto Sans CJK JP" pitchFamily="34" charset="0"/>
                <a:ea typeface="Noto Sans CJK JP" pitchFamily="34" charset="-122"/>
                <a:cs typeface="Noto Sans CJK JP" pitchFamily="34" charset="-120"/>
              </a:rPr>
              <a:t>○  退去時の電気・ガス・水道・電話・インターネット等の停止手続は、学生自身で行ってください。</a:t>
            </a:r>
            <a:endParaRPr lang="en-US" sz="1280" dirty="0"/>
          </a:p>
        </p:txBody>
      </p:sp>
      <p:sp>
        <p:nvSpPr>
          <p:cNvPr id="15" name="Text 12"/>
          <p:cNvSpPr/>
          <p:nvPr/>
        </p:nvSpPr>
        <p:spPr>
          <a:xfrm>
            <a:off x="1124712" y="5184648"/>
            <a:ext cx="7059168" cy="256032"/>
          </a:xfrm>
          <a:prstGeom prst="rect">
            <a:avLst/>
          </a:prstGeom>
          <a:noFill/>
          <a:ln/>
        </p:spPr>
        <p:txBody>
          <a:bodyPr wrap="square" lIns="0" tIns="0" rIns="0" bIns="0" rtlCol="0" anchor="ctr">
            <a:normAutofit/>
          </a:bodyPr>
          <a:lstStyle/>
          <a:p>
            <a:pPr marL="0" indent="0">
              <a:buNone/>
            </a:pPr>
            <a:r>
              <a:rPr lang="en-US" sz="920" dirty="0">
                <a:solidFill>
                  <a:srgbClr val="606060"/>
                </a:solidFill>
                <a:latin typeface="Noto Sans CJK JP" pitchFamily="34" charset="0"/>
                <a:ea typeface="Noto Sans CJK JP" pitchFamily="34" charset="-122"/>
                <a:cs typeface="Noto Sans CJK JP" pitchFamily="34" charset="-120"/>
              </a:rPr>
              <a:t>When moving out, you must arrange to stop electricity, gas, water, telephone, Internet, and other services by yourself.</a:t>
            </a:r>
            <a:endParaRPr lang="en-US" sz="920" dirty="0"/>
          </a:p>
        </p:txBody>
      </p:sp>
      <p:sp>
        <p:nvSpPr>
          <p:cNvPr id="16" name="Text 13"/>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10</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宿舎の使用・清掃・立入検査</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Room Use, Cleaning, and Inspections</a:t>
            </a:r>
            <a:endParaRPr lang="en-US" sz="1400" dirty="0"/>
          </a:p>
        </p:txBody>
      </p:sp>
      <p:sp>
        <p:nvSpPr>
          <p:cNvPr id="6" name="Text 3"/>
          <p:cNvSpPr/>
          <p:nvPr/>
        </p:nvSpPr>
        <p:spPr>
          <a:xfrm>
            <a:off x="914400" y="1536192"/>
            <a:ext cx="7315200" cy="292608"/>
          </a:xfrm>
          <a:prstGeom prst="rect">
            <a:avLst/>
          </a:prstGeom>
          <a:noFill/>
          <a:ln/>
        </p:spPr>
        <p:txBody>
          <a:bodyPr wrap="square" lIns="381" tIns="381" rIns="381" bIns="381" rtlCol="0" anchor="ctr">
            <a:normAutofit/>
          </a:bodyPr>
          <a:lstStyle/>
          <a:p>
            <a:pPr marL="0" indent="0">
              <a:buNone/>
            </a:pPr>
            <a:r>
              <a:rPr lang="en-US" sz="1800" b="1" dirty="0">
                <a:solidFill>
                  <a:srgbClr val="222222"/>
                </a:solidFill>
                <a:latin typeface="Noto Sans CJK JP" pitchFamily="34" charset="0"/>
                <a:ea typeface="Noto Sans CJK JP" pitchFamily="34" charset="-122"/>
                <a:cs typeface="Noto Sans CJK JP" pitchFamily="34" charset="-120"/>
              </a:rPr>
              <a:t>宿舎および部屋は大切に使用してください。</a:t>
            </a:r>
            <a:endParaRPr lang="en-US" sz="1800" dirty="0"/>
          </a:p>
        </p:txBody>
      </p:sp>
      <p:sp>
        <p:nvSpPr>
          <p:cNvPr id="7" name="Text 4"/>
          <p:cNvSpPr/>
          <p:nvPr/>
        </p:nvSpPr>
        <p:spPr>
          <a:xfrm>
            <a:off x="1078992" y="1892808"/>
            <a:ext cx="7150608" cy="256032"/>
          </a:xfrm>
          <a:prstGeom prst="rect">
            <a:avLst/>
          </a:prstGeom>
          <a:noFill/>
          <a:ln/>
        </p:spPr>
        <p:txBody>
          <a:bodyPr wrap="square" lIns="0" tIns="0" rIns="0" bIns="0" rtlCol="0" anchor="ctr">
            <a:normAutofit/>
          </a:bodyPr>
          <a:lstStyle/>
          <a:p>
            <a:pPr marL="0" indent="0">
              <a:buNone/>
            </a:pPr>
            <a:r>
              <a:rPr lang="en-US" sz="1230" dirty="0">
                <a:solidFill>
                  <a:srgbClr val="606060"/>
                </a:solidFill>
                <a:latin typeface="Noto Sans CJK JP" pitchFamily="34" charset="0"/>
                <a:ea typeface="Noto Sans CJK JP" pitchFamily="34" charset="-122"/>
                <a:cs typeface="Noto Sans CJK JP" pitchFamily="34" charset="-120"/>
              </a:rPr>
              <a:t>Please use the dormitory and your room with care.</a:t>
            </a:r>
            <a:endParaRPr lang="en-US" sz="1230" dirty="0"/>
          </a:p>
        </p:txBody>
      </p:sp>
      <p:sp>
        <p:nvSpPr>
          <p:cNvPr id="8" name="Text 5"/>
          <p:cNvSpPr/>
          <p:nvPr/>
        </p:nvSpPr>
        <p:spPr>
          <a:xfrm>
            <a:off x="914400" y="2304288"/>
            <a:ext cx="7315200" cy="292608"/>
          </a:xfrm>
          <a:prstGeom prst="rect">
            <a:avLst/>
          </a:prstGeom>
          <a:solidFill>
            <a:srgbClr val="56E6E5"/>
          </a:solidFill>
          <a:ln/>
        </p:spPr>
        <p:txBody>
          <a:bodyPr wrap="square" lIns="381" tIns="381" rIns="381" bIns="381" rtlCol="0" anchor="ctr">
            <a:normAutofit/>
          </a:bodyPr>
          <a:lstStyle/>
          <a:p>
            <a:pPr marL="0" indent="0">
              <a:buNone/>
            </a:pPr>
            <a:r>
              <a:rPr lang="en-US" sz="1380" dirty="0">
                <a:solidFill>
                  <a:srgbClr val="222222"/>
                </a:solidFill>
                <a:latin typeface="Noto Sans CJK JP" pitchFamily="34" charset="0"/>
                <a:ea typeface="Noto Sans CJK JP" pitchFamily="34" charset="-122"/>
                <a:cs typeface="Noto Sans CJK JP" pitchFamily="34" charset="-120"/>
              </a:rPr>
              <a:t>入居時に破損または汚損を発見した場合は、速やかにIPSRC管理事務室へ報告してください。</a:t>
            </a:r>
            <a:endParaRPr lang="en-US" sz="1380" dirty="0"/>
          </a:p>
        </p:txBody>
      </p:sp>
      <p:sp>
        <p:nvSpPr>
          <p:cNvPr id="9" name="Text 6"/>
          <p:cNvSpPr/>
          <p:nvPr/>
        </p:nvSpPr>
        <p:spPr>
          <a:xfrm>
            <a:off x="1078992" y="2660904"/>
            <a:ext cx="7150608" cy="256032"/>
          </a:xfrm>
          <a:prstGeom prst="rect">
            <a:avLst/>
          </a:prstGeom>
          <a:noFill/>
          <a:ln/>
        </p:spPr>
        <p:txBody>
          <a:bodyPr wrap="square" lIns="0" tIns="0" rIns="0" bIns="0" rtlCol="0" anchor="ctr">
            <a:normAutofit/>
          </a:bodyPr>
          <a:lstStyle/>
          <a:p>
            <a:pPr marL="0" indent="0">
              <a:buNone/>
            </a:pPr>
            <a:r>
              <a:rPr lang="en-US" sz="970" dirty="0">
                <a:solidFill>
                  <a:srgbClr val="606060"/>
                </a:solidFill>
                <a:latin typeface="Noto Sans CJK JP" pitchFamily="34" charset="0"/>
                <a:ea typeface="Noto Sans CJK JP" pitchFamily="34" charset="-122"/>
                <a:cs typeface="Noto Sans CJK JP" pitchFamily="34" charset="-120"/>
              </a:rPr>
              <a:t>If you discover any damage or defacement when moving in, report it to the IPSRC Office immediately.</a:t>
            </a:r>
            <a:endParaRPr lang="en-US" sz="970" dirty="0"/>
          </a:p>
        </p:txBody>
      </p:sp>
      <p:sp>
        <p:nvSpPr>
          <p:cNvPr id="10" name="Text 7"/>
          <p:cNvSpPr/>
          <p:nvPr/>
        </p:nvSpPr>
        <p:spPr>
          <a:xfrm>
            <a:off x="914400" y="3246120"/>
            <a:ext cx="7315200" cy="292608"/>
          </a:xfrm>
          <a:prstGeom prst="rect">
            <a:avLst/>
          </a:prstGeom>
          <a:noFill/>
          <a:ln/>
        </p:spPr>
        <p:txBody>
          <a:bodyPr wrap="square" lIns="381" tIns="381" rIns="381" bIns="381" rtlCol="0" anchor="ctr">
            <a:normAutofit/>
          </a:bodyPr>
          <a:lstStyle/>
          <a:p>
            <a:pPr marL="0" indent="0">
              <a:buNone/>
            </a:pPr>
            <a:r>
              <a:rPr lang="en-US" sz="1380" dirty="0">
                <a:solidFill>
                  <a:srgbClr val="222222"/>
                </a:solidFill>
                <a:latin typeface="Noto Sans CJK JP" pitchFamily="34" charset="0"/>
                <a:ea typeface="Noto Sans CJK JP" pitchFamily="34" charset="-122"/>
                <a:cs typeface="Noto Sans CJK JP" pitchFamily="34" charset="-120"/>
              </a:rPr>
              <a:t>故意または過失により修繕が必要となった場合、その費用は入居者の負担です。</a:t>
            </a:r>
            <a:endParaRPr lang="en-US" sz="1380" dirty="0"/>
          </a:p>
        </p:txBody>
      </p:sp>
      <p:sp>
        <p:nvSpPr>
          <p:cNvPr id="11" name="Text 8"/>
          <p:cNvSpPr/>
          <p:nvPr/>
        </p:nvSpPr>
        <p:spPr>
          <a:xfrm>
            <a:off x="1078992" y="3602736"/>
            <a:ext cx="7150608" cy="256032"/>
          </a:xfrm>
          <a:prstGeom prst="rect">
            <a:avLst/>
          </a:prstGeom>
          <a:noFill/>
          <a:ln/>
        </p:spPr>
        <p:txBody>
          <a:bodyPr wrap="square" lIns="0" tIns="0" rIns="0" bIns="0" rtlCol="0" anchor="ctr">
            <a:normAutofit/>
          </a:bodyPr>
          <a:lstStyle/>
          <a:p>
            <a:pPr marL="0" indent="0">
              <a:buNone/>
            </a:pPr>
            <a:r>
              <a:rPr lang="en-US" sz="970" dirty="0">
                <a:solidFill>
                  <a:srgbClr val="606060"/>
                </a:solidFill>
                <a:latin typeface="Noto Sans CJK JP" pitchFamily="34" charset="0"/>
                <a:ea typeface="Noto Sans CJK JP" pitchFamily="34" charset="-122"/>
                <a:cs typeface="Noto Sans CJK JP" pitchFamily="34" charset="-120"/>
              </a:rPr>
              <a:t>If repairs become necessary due to a resident’s intentional act or negligence, the resident must pay the repair cost.</a:t>
            </a:r>
            <a:endParaRPr lang="en-US" sz="970" dirty="0"/>
          </a:p>
        </p:txBody>
      </p:sp>
      <p:sp>
        <p:nvSpPr>
          <p:cNvPr id="12" name="Text 9"/>
          <p:cNvSpPr/>
          <p:nvPr/>
        </p:nvSpPr>
        <p:spPr>
          <a:xfrm>
            <a:off x="914400" y="4133088"/>
            <a:ext cx="7315200" cy="292608"/>
          </a:xfrm>
          <a:prstGeom prst="rect">
            <a:avLst/>
          </a:prstGeom>
          <a:solidFill>
            <a:srgbClr val="FFF86B"/>
          </a:solidFill>
          <a:ln/>
        </p:spPr>
        <p:txBody>
          <a:bodyPr wrap="square" lIns="381" tIns="381" rIns="381" bIns="381" rtlCol="0" anchor="ctr">
            <a:normAutofit/>
          </a:bodyPr>
          <a:lstStyle/>
          <a:p>
            <a:pPr marL="0" indent="0">
              <a:buNone/>
            </a:pPr>
            <a:r>
              <a:rPr lang="en-US" sz="1400" dirty="0">
                <a:solidFill>
                  <a:srgbClr val="E7351A"/>
                </a:solidFill>
                <a:latin typeface="Noto Sans CJK JP" pitchFamily="34" charset="0"/>
                <a:ea typeface="Noto Sans CJK JP" pitchFamily="34" charset="-122"/>
                <a:cs typeface="Noto Sans CJK JP" pitchFamily="34" charset="-120"/>
              </a:rPr>
              <a:t>部屋が著しく汚れている場合、清掃費用30,000円程度を請求する場合があります。</a:t>
            </a:r>
            <a:endParaRPr lang="en-US" sz="1400" dirty="0"/>
          </a:p>
        </p:txBody>
      </p:sp>
      <p:sp>
        <p:nvSpPr>
          <p:cNvPr id="13" name="Text 10"/>
          <p:cNvSpPr/>
          <p:nvPr/>
        </p:nvSpPr>
        <p:spPr>
          <a:xfrm>
            <a:off x="1078992" y="4489704"/>
            <a:ext cx="7150608" cy="256032"/>
          </a:xfrm>
          <a:prstGeom prst="rect">
            <a:avLst/>
          </a:prstGeom>
          <a:noFill/>
          <a:ln/>
        </p:spPr>
        <p:txBody>
          <a:bodyPr wrap="square" lIns="0" tIns="0" rIns="0" bIns="0" rtlCol="0" anchor="ctr">
            <a:normAutofit/>
          </a:bodyPr>
          <a:lstStyle/>
          <a:p>
            <a:pPr marL="0" indent="0">
              <a:buNone/>
            </a:pPr>
            <a:r>
              <a:rPr lang="en-US" sz="1000" dirty="0">
                <a:solidFill>
                  <a:srgbClr val="606060"/>
                </a:solidFill>
                <a:latin typeface="Noto Sans CJK JP" pitchFamily="34" charset="0"/>
                <a:ea typeface="Noto Sans CJK JP" pitchFamily="34" charset="-122"/>
                <a:cs typeface="Noto Sans CJK JP" pitchFamily="34" charset="-120"/>
              </a:rPr>
              <a:t>If your room is extremely dirty, a cleaning fee of around JPY 30,000 may be charged.</a:t>
            </a:r>
            <a:endParaRPr lang="en-US" sz="1000" dirty="0"/>
          </a:p>
        </p:txBody>
      </p:sp>
      <p:sp>
        <p:nvSpPr>
          <p:cNvPr id="14" name="Text 11"/>
          <p:cNvSpPr/>
          <p:nvPr/>
        </p:nvSpPr>
        <p:spPr>
          <a:xfrm>
            <a:off x="914400" y="5001768"/>
            <a:ext cx="7315200" cy="292608"/>
          </a:xfrm>
          <a:prstGeom prst="rect">
            <a:avLst/>
          </a:prstGeom>
          <a:noFill/>
          <a:ln/>
        </p:spPr>
        <p:txBody>
          <a:bodyPr wrap="square" lIns="381" tIns="381" rIns="381" bIns="381" rtlCol="0" anchor="ctr">
            <a:normAutofit/>
          </a:bodyPr>
          <a:lstStyle/>
          <a:p>
            <a:pPr marL="0" indent="0">
              <a:buNone/>
            </a:pPr>
            <a:r>
              <a:rPr lang="en-US" sz="1450" dirty="0">
                <a:solidFill>
                  <a:srgbClr val="222222"/>
                </a:solidFill>
                <a:latin typeface="Noto Sans CJK JP" pitchFamily="34" charset="0"/>
                <a:ea typeface="Noto Sans CJK JP" pitchFamily="34" charset="-122"/>
                <a:cs typeface="Noto Sans CJK JP" pitchFamily="34" charset="-120"/>
              </a:rPr>
              <a:t>年に数回、部屋の立入検査を行うことがあります。</a:t>
            </a:r>
            <a:endParaRPr lang="en-US" sz="1450" dirty="0"/>
          </a:p>
        </p:txBody>
      </p:sp>
      <p:sp>
        <p:nvSpPr>
          <p:cNvPr id="15" name="Text 12"/>
          <p:cNvSpPr/>
          <p:nvPr/>
        </p:nvSpPr>
        <p:spPr>
          <a:xfrm>
            <a:off x="1078992" y="5358384"/>
            <a:ext cx="7150608" cy="256032"/>
          </a:xfrm>
          <a:prstGeom prst="rect">
            <a:avLst/>
          </a:prstGeom>
          <a:noFill/>
          <a:ln/>
        </p:spPr>
        <p:txBody>
          <a:bodyPr wrap="square" lIns="0" tIns="0" rIns="0" bIns="0" rtlCol="0" anchor="ctr">
            <a:normAutofit/>
          </a:bodyPr>
          <a:lstStyle/>
          <a:p>
            <a:pPr marL="0" indent="0">
              <a:buNone/>
            </a:pPr>
            <a:r>
              <a:rPr lang="en-US" sz="1040" dirty="0">
                <a:solidFill>
                  <a:srgbClr val="606060"/>
                </a:solidFill>
                <a:latin typeface="Noto Sans CJK JP" pitchFamily="34" charset="0"/>
                <a:ea typeface="Noto Sans CJK JP" pitchFamily="34" charset="-122"/>
                <a:cs typeface="Noto Sans CJK JP" pitchFamily="34" charset="-120"/>
              </a:rPr>
              <a:t>Room inspections may be conducted several times a year.</a:t>
            </a:r>
            <a:endParaRPr lang="en-US" sz="1040" dirty="0"/>
          </a:p>
        </p:txBody>
      </p:sp>
      <p:sp>
        <p:nvSpPr>
          <p:cNvPr id="16" name="Text 13"/>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11</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喫煙・共同生活上の配慮事項</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Smoking and Consideration for Shared Living</a:t>
            </a:r>
            <a:endParaRPr lang="en-US" sz="1400" dirty="0"/>
          </a:p>
        </p:txBody>
      </p:sp>
      <p:sp>
        <p:nvSpPr>
          <p:cNvPr id="6" name="Text 3"/>
          <p:cNvSpPr/>
          <p:nvPr/>
        </p:nvSpPr>
        <p:spPr>
          <a:xfrm>
            <a:off x="914400" y="1481328"/>
            <a:ext cx="7315200" cy="384048"/>
          </a:xfrm>
          <a:prstGeom prst="rect">
            <a:avLst/>
          </a:prstGeom>
          <a:solidFill>
            <a:srgbClr val="E7351A"/>
          </a:solidFill>
          <a:ln/>
        </p:spPr>
        <p:txBody>
          <a:bodyPr wrap="square" lIns="762" tIns="762" rIns="762" bIns="762" rtlCol="0" anchor="ctr">
            <a:normAutofit/>
          </a:bodyPr>
          <a:lstStyle/>
          <a:p>
            <a:pPr marL="0" indent="0">
              <a:buNone/>
            </a:pPr>
            <a:r>
              <a:rPr lang="en-US" sz="1650" b="1" dirty="0">
                <a:solidFill>
                  <a:srgbClr val="FFFFFF"/>
                </a:solidFill>
                <a:latin typeface="Noto Sans CJK JP" pitchFamily="34" charset="0"/>
                <a:ea typeface="Noto Sans CJK JP" pitchFamily="34" charset="-122"/>
                <a:cs typeface="Noto Sans CJK JP" pitchFamily="34" charset="-120"/>
              </a:rPr>
              <a:t>宿舎内は禁煙です。喫煙は指定された喫煙スペースのみです。</a:t>
            </a:r>
            <a:endParaRPr lang="en-US" sz="1650" dirty="0"/>
          </a:p>
        </p:txBody>
      </p:sp>
      <p:sp>
        <p:nvSpPr>
          <p:cNvPr id="7" name="Text 4"/>
          <p:cNvSpPr/>
          <p:nvPr/>
        </p:nvSpPr>
        <p:spPr>
          <a:xfrm>
            <a:off x="914400" y="1874520"/>
            <a:ext cx="7315200" cy="283464"/>
          </a:xfrm>
          <a:prstGeom prst="rect">
            <a:avLst/>
          </a:prstGeom>
          <a:solidFill>
            <a:srgbClr val="E7351A"/>
          </a:solidFill>
          <a:ln/>
        </p:spPr>
        <p:txBody>
          <a:bodyPr wrap="square" lIns="508" tIns="508" rIns="508" bIns="508" rtlCol="0" anchor="ctr">
            <a:normAutofit/>
          </a:bodyPr>
          <a:lstStyle/>
          <a:p>
            <a:pPr marL="0" indent="0">
              <a:buNone/>
            </a:pPr>
            <a:r>
              <a:rPr lang="en-US" sz="1080" dirty="0">
                <a:solidFill>
                  <a:srgbClr val="FFFFFF"/>
                </a:solidFill>
                <a:latin typeface="Noto Sans CJK JP" pitchFamily="34" charset="0"/>
                <a:ea typeface="Noto Sans CJK JP" pitchFamily="34" charset="-122"/>
                <a:cs typeface="Noto Sans CJK JP" pitchFamily="34" charset="-120"/>
              </a:rPr>
              <a:t>Smoking is prohibited in the dormitory. Smoking is permitted only in designated smoking areas.</a:t>
            </a:r>
            <a:endParaRPr lang="en-US" sz="1080" dirty="0"/>
          </a:p>
        </p:txBody>
      </p:sp>
      <p:sp>
        <p:nvSpPr>
          <p:cNvPr id="8" name="Text 5"/>
          <p:cNvSpPr/>
          <p:nvPr/>
        </p:nvSpPr>
        <p:spPr>
          <a:xfrm>
            <a:off x="914400" y="2331720"/>
            <a:ext cx="7315200" cy="292608"/>
          </a:xfrm>
          <a:prstGeom prst="rect">
            <a:avLst/>
          </a:prstGeom>
          <a:solidFill>
            <a:srgbClr val="FFF86B"/>
          </a:solidFill>
          <a:ln/>
        </p:spPr>
        <p:txBody>
          <a:bodyPr wrap="square" lIns="381" tIns="381" rIns="381" bIns="381" rtlCol="0" anchor="ctr">
            <a:normAutofit/>
          </a:bodyPr>
          <a:lstStyle/>
          <a:p>
            <a:pPr marL="0" indent="0">
              <a:buNone/>
            </a:pPr>
            <a:r>
              <a:rPr lang="en-US" sz="1340" dirty="0">
                <a:solidFill>
                  <a:srgbClr val="222222"/>
                </a:solidFill>
                <a:latin typeface="Noto Sans CJK JP" pitchFamily="34" charset="0"/>
                <a:ea typeface="Noto Sans CJK JP" pitchFamily="34" charset="-122"/>
                <a:cs typeface="Noto Sans CJK JP" pitchFamily="34" charset="-120"/>
              </a:rPr>
              <a:t>室内・ベランダ・指定箇所以外で喫煙した場合は、退去を求めることがあります。</a:t>
            </a:r>
            <a:endParaRPr lang="en-US" sz="1340" dirty="0"/>
          </a:p>
        </p:txBody>
      </p:sp>
      <p:sp>
        <p:nvSpPr>
          <p:cNvPr id="9" name="Text 6"/>
          <p:cNvSpPr/>
          <p:nvPr/>
        </p:nvSpPr>
        <p:spPr>
          <a:xfrm>
            <a:off x="1078992" y="2688336"/>
            <a:ext cx="7150608" cy="256032"/>
          </a:xfrm>
          <a:prstGeom prst="rect">
            <a:avLst/>
          </a:prstGeom>
          <a:noFill/>
          <a:ln/>
        </p:spPr>
        <p:txBody>
          <a:bodyPr wrap="square" lIns="0" tIns="0" rIns="0" bIns="0" rtlCol="0" anchor="ctr">
            <a:normAutofit/>
          </a:bodyPr>
          <a:lstStyle/>
          <a:p>
            <a:pPr marL="0" indent="0">
              <a:buNone/>
            </a:pPr>
            <a:r>
              <a:rPr lang="en-US" sz="970" dirty="0">
                <a:solidFill>
                  <a:srgbClr val="606060"/>
                </a:solidFill>
                <a:latin typeface="Noto Sans CJK JP" pitchFamily="34" charset="0"/>
                <a:ea typeface="Noto Sans CJK JP" pitchFamily="34" charset="-122"/>
                <a:cs typeface="Noto Sans CJK JP" pitchFamily="34" charset="-120"/>
              </a:rPr>
              <a:t>Smoking in rooms, balconies, or non-designated areas may result in a request to move out.</a:t>
            </a:r>
            <a:endParaRPr lang="en-US" sz="970" dirty="0"/>
          </a:p>
        </p:txBody>
      </p:sp>
      <p:sp>
        <p:nvSpPr>
          <p:cNvPr id="10" name="Text 7"/>
          <p:cNvSpPr/>
          <p:nvPr/>
        </p:nvSpPr>
        <p:spPr>
          <a:xfrm>
            <a:off x="960120" y="3218688"/>
            <a:ext cx="7223760" cy="292608"/>
          </a:xfrm>
          <a:prstGeom prst="rect">
            <a:avLst/>
          </a:prstGeom>
          <a:noFill/>
          <a:ln/>
        </p:spPr>
        <p:txBody>
          <a:bodyPr wrap="square" lIns="381" tIns="381" rIns="381" bIns="381" rtlCol="0" anchor="ctr">
            <a:normAutofit/>
          </a:bodyPr>
          <a:lstStyle/>
          <a:p>
            <a:pPr marL="0" indent="0">
              <a:buNone/>
            </a:pPr>
            <a:r>
              <a:rPr lang="en-US" sz="1300" dirty="0">
                <a:solidFill>
                  <a:srgbClr val="222222"/>
                </a:solidFill>
                <a:latin typeface="Noto Sans CJK JP" pitchFamily="34" charset="0"/>
                <a:ea typeface="Noto Sans CJK JP" pitchFamily="34" charset="-122"/>
                <a:cs typeface="Noto Sans CJK JP" pitchFamily="34" charset="-120"/>
              </a:rPr>
              <a:t>○  生活音、就寝時間、来客、私物管理、清掃、共有スペース、言葉遣いに配慮してください。</a:t>
            </a:r>
            <a:endParaRPr lang="en-US" sz="1300" dirty="0"/>
          </a:p>
        </p:txBody>
      </p:sp>
      <p:sp>
        <p:nvSpPr>
          <p:cNvPr id="11" name="Text 8"/>
          <p:cNvSpPr/>
          <p:nvPr/>
        </p:nvSpPr>
        <p:spPr>
          <a:xfrm>
            <a:off x="1124712" y="3575304"/>
            <a:ext cx="7059168" cy="256032"/>
          </a:xfrm>
          <a:prstGeom prst="rect">
            <a:avLst/>
          </a:prstGeom>
          <a:noFill/>
          <a:ln/>
        </p:spPr>
        <p:txBody>
          <a:bodyPr wrap="square" lIns="0" tIns="0" rIns="0" bIns="0" rtlCol="0" anchor="ctr">
            <a:normAutofit/>
          </a:bodyPr>
          <a:lstStyle/>
          <a:p>
            <a:pPr marL="0" indent="0">
              <a:buNone/>
            </a:pPr>
            <a:r>
              <a:rPr lang="en-US" sz="910" dirty="0">
                <a:solidFill>
                  <a:srgbClr val="606060"/>
                </a:solidFill>
                <a:latin typeface="Noto Sans CJK JP" pitchFamily="34" charset="0"/>
                <a:ea typeface="Noto Sans CJK JP" pitchFamily="34" charset="-122"/>
                <a:cs typeface="Noto Sans CJK JP" pitchFamily="34" charset="-120"/>
              </a:rPr>
              <a:t>Be considerate about daily noise, sleeping hours, visitors, belongings, cleaning, shared spaces, and language/attitude.</a:t>
            </a:r>
            <a:endParaRPr lang="en-US" sz="910" dirty="0"/>
          </a:p>
        </p:txBody>
      </p:sp>
      <p:sp>
        <p:nvSpPr>
          <p:cNvPr id="12" name="Text 9"/>
          <p:cNvSpPr/>
          <p:nvPr/>
        </p:nvSpPr>
        <p:spPr>
          <a:xfrm>
            <a:off x="960120" y="4187952"/>
            <a:ext cx="7223760" cy="292608"/>
          </a:xfrm>
          <a:prstGeom prst="rect">
            <a:avLst/>
          </a:prstGeom>
          <a:noFill/>
          <a:ln/>
        </p:spPr>
        <p:txBody>
          <a:bodyPr wrap="square" lIns="381" tIns="381" rIns="381" bIns="381" rtlCol="0" anchor="ctr">
            <a:normAutofit/>
          </a:bodyPr>
          <a:lstStyle/>
          <a:p>
            <a:pPr marL="0" indent="0">
              <a:buNone/>
            </a:pPr>
            <a:r>
              <a:rPr lang="en-US" sz="1500" dirty="0">
                <a:solidFill>
                  <a:srgbClr val="222222"/>
                </a:solidFill>
                <a:latin typeface="Noto Sans CJK JP" pitchFamily="34" charset="0"/>
                <a:ea typeface="Noto Sans CJK JP" pitchFamily="34" charset="-122"/>
                <a:cs typeface="Noto Sans CJK JP" pitchFamily="34" charset="-120"/>
              </a:rPr>
              <a:t>○  SNSやメッセージアプリ上の言動にも注意してください。</a:t>
            </a:r>
            <a:endParaRPr lang="en-US" sz="1500" dirty="0"/>
          </a:p>
        </p:txBody>
      </p:sp>
      <p:sp>
        <p:nvSpPr>
          <p:cNvPr id="13" name="Text 10"/>
          <p:cNvSpPr/>
          <p:nvPr/>
        </p:nvSpPr>
        <p:spPr>
          <a:xfrm>
            <a:off x="1124712" y="4544568"/>
            <a:ext cx="7059168" cy="256032"/>
          </a:xfrm>
          <a:prstGeom prst="rect">
            <a:avLst/>
          </a:prstGeom>
          <a:noFill/>
          <a:ln/>
        </p:spPr>
        <p:txBody>
          <a:bodyPr wrap="square" lIns="0" tIns="0" rIns="0" bIns="0" rtlCol="0" anchor="ctr">
            <a:normAutofit/>
          </a:bodyPr>
          <a:lstStyle/>
          <a:p>
            <a:pPr marL="0" indent="0">
              <a:buNone/>
            </a:pPr>
            <a:r>
              <a:rPr lang="en-US" sz="1050" dirty="0">
                <a:solidFill>
                  <a:srgbClr val="606060"/>
                </a:solidFill>
                <a:latin typeface="Noto Sans CJK JP" pitchFamily="34" charset="0"/>
                <a:ea typeface="Noto Sans CJK JP" pitchFamily="34" charset="-122"/>
                <a:cs typeface="Noto Sans CJK JP" pitchFamily="34" charset="-120"/>
              </a:rPr>
              <a:t>Please also be careful about conduct on SNS and messaging apps.</a:t>
            </a:r>
            <a:endParaRPr lang="en-US" sz="1050" dirty="0"/>
          </a:p>
        </p:txBody>
      </p:sp>
      <p:sp>
        <p:nvSpPr>
          <p:cNvPr id="14" name="Text 11"/>
          <p:cNvSpPr/>
          <p:nvPr/>
        </p:nvSpPr>
        <p:spPr>
          <a:xfrm>
            <a:off x="914400" y="4937760"/>
            <a:ext cx="7315200" cy="292608"/>
          </a:xfrm>
          <a:prstGeom prst="rect">
            <a:avLst/>
          </a:prstGeom>
          <a:noFill/>
          <a:ln/>
        </p:spPr>
        <p:txBody>
          <a:bodyPr wrap="square" lIns="381" tIns="381" rIns="381" bIns="381" rtlCol="0" anchor="ctr">
            <a:normAutofit/>
          </a:bodyPr>
          <a:lstStyle/>
          <a:p>
            <a:pPr marL="0" indent="0">
              <a:buNone/>
            </a:pPr>
            <a:r>
              <a:rPr lang="en-US" sz="1400" dirty="0">
                <a:solidFill>
                  <a:srgbClr val="E7351A"/>
                </a:solidFill>
                <a:latin typeface="Noto Sans CJK JP" pitchFamily="34" charset="0"/>
                <a:ea typeface="Noto Sans CJK JP" pitchFamily="34" charset="-122"/>
                <a:cs typeface="Noto Sans CJK JP" pitchFamily="34" charset="-120"/>
              </a:rPr>
              <a:t>他の入居者に不安、不快感または迷惑を与える行為は行わないでください。</a:t>
            </a:r>
            <a:endParaRPr lang="en-US" sz="1400" dirty="0"/>
          </a:p>
        </p:txBody>
      </p:sp>
      <p:sp>
        <p:nvSpPr>
          <p:cNvPr id="15" name="Text 12"/>
          <p:cNvSpPr/>
          <p:nvPr/>
        </p:nvSpPr>
        <p:spPr>
          <a:xfrm>
            <a:off x="1078992" y="5294376"/>
            <a:ext cx="7150608" cy="256032"/>
          </a:xfrm>
          <a:prstGeom prst="rect">
            <a:avLst/>
          </a:prstGeom>
          <a:noFill/>
          <a:ln/>
        </p:spPr>
        <p:txBody>
          <a:bodyPr wrap="square" lIns="0" tIns="0" rIns="0" bIns="0" rtlCol="0" anchor="ctr">
            <a:normAutofit/>
          </a:bodyPr>
          <a:lstStyle/>
          <a:p>
            <a:pPr marL="0" indent="0">
              <a:buNone/>
            </a:pPr>
            <a:r>
              <a:rPr lang="en-US" sz="980" dirty="0">
                <a:solidFill>
                  <a:srgbClr val="606060"/>
                </a:solidFill>
                <a:latin typeface="Noto Sans CJK JP" pitchFamily="34" charset="0"/>
                <a:ea typeface="Noto Sans CJK JP" pitchFamily="34" charset="-122"/>
                <a:cs typeface="Noto Sans CJK JP" pitchFamily="34" charset="-120"/>
              </a:rPr>
              <a:t>Do not engage in any conduct that causes anxiety, discomfort, or inconvenience to other residents.</a:t>
            </a:r>
            <a:endParaRPr lang="en-US" sz="980" dirty="0"/>
          </a:p>
        </p:txBody>
      </p:sp>
      <p:sp>
        <p:nvSpPr>
          <p:cNvPr id="16" name="Text 13"/>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12</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禁止事項</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Prohibited Conduct</a:t>
            </a:r>
            <a:endParaRPr lang="en-US" sz="1400" dirty="0"/>
          </a:p>
        </p:txBody>
      </p:sp>
      <p:sp>
        <p:nvSpPr>
          <p:cNvPr id="6" name="Text 3"/>
          <p:cNvSpPr/>
          <p:nvPr/>
        </p:nvSpPr>
        <p:spPr>
          <a:xfrm>
            <a:off x="960120" y="1481328"/>
            <a:ext cx="7223760" cy="292608"/>
          </a:xfrm>
          <a:prstGeom prst="rect">
            <a:avLst/>
          </a:prstGeom>
          <a:noFill/>
          <a:ln/>
        </p:spPr>
        <p:txBody>
          <a:bodyPr wrap="square" lIns="381" tIns="381" rIns="381" bIns="381" rtlCol="0" anchor="ctr">
            <a:normAutofit/>
          </a:bodyPr>
          <a:lstStyle/>
          <a:p>
            <a:pPr marL="0" indent="0">
              <a:buNone/>
            </a:pPr>
            <a:r>
              <a:rPr lang="en-US" sz="1300" dirty="0">
                <a:solidFill>
                  <a:srgbClr val="E7351A"/>
                </a:solidFill>
                <a:latin typeface="Noto Sans CJK JP" pitchFamily="34" charset="0"/>
                <a:ea typeface="Noto Sans CJK JP" pitchFamily="34" charset="-122"/>
                <a:cs typeface="Noto Sans CJK JP" pitchFamily="34" charset="-120"/>
              </a:rPr>
              <a:t>・  威圧的、攻撃的、侮辱的な言動</a:t>
            </a:r>
            <a:endParaRPr lang="en-US" sz="1300" dirty="0"/>
          </a:p>
        </p:txBody>
      </p:sp>
      <p:sp>
        <p:nvSpPr>
          <p:cNvPr id="7" name="Text 4"/>
          <p:cNvSpPr/>
          <p:nvPr/>
        </p:nvSpPr>
        <p:spPr>
          <a:xfrm>
            <a:off x="1124712" y="1837944"/>
            <a:ext cx="7059168" cy="256032"/>
          </a:xfrm>
          <a:prstGeom prst="rect">
            <a:avLst/>
          </a:prstGeom>
          <a:noFill/>
          <a:ln/>
        </p:spPr>
        <p:txBody>
          <a:bodyPr wrap="square" lIns="0" tIns="0" rIns="0" bIns="0" rtlCol="0" anchor="ctr">
            <a:normAutofit/>
          </a:bodyPr>
          <a:lstStyle/>
          <a:p>
            <a:pPr marL="0" indent="0">
              <a:buNone/>
            </a:pPr>
            <a:r>
              <a:rPr lang="en-US" sz="920" dirty="0">
                <a:solidFill>
                  <a:srgbClr val="606060"/>
                </a:solidFill>
                <a:latin typeface="Noto Sans CJK JP" pitchFamily="34" charset="0"/>
                <a:ea typeface="Noto Sans CJK JP" pitchFamily="34" charset="-122"/>
                <a:cs typeface="Noto Sans CJK JP" pitchFamily="34" charset="-120"/>
              </a:rPr>
              <a:t>Intimidating, aggressive, or insulting words or behavior</a:t>
            </a:r>
            <a:endParaRPr lang="en-US" sz="920" dirty="0"/>
          </a:p>
        </p:txBody>
      </p:sp>
      <p:sp>
        <p:nvSpPr>
          <p:cNvPr id="8" name="Text 5"/>
          <p:cNvSpPr/>
          <p:nvPr/>
        </p:nvSpPr>
        <p:spPr>
          <a:xfrm>
            <a:off x="960120" y="2231136"/>
            <a:ext cx="7223760" cy="292608"/>
          </a:xfrm>
          <a:prstGeom prst="rect">
            <a:avLst/>
          </a:prstGeom>
          <a:noFill/>
          <a:ln/>
        </p:spPr>
        <p:txBody>
          <a:bodyPr wrap="square" lIns="381" tIns="381" rIns="381" bIns="381" rtlCol="0" anchor="ctr">
            <a:normAutofit/>
          </a:bodyPr>
          <a:lstStyle/>
          <a:p>
            <a:pPr marL="0" indent="0">
              <a:buNone/>
            </a:pPr>
            <a:r>
              <a:rPr lang="en-US" sz="1300" dirty="0">
                <a:solidFill>
                  <a:srgbClr val="E7351A"/>
                </a:solidFill>
                <a:latin typeface="Noto Sans CJK JP" pitchFamily="34" charset="0"/>
                <a:ea typeface="Noto Sans CJK JP" pitchFamily="34" charset="-122"/>
                <a:cs typeface="Noto Sans CJK JP" pitchFamily="34" charset="-120"/>
              </a:rPr>
              <a:t>・  暴力、脅迫、威嚇、嫌がらせ、つきまとい等</a:t>
            </a:r>
            <a:endParaRPr lang="en-US" sz="1300" dirty="0"/>
          </a:p>
        </p:txBody>
      </p:sp>
      <p:sp>
        <p:nvSpPr>
          <p:cNvPr id="9" name="Text 6"/>
          <p:cNvSpPr/>
          <p:nvPr/>
        </p:nvSpPr>
        <p:spPr>
          <a:xfrm>
            <a:off x="1124712" y="2587752"/>
            <a:ext cx="7059168" cy="256032"/>
          </a:xfrm>
          <a:prstGeom prst="rect">
            <a:avLst/>
          </a:prstGeom>
          <a:noFill/>
          <a:ln/>
        </p:spPr>
        <p:txBody>
          <a:bodyPr wrap="square" lIns="0" tIns="0" rIns="0" bIns="0" rtlCol="0" anchor="ctr">
            <a:normAutofit/>
          </a:bodyPr>
          <a:lstStyle/>
          <a:p>
            <a:pPr marL="0" indent="0">
              <a:buNone/>
            </a:pPr>
            <a:r>
              <a:rPr lang="en-US" sz="920" dirty="0">
                <a:solidFill>
                  <a:srgbClr val="606060"/>
                </a:solidFill>
                <a:latin typeface="Noto Sans CJK JP" pitchFamily="34" charset="0"/>
                <a:ea typeface="Noto Sans CJK JP" pitchFamily="34" charset="-122"/>
                <a:cs typeface="Noto Sans CJK JP" pitchFamily="34" charset="-120"/>
              </a:rPr>
              <a:t>Violence, threats, intimidation, harassment, stalking, etc.</a:t>
            </a:r>
            <a:endParaRPr lang="en-US" sz="920" dirty="0"/>
          </a:p>
        </p:txBody>
      </p:sp>
      <p:sp>
        <p:nvSpPr>
          <p:cNvPr id="10" name="Text 7"/>
          <p:cNvSpPr/>
          <p:nvPr/>
        </p:nvSpPr>
        <p:spPr>
          <a:xfrm>
            <a:off x="960120" y="2980944"/>
            <a:ext cx="7223760" cy="292608"/>
          </a:xfrm>
          <a:prstGeom prst="rect">
            <a:avLst/>
          </a:prstGeom>
          <a:noFill/>
          <a:ln/>
        </p:spPr>
        <p:txBody>
          <a:bodyPr wrap="square" lIns="381" tIns="381" rIns="381" bIns="381" rtlCol="0" anchor="ctr">
            <a:normAutofit/>
          </a:bodyPr>
          <a:lstStyle/>
          <a:p>
            <a:pPr marL="0" indent="0">
              <a:buNone/>
            </a:pPr>
            <a:r>
              <a:rPr lang="en-US" sz="1300" dirty="0">
                <a:solidFill>
                  <a:srgbClr val="222222"/>
                </a:solidFill>
                <a:latin typeface="Noto Sans CJK JP" pitchFamily="34" charset="0"/>
                <a:ea typeface="Noto Sans CJK JP" pitchFamily="34" charset="-122"/>
                <a:cs typeface="Noto Sans CJK JP" pitchFamily="34" charset="-120"/>
              </a:rPr>
              <a:t>・  他人の私物を無断で使用・移動・処分・破損する行為</a:t>
            </a:r>
            <a:endParaRPr lang="en-US" sz="1300" dirty="0"/>
          </a:p>
        </p:txBody>
      </p:sp>
      <p:sp>
        <p:nvSpPr>
          <p:cNvPr id="11" name="Text 8"/>
          <p:cNvSpPr/>
          <p:nvPr/>
        </p:nvSpPr>
        <p:spPr>
          <a:xfrm>
            <a:off x="1124712" y="3337560"/>
            <a:ext cx="7059168" cy="256032"/>
          </a:xfrm>
          <a:prstGeom prst="rect">
            <a:avLst/>
          </a:prstGeom>
          <a:noFill/>
          <a:ln/>
        </p:spPr>
        <p:txBody>
          <a:bodyPr wrap="square" lIns="0" tIns="0" rIns="0" bIns="0" rtlCol="0" anchor="ctr">
            <a:normAutofit/>
          </a:bodyPr>
          <a:lstStyle/>
          <a:p>
            <a:pPr marL="0" indent="0">
              <a:buNone/>
            </a:pPr>
            <a:r>
              <a:rPr lang="en-US" sz="920" dirty="0">
                <a:solidFill>
                  <a:srgbClr val="606060"/>
                </a:solidFill>
                <a:latin typeface="Noto Sans CJK JP" pitchFamily="34" charset="0"/>
                <a:ea typeface="Noto Sans CJK JP" pitchFamily="34" charset="-122"/>
                <a:cs typeface="Noto Sans CJK JP" pitchFamily="34" charset="-120"/>
              </a:rPr>
              <a:t>Unauthorized use, movement, disposal, or damage of another resident’s belongings</a:t>
            </a:r>
            <a:endParaRPr lang="en-US" sz="920" dirty="0"/>
          </a:p>
        </p:txBody>
      </p:sp>
      <p:sp>
        <p:nvSpPr>
          <p:cNvPr id="13" name="Text 10"/>
          <p:cNvSpPr/>
          <p:nvPr/>
        </p:nvSpPr>
        <p:spPr>
          <a:xfrm>
            <a:off x="1124712" y="4008849"/>
            <a:ext cx="7059168" cy="347473"/>
          </a:xfrm>
          <a:prstGeom prst="rect">
            <a:avLst/>
          </a:prstGeom>
          <a:noFill/>
          <a:ln/>
        </p:spPr>
        <p:txBody>
          <a:bodyPr wrap="square" lIns="0" tIns="0" rIns="0" bIns="0" rtlCol="0" anchor="ctr">
            <a:normAutofit/>
          </a:bodyPr>
          <a:lstStyle/>
          <a:p>
            <a:pPr marL="0" indent="0">
              <a:buNone/>
            </a:pPr>
            <a:r>
              <a:rPr lang="en-US" altLang="ja-JP" sz="1000" dirty="0">
                <a:solidFill>
                  <a:srgbClr val="606060"/>
                </a:solidFill>
                <a:latin typeface="Noto Sans CJK JP" pitchFamily="34" charset="0"/>
                <a:ea typeface="Noto Sans CJK JP" pitchFamily="34" charset="-122"/>
              </a:rPr>
              <a:t>Noise late at night or early in the morning from phone calls, watching videos, games, alarms, televisions, radios, musical instruments, or similar sources</a:t>
            </a:r>
            <a:r>
              <a:rPr lang="en-US" altLang="ja-JP" sz="1000" dirty="0">
                <a:effectLst/>
                <a:latin typeface="Noto Sans CJK JP"/>
                <a:ea typeface="游ゴシック" panose="020B0400000000000000" pitchFamily="50" charset="-128"/>
                <a:cs typeface="Times New Roman" panose="02020603050405020304" pitchFamily="18" charset="0"/>
              </a:rPr>
              <a:t>.</a:t>
            </a:r>
            <a:endParaRPr lang="en-US" sz="920" dirty="0"/>
          </a:p>
        </p:txBody>
      </p:sp>
      <p:sp>
        <p:nvSpPr>
          <p:cNvPr id="14" name="Text 11"/>
          <p:cNvSpPr/>
          <p:nvPr/>
        </p:nvSpPr>
        <p:spPr>
          <a:xfrm>
            <a:off x="960120" y="4480560"/>
            <a:ext cx="7223760" cy="292608"/>
          </a:xfrm>
          <a:prstGeom prst="rect">
            <a:avLst/>
          </a:prstGeom>
          <a:noFill/>
          <a:ln/>
        </p:spPr>
        <p:txBody>
          <a:bodyPr wrap="square" lIns="381" tIns="381" rIns="381" bIns="381" rtlCol="0" anchor="ctr">
            <a:normAutofit/>
          </a:bodyPr>
          <a:lstStyle/>
          <a:p>
            <a:pPr marL="0" indent="0">
              <a:buNone/>
            </a:pPr>
            <a:r>
              <a:rPr lang="en-US" sz="1300" dirty="0">
                <a:solidFill>
                  <a:srgbClr val="222222"/>
                </a:solidFill>
                <a:latin typeface="Noto Sans CJK JP" pitchFamily="34" charset="0"/>
                <a:ea typeface="Noto Sans CJK JP" pitchFamily="34" charset="-122"/>
                <a:cs typeface="Noto Sans CJK JP" pitchFamily="34" charset="-120"/>
              </a:rPr>
              <a:t>・  SNS等で他の入居者を攻撃し、不安を与える行為</a:t>
            </a:r>
            <a:endParaRPr lang="en-US" sz="1300" dirty="0"/>
          </a:p>
        </p:txBody>
      </p:sp>
      <p:sp>
        <p:nvSpPr>
          <p:cNvPr id="15" name="Text 12"/>
          <p:cNvSpPr/>
          <p:nvPr/>
        </p:nvSpPr>
        <p:spPr>
          <a:xfrm>
            <a:off x="1124712" y="4763606"/>
            <a:ext cx="7059168" cy="256032"/>
          </a:xfrm>
          <a:prstGeom prst="rect">
            <a:avLst/>
          </a:prstGeom>
          <a:noFill/>
          <a:ln/>
        </p:spPr>
        <p:txBody>
          <a:bodyPr wrap="square" lIns="0" tIns="0" rIns="0" bIns="0" rtlCol="0" anchor="ctr">
            <a:normAutofit/>
          </a:bodyPr>
          <a:lstStyle/>
          <a:p>
            <a:pPr marL="0" indent="0">
              <a:buNone/>
            </a:pPr>
            <a:r>
              <a:rPr lang="en-US" sz="920" dirty="0">
                <a:solidFill>
                  <a:srgbClr val="606060"/>
                </a:solidFill>
                <a:latin typeface="Noto Sans CJK JP" pitchFamily="34" charset="0"/>
                <a:ea typeface="Noto Sans CJK JP" pitchFamily="34" charset="-122"/>
                <a:cs typeface="Noto Sans CJK JP" pitchFamily="34" charset="-120"/>
              </a:rPr>
              <a:t>Using SNS or messaging apps to attack others or cause anxiety</a:t>
            </a:r>
            <a:endParaRPr lang="en-US" sz="920" dirty="0"/>
          </a:p>
        </p:txBody>
      </p:sp>
      <p:sp>
        <p:nvSpPr>
          <p:cNvPr id="16" name="Text 13"/>
          <p:cNvSpPr/>
          <p:nvPr/>
        </p:nvSpPr>
        <p:spPr>
          <a:xfrm>
            <a:off x="960120" y="5673254"/>
            <a:ext cx="7223760" cy="292608"/>
          </a:xfrm>
          <a:prstGeom prst="rect">
            <a:avLst/>
          </a:prstGeom>
          <a:solidFill>
            <a:srgbClr val="FFF86B"/>
          </a:solidFill>
          <a:ln/>
        </p:spPr>
        <p:txBody>
          <a:bodyPr wrap="square" lIns="381" tIns="381" rIns="381" bIns="381" rtlCol="0" anchor="ctr">
            <a:normAutofit/>
          </a:bodyPr>
          <a:lstStyle/>
          <a:p>
            <a:pPr marL="0" indent="0">
              <a:buNone/>
            </a:pPr>
            <a:r>
              <a:rPr lang="en-US" sz="1160" dirty="0">
                <a:solidFill>
                  <a:srgbClr val="222222"/>
                </a:solidFill>
                <a:latin typeface="Noto Sans CJK JP" pitchFamily="34" charset="0"/>
                <a:ea typeface="Noto Sans CJK JP" pitchFamily="34" charset="-122"/>
                <a:cs typeface="Noto Sans CJK JP" pitchFamily="34" charset="-120"/>
              </a:rPr>
              <a:t>その他、大学・寮管理者・IPSRC・IPS事務所が共同生活上不適切と判断する行為</a:t>
            </a:r>
            <a:endParaRPr lang="en-US" sz="1160" dirty="0"/>
          </a:p>
        </p:txBody>
      </p:sp>
      <p:sp>
        <p:nvSpPr>
          <p:cNvPr id="17" name="Text 14"/>
          <p:cNvSpPr/>
          <p:nvPr/>
        </p:nvSpPr>
        <p:spPr>
          <a:xfrm>
            <a:off x="1124712" y="5930478"/>
            <a:ext cx="7059168" cy="256032"/>
          </a:xfrm>
          <a:prstGeom prst="rect">
            <a:avLst/>
          </a:prstGeom>
          <a:noFill/>
          <a:ln/>
        </p:spPr>
        <p:txBody>
          <a:bodyPr wrap="square" lIns="0" tIns="0" rIns="0" bIns="0" rtlCol="0" anchor="ctr">
            <a:normAutofit/>
          </a:bodyPr>
          <a:lstStyle/>
          <a:p>
            <a:pPr marL="0" indent="0">
              <a:buNone/>
            </a:pPr>
            <a:r>
              <a:rPr lang="en-US" sz="840" dirty="0">
                <a:solidFill>
                  <a:srgbClr val="606060"/>
                </a:solidFill>
                <a:latin typeface="Noto Sans CJK JP" pitchFamily="34" charset="0"/>
                <a:ea typeface="Noto Sans CJK JP" pitchFamily="34" charset="-122"/>
                <a:cs typeface="Noto Sans CJK JP" pitchFamily="34" charset="-120"/>
              </a:rPr>
              <a:t>Other conduct deemed inappropriate for shared living by the University, manager, IPSRC, or IPS Office</a:t>
            </a:r>
            <a:endParaRPr lang="en-US" sz="840" dirty="0"/>
          </a:p>
        </p:txBody>
      </p:sp>
      <p:sp>
        <p:nvSpPr>
          <p:cNvPr id="18" name="Text 15"/>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
        <p:nvSpPr>
          <p:cNvPr id="19" name="Text 9">
            <a:extLst>
              <a:ext uri="{FF2B5EF4-FFF2-40B4-BE49-F238E27FC236}">
                <a16:creationId xmlns:a16="http://schemas.microsoft.com/office/drawing/2014/main" id="{0F3D4FC2-2E8F-5E73-AC02-E95104889F12}"/>
              </a:ext>
            </a:extLst>
          </p:cNvPr>
          <p:cNvSpPr/>
          <p:nvPr/>
        </p:nvSpPr>
        <p:spPr>
          <a:xfrm>
            <a:off x="955548" y="5084065"/>
            <a:ext cx="7223760" cy="292608"/>
          </a:xfrm>
          <a:prstGeom prst="rect">
            <a:avLst/>
          </a:prstGeom>
          <a:noFill/>
          <a:ln/>
        </p:spPr>
        <p:txBody>
          <a:bodyPr wrap="square" lIns="381" tIns="381" rIns="381" bIns="381" rtlCol="0" anchor="ctr">
            <a:normAutofit/>
          </a:bodyPr>
          <a:lstStyle/>
          <a:p>
            <a:pPr marL="0" indent="0">
              <a:buNone/>
            </a:pPr>
            <a:r>
              <a:rPr lang="en-US" sz="1300" dirty="0">
                <a:solidFill>
                  <a:srgbClr val="222222"/>
                </a:solidFill>
                <a:latin typeface="Noto Sans CJK JP" pitchFamily="34" charset="0"/>
                <a:ea typeface="Noto Sans CJK JP" pitchFamily="34" charset="-122"/>
                <a:cs typeface="Noto Sans CJK JP" pitchFamily="34" charset="-120"/>
              </a:rPr>
              <a:t>・  </a:t>
            </a:r>
            <a:r>
              <a:rPr lang="en-US" sz="1300" dirty="0" err="1">
                <a:solidFill>
                  <a:srgbClr val="222222"/>
                </a:solidFill>
                <a:latin typeface="Noto Sans CJK JP" pitchFamily="34" charset="0"/>
                <a:ea typeface="Noto Sans CJK JP" pitchFamily="34" charset="-122"/>
                <a:cs typeface="Noto Sans CJK JP" pitchFamily="34" charset="-120"/>
              </a:rPr>
              <a:t>来客、喫煙、ゴミ出し、土足、動物、無断駐車等のルール違反</a:t>
            </a:r>
            <a:endParaRPr lang="en-US" sz="1300" dirty="0"/>
          </a:p>
        </p:txBody>
      </p:sp>
      <p:sp>
        <p:nvSpPr>
          <p:cNvPr id="20" name="Text 10">
            <a:extLst>
              <a:ext uri="{FF2B5EF4-FFF2-40B4-BE49-F238E27FC236}">
                <a16:creationId xmlns:a16="http://schemas.microsoft.com/office/drawing/2014/main" id="{AD5D1D4A-6C2E-AAA4-56B4-5890C3A24729}"/>
              </a:ext>
            </a:extLst>
          </p:cNvPr>
          <p:cNvSpPr/>
          <p:nvPr/>
        </p:nvSpPr>
        <p:spPr>
          <a:xfrm>
            <a:off x="1121924" y="5311544"/>
            <a:ext cx="7059168" cy="256032"/>
          </a:xfrm>
          <a:prstGeom prst="rect">
            <a:avLst/>
          </a:prstGeom>
          <a:noFill/>
          <a:ln/>
        </p:spPr>
        <p:txBody>
          <a:bodyPr wrap="square" lIns="0" tIns="0" rIns="0" bIns="0" rtlCol="0" anchor="ctr">
            <a:normAutofit/>
          </a:bodyPr>
          <a:lstStyle/>
          <a:p>
            <a:pPr marL="0" indent="0">
              <a:buNone/>
            </a:pPr>
            <a:r>
              <a:rPr lang="en-US" sz="920" dirty="0">
                <a:solidFill>
                  <a:srgbClr val="606060"/>
                </a:solidFill>
                <a:latin typeface="Noto Sans CJK JP" pitchFamily="34" charset="0"/>
                <a:ea typeface="Noto Sans CJK JP" pitchFamily="34" charset="-122"/>
                <a:cs typeface="Noto Sans CJK JP" pitchFamily="34" charset="-120"/>
              </a:rPr>
              <a:t>Violations regarding visitors, smoking, waste disposal, shoes indoors, animals, parking, etc.</a:t>
            </a:r>
            <a:endParaRPr lang="en-US" sz="920" dirty="0"/>
          </a:p>
        </p:txBody>
      </p:sp>
      <p:sp>
        <p:nvSpPr>
          <p:cNvPr id="21" name="Text 7">
            <a:extLst>
              <a:ext uri="{FF2B5EF4-FFF2-40B4-BE49-F238E27FC236}">
                <a16:creationId xmlns:a16="http://schemas.microsoft.com/office/drawing/2014/main" id="{6AEA4D21-F1E2-CF3C-515D-2D9C3FC752FC}"/>
              </a:ext>
            </a:extLst>
          </p:cNvPr>
          <p:cNvSpPr/>
          <p:nvPr/>
        </p:nvSpPr>
        <p:spPr>
          <a:xfrm>
            <a:off x="955548" y="3688809"/>
            <a:ext cx="7223760" cy="292608"/>
          </a:xfrm>
          <a:prstGeom prst="rect">
            <a:avLst/>
          </a:prstGeom>
          <a:noFill/>
          <a:ln/>
        </p:spPr>
        <p:txBody>
          <a:bodyPr wrap="square" lIns="381" tIns="381" rIns="381" bIns="381" rtlCol="0" anchor="ctr">
            <a:normAutofit/>
          </a:bodyPr>
          <a:lstStyle/>
          <a:p>
            <a:pPr marL="0" indent="0">
              <a:buNone/>
            </a:pPr>
            <a:r>
              <a:rPr lang="en-US" sz="1300" dirty="0">
                <a:solidFill>
                  <a:srgbClr val="222222"/>
                </a:solidFill>
                <a:latin typeface="Noto Sans CJK JP" pitchFamily="34" charset="0"/>
                <a:ea typeface="Noto Sans CJK JP" pitchFamily="34" charset="-122"/>
                <a:cs typeface="Noto Sans CJK JP" pitchFamily="34" charset="-120"/>
              </a:rPr>
              <a:t>・  </a:t>
            </a:r>
            <a:r>
              <a:rPr lang="ja-JP" altLang="en-US" sz="1300" dirty="0">
                <a:solidFill>
                  <a:srgbClr val="222222"/>
                </a:solidFill>
                <a:latin typeface="Noto Sans CJK JP" pitchFamily="34" charset="0"/>
                <a:ea typeface="Noto Sans CJK JP" pitchFamily="34" charset="-122"/>
                <a:cs typeface="Noto Sans CJK JP" pitchFamily="34" charset="-120"/>
              </a:rPr>
              <a:t>深夜・早朝の通話、動画視聴、ゲーム、アラーム、テレビ、ラジオ、楽器等による騒音</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13</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トラブル発生時の相談・対応</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Consultation and Response in Case of Trouble</a:t>
            </a:r>
            <a:endParaRPr lang="en-US" sz="1400" dirty="0"/>
          </a:p>
        </p:txBody>
      </p:sp>
      <p:sp>
        <p:nvSpPr>
          <p:cNvPr id="6" name="Text 3"/>
          <p:cNvSpPr/>
          <p:nvPr/>
        </p:nvSpPr>
        <p:spPr>
          <a:xfrm>
            <a:off x="914400" y="1554480"/>
            <a:ext cx="7315200" cy="292608"/>
          </a:xfrm>
          <a:prstGeom prst="rect">
            <a:avLst/>
          </a:prstGeom>
          <a:solidFill>
            <a:srgbClr val="FFF86B"/>
          </a:solidFill>
          <a:ln/>
        </p:spPr>
        <p:txBody>
          <a:bodyPr wrap="square" lIns="381" tIns="381" rIns="381" bIns="381" rtlCol="0" anchor="ctr">
            <a:normAutofit/>
          </a:bodyPr>
          <a:lstStyle/>
          <a:p>
            <a:pPr marL="0" indent="0">
              <a:buNone/>
            </a:pPr>
            <a:r>
              <a:rPr lang="en-US" sz="1400" dirty="0">
                <a:solidFill>
                  <a:srgbClr val="222222"/>
                </a:solidFill>
                <a:latin typeface="Noto Sans CJK JP" pitchFamily="34" charset="0"/>
                <a:ea typeface="Noto Sans CJK JP" pitchFamily="34" charset="-122"/>
                <a:cs typeface="Noto Sans CJK JP" pitchFamily="34" charset="-120"/>
              </a:rPr>
              <a:t>入居者間でトラブルが生じた場合は、当事者間だけで解決しようとしないでください。</a:t>
            </a:r>
            <a:endParaRPr lang="en-US" sz="1400" dirty="0"/>
          </a:p>
        </p:txBody>
      </p:sp>
      <p:sp>
        <p:nvSpPr>
          <p:cNvPr id="7" name="Text 4"/>
          <p:cNvSpPr/>
          <p:nvPr/>
        </p:nvSpPr>
        <p:spPr>
          <a:xfrm>
            <a:off x="1078992" y="1911096"/>
            <a:ext cx="7150608" cy="256032"/>
          </a:xfrm>
          <a:prstGeom prst="rect">
            <a:avLst/>
          </a:prstGeom>
          <a:noFill/>
          <a:ln/>
        </p:spPr>
        <p:txBody>
          <a:bodyPr wrap="square" lIns="0" tIns="0" rIns="0" bIns="0" rtlCol="0" anchor="ctr">
            <a:normAutofit/>
          </a:bodyPr>
          <a:lstStyle/>
          <a:p>
            <a:pPr marL="0" indent="0">
              <a:buNone/>
            </a:pPr>
            <a:r>
              <a:rPr lang="en-US" sz="970" dirty="0">
                <a:solidFill>
                  <a:srgbClr val="606060"/>
                </a:solidFill>
                <a:latin typeface="Noto Sans CJK JP" pitchFamily="34" charset="0"/>
                <a:ea typeface="Noto Sans CJK JP" pitchFamily="34" charset="-122"/>
                <a:cs typeface="Noto Sans CJK JP" pitchFamily="34" charset="-120"/>
              </a:rPr>
              <a:t>If trouble arises between residents, do not attempt to resolve it only between the parties involved.</a:t>
            </a:r>
            <a:endParaRPr lang="en-US" sz="970" dirty="0"/>
          </a:p>
        </p:txBody>
      </p:sp>
      <p:sp>
        <p:nvSpPr>
          <p:cNvPr id="8" name="Text 5"/>
          <p:cNvSpPr/>
          <p:nvPr/>
        </p:nvSpPr>
        <p:spPr>
          <a:xfrm>
            <a:off x="914400" y="2487168"/>
            <a:ext cx="7315200" cy="292608"/>
          </a:xfrm>
          <a:prstGeom prst="rect">
            <a:avLst/>
          </a:prstGeom>
          <a:noFill/>
          <a:ln/>
        </p:spPr>
        <p:txBody>
          <a:bodyPr wrap="square" lIns="381" tIns="381" rIns="381" bIns="381" rtlCol="0" anchor="ctr">
            <a:normAutofit/>
          </a:bodyPr>
          <a:lstStyle/>
          <a:p>
            <a:pPr marL="0" indent="0">
              <a:buNone/>
            </a:pPr>
            <a:r>
              <a:rPr lang="en-US" sz="1520" dirty="0">
                <a:solidFill>
                  <a:srgbClr val="E7351A"/>
                </a:solidFill>
                <a:latin typeface="Noto Sans CJK JP" pitchFamily="34" charset="0"/>
                <a:ea typeface="Noto Sans CJK JP" pitchFamily="34" charset="-122"/>
                <a:cs typeface="Noto Sans CJK JP" pitchFamily="34" charset="-120"/>
              </a:rPr>
              <a:t>速やかに寮管理者、IPSRCまたはIPS事務所に相談してください。</a:t>
            </a:r>
            <a:endParaRPr lang="en-US" sz="1520" dirty="0"/>
          </a:p>
        </p:txBody>
      </p:sp>
      <p:sp>
        <p:nvSpPr>
          <p:cNvPr id="9" name="Text 6"/>
          <p:cNvSpPr/>
          <p:nvPr/>
        </p:nvSpPr>
        <p:spPr>
          <a:xfrm>
            <a:off x="1078992" y="2843784"/>
            <a:ext cx="7150608" cy="256032"/>
          </a:xfrm>
          <a:prstGeom prst="rect">
            <a:avLst/>
          </a:prstGeom>
          <a:noFill/>
          <a:ln/>
        </p:spPr>
        <p:txBody>
          <a:bodyPr wrap="square" lIns="0" tIns="0" rIns="0" bIns="0" rtlCol="0" anchor="ctr">
            <a:normAutofit/>
          </a:bodyPr>
          <a:lstStyle/>
          <a:p>
            <a:pPr marL="0" indent="0">
              <a:buNone/>
            </a:pPr>
            <a:r>
              <a:rPr lang="en-US" sz="1050" dirty="0">
                <a:solidFill>
                  <a:srgbClr val="606060"/>
                </a:solidFill>
                <a:latin typeface="Noto Sans CJK JP" pitchFamily="34" charset="0"/>
                <a:ea typeface="Noto Sans CJK JP" pitchFamily="34" charset="-122"/>
                <a:cs typeface="Noto Sans CJK JP" pitchFamily="34" charset="-120"/>
              </a:rPr>
              <a:t>Please promptly consult the dormitory manager, IPSRC, or the IPS Office.</a:t>
            </a:r>
            <a:endParaRPr lang="en-US" sz="1050" dirty="0"/>
          </a:p>
        </p:txBody>
      </p:sp>
      <p:sp>
        <p:nvSpPr>
          <p:cNvPr id="10" name="Text 7"/>
          <p:cNvSpPr/>
          <p:nvPr/>
        </p:nvSpPr>
        <p:spPr>
          <a:xfrm>
            <a:off x="960120" y="3401568"/>
            <a:ext cx="7223760" cy="292608"/>
          </a:xfrm>
          <a:prstGeom prst="rect">
            <a:avLst/>
          </a:prstGeom>
          <a:noFill/>
          <a:ln/>
        </p:spPr>
        <p:txBody>
          <a:bodyPr wrap="square" lIns="381" tIns="381" rIns="381" bIns="381" rtlCol="0" anchor="ctr">
            <a:normAutofit/>
          </a:bodyPr>
          <a:lstStyle/>
          <a:p>
            <a:pPr marL="0" indent="0">
              <a:buNone/>
            </a:pPr>
            <a:r>
              <a:rPr lang="en-US" sz="1480" dirty="0">
                <a:solidFill>
                  <a:srgbClr val="222222"/>
                </a:solidFill>
                <a:latin typeface="Noto Sans CJK JP" pitchFamily="34" charset="0"/>
                <a:ea typeface="Noto Sans CJK JP" pitchFamily="34" charset="-122"/>
                <a:cs typeface="Noto Sans CJK JP" pitchFamily="34" charset="-120"/>
              </a:rPr>
              <a:t>○  必要に応じて、関係者から事情を確認します。</a:t>
            </a:r>
            <a:endParaRPr lang="en-US" sz="1480" dirty="0"/>
          </a:p>
        </p:txBody>
      </p:sp>
      <p:sp>
        <p:nvSpPr>
          <p:cNvPr id="11" name="Text 8"/>
          <p:cNvSpPr/>
          <p:nvPr/>
        </p:nvSpPr>
        <p:spPr>
          <a:xfrm>
            <a:off x="1124712" y="3758184"/>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As necessary, the situation may be confirmed with the persons concerned.</a:t>
            </a:r>
            <a:endParaRPr lang="en-US" sz="1130" dirty="0"/>
          </a:p>
        </p:txBody>
      </p:sp>
      <p:sp>
        <p:nvSpPr>
          <p:cNvPr id="12" name="Text 9"/>
          <p:cNvSpPr/>
          <p:nvPr/>
        </p:nvSpPr>
        <p:spPr>
          <a:xfrm>
            <a:off x="960120" y="4133088"/>
            <a:ext cx="7223760" cy="292608"/>
          </a:xfrm>
          <a:prstGeom prst="rect">
            <a:avLst/>
          </a:prstGeom>
          <a:noFill/>
          <a:ln/>
        </p:spPr>
        <p:txBody>
          <a:bodyPr wrap="square" lIns="381" tIns="381" rIns="381" bIns="381" rtlCol="0" anchor="ctr">
            <a:normAutofit/>
          </a:bodyPr>
          <a:lstStyle/>
          <a:p>
            <a:pPr marL="0" indent="0">
              <a:buNone/>
            </a:pPr>
            <a:r>
              <a:rPr lang="en-US" sz="1300" dirty="0">
                <a:solidFill>
                  <a:srgbClr val="222222"/>
                </a:solidFill>
                <a:latin typeface="Noto Sans CJK JP" pitchFamily="34" charset="0"/>
                <a:ea typeface="Noto Sans CJK JP" pitchFamily="34" charset="-122"/>
                <a:cs typeface="Noto Sans CJK JP" pitchFamily="34" charset="-120"/>
              </a:rPr>
              <a:t>○  注意、警告、一時的な居室変更、分離、退寮勧告、退去措置等を行うことがあります。</a:t>
            </a:r>
            <a:endParaRPr lang="en-US" sz="1300" dirty="0"/>
          </a:p>
        </p:txBody>
      </p:sp>
      <p:sp>
        <p:nvSpPr>
          <p:cNvPr id="13" name="Text 10"/>
          <p:cNvSpPr/>
          <p:nvPr/>
        </p:nvSpPr>
        <p:spPr>
          <a:xfrm>
            <a:off x="1124712" y="4489704"/>
            <a:ext cx="7059168" cy="256032"/>
          </a:xfrm>
          <a:prstGeom prst="rect">
            <a:avLst/>
          </a:prstGeom>
          <a:noFill/>
          <a:ln/>
        </p:spPr>
        <p:txBody>
          <a:bodyPr wrap="square" lIns="0" tIns="0" rIns="0" bIns="0" rtlCol="0" anchor="ctr">
            <a:normAutofit/>
          </a:bodyPr>
          <a:lstStyle/>
          <a:p>
            <a:pPr marL="0" indent="0">
              <a:buNone/>
            </a:pPr>
            <a:r>
              <a:rPr lang="en-US" sz="940" dirty="0">
                <a:solidFill>
                  <a:srgbClr val="606060"/>
                </a:solidFill>
                <a:latin typeface="Noto Sans CJK JP" pitchFamily="34" charset="0"/>
                <a:ea typeface="Noto Sans CJK JP" pitchFamily="34" charset="-122"/>
                <a:cs typeface="Noto Sans CJK JP" pitchFamily="34" charset="-120"/>
              </a:rPr>
              <a:t>Necessary measures may include caution, warning, temporary room change, separation, recommendation to leave, or measures to vacate.</a:t>
            </a:r>
            <a:endParaRPr lang="en-US" sz="940" dirty="0"/>
          </a:p>
        </p:txBody>
      </p:sp>
      <p:sp>
        <p:nvSpPr>
          <p:cNvPr id="14" name="Text 11"/>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14</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注意・警告書・退寮勧告・退去措置</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Caution, Warning, Recommendation to Leave, and Measures to Vacate</a:t>
            </a:r>
            <a:endParaRPr lang="en-US" sz="1400" dirty="0"/>
          </a:p>
        </p:txBody>
      </p:sp>
      <p:sp>
        <p:nvSpPr>
          <p:cNvPr id="6" name="Text 3"/>
          <p:cNvSpPr/>
          <p:nvPr/>
        </p:nvSpPr>
        <p:spPr>
          <a:xfrm>
            <a:off x="896112" y="1572768"/>
            <a:ext cx="7223760" cy="292608"/>
          </a:xfrm>
          <a:prstGeom prst="rect">
            <a:avLst/>
          </a:prstGeom>
          <a:noFill/>
          <a:ln/>
        </p:spPr>
        <p:txBody>
          <a:bodyPr wrap="square" lIns="254" tIns="254" rIns="254" bIns="254" rtlCol="0" anchor="ctr">
            <a:normAutofit/>
          </a:bodyPr>
          <a:lstStyle/>
          <a:p>
            <a:pPr marL="0" indent="0">
              <a:buNone/>
            </a:pPr>
            <a:r>
              <a:rPr lang="en-US" sz="1450" b="1" dirty="0">
                <a:solidFill>
                  <a:srgbClr val="222222"/>
                </a:solidFill>
                <a:latin typeface="Noto Sans CJK JP" pitchFamily="34" charset="0"/>
                <a:ea typeface="Noto Sans CJK JP" pitchFamily="34" charset="-122"/>
                <a:cs typeface="Noto Sans CJK JP" pitchFamily="34" charset="-120"/>
              </a:rPr>
              <a:t>1. 注意 / Caution</a:t>
            </a:r>
            <a:endParaRPr lang="en-US" sz="1450" dirty="0"/>
          </a:p>
        </p:txBody>
      </p:sp>
      <p:sp>
        <p:nvSpPr>
          <p:cNvPr id="7" name="Text 4"/>
          <p:cNvSpPr/>
          <p:nvPr/>
        </p:nvSpPr>
        <p:spPr>
          <a:xfrm>
            <a:off x="1124712" y="1901952"/>
            <a:ext cx="6995160" cy="256032"/>
          </a:xfrm>
          <a:prstGeom prst="rect">
            <a:avLst/>
          </a:prstGeom>
          <a:noFill/>
          <a:ln/>
        </p:spPr>
        <p:txBody>
          <a:bodyPr wrap="square" lIns="0" tIns="0" rIns="0" bIns="0" rtlCol="0" anchor="ctr">
            <a:normAutofit/>
          </a:bodyPr>
          <a:lstStyle/>
          <a:p>
            <a:pPr marL="0" indent="0">
              <a:buNone/>
            </a:pPr>
            <a:r>
              <a:rPr lang="en-US" sz="1190" dirty="0">
                <a:solidFill>
                  <a:srgbClr val="222222"/>
                </a:solidFill>
                <a:latin typeface="Noto Sans CJK JP" pitchFamily="34" charset="0"/>
                <a:ea typeface="Noto Sans CJK JP" pitchFamily="34" charset="-122"/>
                <a:cs typeface="Noto Sans CJK JP" pitchFamily="34" charset="-120"/>
              </a:rPr>
              <a:t>口頭またはメールで注意することがあります。</a:t>
            </a:r>
            <a:endParaRPr lang="en-US" sz="1190" dirty="0"/>
          </a:p>
        </p:txBody>
      </p:sp>
      <p:sp>
        <p:nvSpPr>
          <p:cNvPr id="8" name="Text 5"/>
          <p:cNvSpPr/>
          <p:nvPr/>
        </p:nvSpPr>
        <p:spPr>
          <a:xfrm>
            <a:off x="1124712" y="2176272"/>
            <a:ext cx="6995160" cy="228600"/>
          </a:xfrm>
          <a:prstGeom prst="rect">
            <a:avLst/>
          </a:prstGeom>
          <a:noFill/>
          <a:ln/>
        </p:spPr>
        <p:txBody>
          <a:bodyPr wrap="square" lIns="0" tIns="0" rIns="0" bIns="0" rtlCol="0" anchor="ctr">
            <a:normAutofit/>
          </a:bodyPr>
          <a:lstStyle/>
          <a:p>
            <a:pPr marL="0" indent="0">
              <a:buNone/>
            </a:pPr>
            <a:r>
              <a:rPr lang="en-US" sz="880" dirty="0">
                <a:solidFill>
                  <a:srgbClr val="606060"/>
                </a:solidFill>
                <a:latin typeface="Noto Sans CJK JP" pitchFamily="34" charset="0"/>
                <a:ea typeface="Noto Sans CJK JP" pitchFamily="34" charset="-122"/>
                <a:cs typeface="Noto Sans CJK JP" pitchFamily="34" charset="-120"/>
              </a:rPr>
              <a:t>A caution may be issued orally or by email.</a:t>
            </a:r>
            <a:endParaRPr lang="en-US" sz="880" dirty="0"/>
          </a:p>
        </p:txBody>
      </p:sp>
      <p:sp>
        <p:nvSpPr>
          <p:cNvPr id="9" name="Text 6"/>
          <p:cNvSpPr/>
          <p:nvPr/>
        </p:nvSpPr>
        <p:spPr>
          <a:xfrm>
            <a:off x="896112" y="2651760"/>
            <a:ext cx="7223760" cy="292608"/>
          </a:xfrm>
          <a:prstGeom prst="rect">
            <a:avLst/>
          </a:prstGeom>
          <a:noFill/>
          <a:ln/>
        </p:spPr>
        <p:txBody>
          <a:bodyPr wrap="square" lIns="254" tIns="254" rIns="254" bIns="254" rtlCol="0" anchor="ctr">
            <a:normAutofit/>
          </a:bodyPr>
          <a:lstStyle/>
          <a:p>
            <a:pPr marL="0" indent="0">
              <a:buNone/>
            </a:pPr>
            <a:r>
              <a:rPr lang="en-US" sz="1450" b="1" dirty="0">
                <a:solidFill>
                  <a:srgbClr val="222222"/>
                </a:solidFill>
                <a:latin typeface="Noto Sans CJK JP" pitchFamily="34" charset="0"/>
                <a:ea typeface="Noto Sans CJK JP" pitchFamily="34" charset="-122"/>
                <a:cs typeface="Noto Sans CJK JP" pitchFamily="34" charset="-120"/>
              </a:rPr>
              <a:t>2. 警告書 / Written Warning</a:t>
            </a:r>
            <a:endParaRPr lang="en-US" sz="1450" dirty="0"/>
          </a:p>
        </p:txBody>
      </p:sp>
      <p:sp>
        <p:nvSpPr>
          <p:cNvPr id="10" name="Text 7"/>
          <p:cNvSpPr/>
          <p:nvPr/>
        </p:nvSpPr>
        <p:spPr>
          <a:xfrm>
            <a:off x="1124712" y="2980944"/>
            <a:ext cx="6995160" cy="256032"/>
          </a:xfrm>
          <a:prstGeom prst="rect">
            <a:avLst/>
          </a:prstGeom>
          <a:noFill/>
          <a:ln/>
        </p:spPr>
        <p:txBody>
          <a:bodyPr wrap="square" lIns="0" tIns="0" rIns="0" bIns="0" rtlCol="0" anchor="ctr">
            <a:normAutofit/>
          </a:bodyPr>
          <a:lstStyle/>
          <a:p>
            <a:pPr marL="0" indent="0">
              <a:buNone/>
            </a:pPr>
            <a:r>
              <a:rPr lang="en-US" sz="1190" dirty="0">
                <a:solidFill>
                  <a:srgbClr val="222222"/>
                </a:solidFill>
                <a:latin typeface="Noto Sans CJK JP" pitchFamily="34" charset="0"/>
                <a:ea typeface="Noto Sans CJK JP" pitchFamily="34" charset="-122"/>
                <a:cs typeface="Noto Sans CJK JP" pitchFamily="34" charset="-120"/>
              </a:rPr>
              <a:t>改善がない場合、再発した場合、重大な場合に交付することがあります。</a:t>
            </a:r>
            <a:endParaRPr lang="en-US" sz="1190" dirty="0"/>
          </a:p>
        </p:txBody>
      </p:sp>
      <p:sp>
        <p:nvSpPr>
          <p:cNvPr id="11" name="Text 8"/>
          <p:cNvSpPr/>
          <p:nvPr/>
        </p:nvSpPr>
        <p:spPr>
          <a:xfrm>
            <a:off x="1124712" y="3255264"/>
            <a:ext cx="6995160" cy="228600"/>
          </a:xfrm>
          <a:prstGeom prst="rect">
            <a:avLst/>
          </a:prstGeom>
          <a:noFill/>
          <a:ln/>
        </p:spPr>
        <p:txBody>
          <a:bodyPr wrap="square" lIns="0" tIns="0" rIns="0" bIns="0" rtlCol="0" anchor="ctr">
            <a:normAutofit/>
          </a:bodyPr>
          <a:lstStyle/>
          <a:p>
            <a:pPr marL="0" indent="0">
              <a:buNone/>
            </a:pPr>
            <a:r>
              <a:rPr lang="en-US" sz="880" dirty="0">
                <a:solidFill>
                  <a:srgbClr val="606060"/>
                </a:solidFill>
                <a:latin typeface="Noto Sans CJK JP" pitchFamily="34" charset="0"/>
                <a:ea typeface="Noto Sans CJK JP" pitchFamily="34" charset="-122"/>
                <a:cs typeface="Noto Sans CJK JP" pitchFamily="34" charset="-120"/>
              </a:rPr>
              <a:t>A written warning may be issued if there is no improvement, the problem recurs, or the issue is serious.</a:t>
            </a:r>
            <a:endParaRPr lang="en-US" sz="880" dirty="0"/>
          </a:p>
        </p:txBody>
      </p:sp>
      <p:sp>
        <p:nvSpPr>
          <p:cNvPr id="12" name="Text 9"/>
          <p:cNvSpPr/>
          <p:nvPr/>
        </p:nvSpPr>
        <p:spPr>
          <a:xfrm>
            <a:off x="896112" y="3730752"/>
            <a:ext cx="7223760" cy="292608"/>
          </a:xfrm>
          <a:prstGeom prst="rect">
            <a:avLst/>
          </a:prstGeom>
          <a:noFill/>
          <a:ln/>
        </p:spPr>
        <p:txBody>
          <a:bodyPr wrap="square" lIns="254" tIns="254" rIns="254" bIns="254" rtlCol="0" anchor="ctr">
            <a:normAutofit/>
          </a:bodyPr>
          <a:lstStyle/>
          <a:p>
            <a:pPr marL="0" indent="0">
              <a:buNone/>
            </a:pPr>
            <a:r>
              <a:rPr lang="en-US" sz="1450" b="1" dirty="0">
                <a:solidFill>
                  <a:srgbClr val="222222"/>
                </a:solidFill>
                <a:latin typeface="Noto Sans CJK JP" pitchFamily="34" charset="0"/>
                <a:ea typeface="Noto Sans CJK JP" pitchFamily="34" charset="-122"/>
                <a:cs typeface="Noto Sans CJK JP" pitchFamily="34" charset="-120"/>
              </a:rPr>
              <a:t>3. 退寮勧告 / Recommendation to Leave</a:t>
            </a:r>
            <a:endParaRPr lang="en-US" sz="1450" dirty="0"/>
          </a:p>
        </p:txBody>
      </p:sp>
      <p:sp>
        <p:nvSpPr>
          <p:cNvPr id="13" name="Text 10"/>
          <p:cNvSpPr/>
          <p:nvPr/>
        </p:nvSpPr>
        <p:spPr>
          <a:xfrm>
            <a:off x="1124712" y="4059936"/>
            <a:ext cx="6995160" cy="256032"/>
          </a:xfrm>
          <a:prstGeom prst="rect">
            <a:avLst/>
          </a:prstGeom>
          <a:noFill/>
          <a:ln/>
        </p:spPr>
        <p:txBody>
          <a:bodyPr wrap="square" lIns="0" tIns="0" rIns="0" bIns="0" rtlCol="0" anchor="ctr">
            <a:normAutofit/>
          </a:bodyPr>
          <a:lstStyle/>
          <a:p>
            <a:pPr marL="0" indent="0">
              <a:buNone/>
            </a:pPr>
            <a:r>
              <a:rPr lang="en-US" sz="1190" dirty="0">
                <a:solidFill>
                  <a:srgbClr val="222222"/>
                </a:solidFill>
                <a:latin typeface="Noto Sans CJK JP" pitchFamily="34" charset="0"/>
                <a:ea typeface="Noto Sans CJK JP" pitchFamily="34" charset="-122"/>
                <a:cs typeface="Noto Sans CJK JP" pitchFamily="34" charset="-120"/>
              </a:rPr>
              <a:t>共同生活の継続が困難と大学が判断した場合等に行うことがあります。</a:t>
            </a:r>
            <a:endParaRPr lang="en-US" sz="1190" dirty="0"/>
          </a:p>
        </p:txBody>
      </p:sp>
      <p:sp>
        <p:nvSpPr>
          <p:cNvPr id="14" name="Text 11"/>
          <p:cNvSpPr/>
          <p:nvPr/>
        </p:nvSpPr>
        <p:spPr>
          <a:xfrm>
            <a:off x="1124712" y="4334256"/>
            <a:ext cx="6995160" cy="228600"/>
          </a:xfrm>
          <a:prstGeom prst="rect">
            <a:avLst/>
          </a:prstGeom>
          <a:noFill/>
          <a:ln/>
        </p:spPr>
        <p:txBody>
          <a:bodyPr wrap="square" lIns="0" tIns="0" rIns="0" bIns="0" rtlCol="0" anchor="ctr">
            <a:normAutofit/>
          </a:bodyPr>
          <a:lstStyle/>
          <a:p>
            <a:pPr marL="0" indent="0">
              <a:buNone/>
            </a:pPr>
            <a:r>
              <a:rPr lang="en-US" sz="880" dirty="0">
                <a:solidFill>
                  <a:srgbClr val="606060"/>
                </a:solidFill>
                <a:latin typeface="Noto Sans CJK JP" pitchFamily="34" charset="0"/>
                <a:ea typeface="Noto Sans CJK JP" pitchFamily="34" charset="-122"/>
                <a:cs typeface="Noto Sans CJK JP" pitchFamily="34" charset="-120"/>
              </a:rPr>
              <a:t>The University may recommend that the resident leave if continued shared living is difficult.</a:t>
            </a:r>
            <a:endParaRPr lang="en-US" sz="880" dirty="0"/>
          </a:p>
        </p:txBody>
      </p:sp>
      <p:sp>
        <p:nvSpPr>
          <p:cNvPr id="15" name="Text 12"/>
          <p:cNvSpPr/>
          <p:nvPr/>
        </p:nvSpPr>
        <p:spPr>
          <a:xfrm>
            <a:off x="896112" y="4809744"/>
            <a:ext cx="7223760" cy="292608"/>
          </a:xfrm>
          <a:prstGeom prst="rect">
            <a:avLst/>
          </a:prstGeom>
          <a:noFill/>
          <a:ln/>
        </p:spPr>
        <p:txBody>
          <a:bodyPr wrap="square" lIns="254" tIns="254" rIns="254" bIns="254" rtlCol="0" anchor="ctr">
            <a:normAutofit/>
          </a:bodyPr>
          <a:lstStyle/>
          <a:p>
            <a:pPr marL="0" indent="0">
              <a:buNone/>
            </a:pPr>
            <a:r>
              <a:rPr lang="en-US" sz="1450" b="1" dirty="0">
                <a:solidFill>
                  <a:srgbClr val="E7351A"/>
                </a:solidFill>
                <a:latin typeface="Noto Sans CJK JP" pitchFamily="34" charset="0"/>
                <a:ea typeface="Noto Sans CJK JP" pitchFamily="34" charset="-122"/>
                <a:cs typeface="Noto Sans CJK JP" pitchFamily="34" charset="-120"/>
              </a:rPr>
              <a:t>4. 退去措置 / Measures to Vacate</a:t>
            </a:r>
            <a:endParaRPr lang="en-US" sz="1450" dirty="0"/>
          </a:p>
        </p:txBody>
      </p:sp>
      <p:sp>
        <p:nvSpPr>
          <p:cNvPr id="16" name="Text 13"/>
          <p:cNvSpPr/>
          <p:nvPr/>
        </p:nvSpPr>
        <p:spPr>
          <a:xfrm>
            <a:off x="1124712" y="5138928"/>
            <a:ext cx="6995160" cy="256032"/>
          </a:xfrm>
          <a:prstGeom prst="rect">
            <a:avLst/>
          </a:prstGeom>
          <a:noFill/>
          <a:ln/>
        </p:spPr>
        <p:txBody>
          <a:bodyPr wrap="square" lIns="0" tIns="0" rIns="0" bIns="0" rtlCol="0" anchor="ctr">
            <a:normAutofit/>
          </a:bodyPr>
          <a:lstStyle/>
          <a:p>
            <a:pPr marL="0" indent="0">
              <a:buNone/>
            </a:pPr>
            <a:r>
              <a:rPr lang="en-US" sz="1190" dirty="0">
                <a:solidFill>
                  <a:srgbClr val="222222"/>
                </a:solidFill>
                <a:latin typeface="Noto Sans CJK JP" pitchFamily="34" charset="0"/>
                <a:ea typeface="Noto Sans CJK JP" pitchFamily="34" charset="-122"/>
                <a:cs typeface="Noto Sans CJK JP" pitchFamily="34" charset="-120"/>
              </a:rPr>
              <a:t>安全・秩序・生活環境の維持に必要と大学が判断した場合等に行います。</a:t>
            </a:r>
            <a:endParaRPr lang="en-US" sz="1190" dirty="0"/>
          </a:p>
        </p:txBody>
      </p:sp>
      <p:sp>
        <p:nvSpPr>
          <p:cNvPr id="17" name="Text 14"/>
          <p:cNvSpPr/>
          <p:nvPr/>
        </p:nvSpPr>
        <p:spPr>
          <a:xfrm>
            <a:off x="1124712" y="5413248"/>
            <a:ext cx="6995160" cy="228600"/>
          </a:xfrm>
          <a:prstGeom prst="rect">
            <a:avLst/>
          </a:prstGeom>
          <a:noFill/>
          <a:ln/>
        </p:spPr>
        <p:txBody>
          <a:bodyPr wrap="square" lIns="0" tIns="0" rIns="0" bIns="0" rtlCol="0" anchor="ctr">
            <a:normAutofit/>
          </a:bodyPr>
          <a:lstStyle/>
          <a:p>
            <a:pPr marL="0" indent="0">
              <a:buNone/>
            </a:pPr>
            <a:r>
              <a:rPr lang="en-US" sz="880" dirty="0">
                <a:solidFill>
                  <a:srgbClr val="606060"/>
                </a:solidFill>
                <a:latin typeface="Noto Sans CJK JP" pitchFamily="34" charset="0"/>
                <a:ea typeface="Noto Sans CJK JP" pitchFamily="34" charset="-122"/>
                <a:cs typeface="Noto Sans CJK JP" pitchFamily="34" charset="-120"/>
              </a:rPr>
              <a:t>Measures to vacate may be taken if necessary to maintain safety, order, or the living environment.</a:t>
            </a:r>
            <a:endParaRPr lang="en-US" sz="880" dirty="0"/>
          </a:p>
        </p:txBody>
      </p:sp>
      <p:sp>
        <p:nvSpPr>
          <p:cNvPr id="18" name="Text 15"/>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15</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重大な事案への対応・退去条件</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Serious Incidents and Conditions for Move-out</a:t>
            </a:r>
            <a:endParaRPr lang="en-US" sz="1400" dirty="0"/>
          </a:p>
        </p:txBody>
      </p:sp>
      <p:sp>
        <p:nvSpPr>
          <p:cNvPr id="6" name="Text 3"/>
          <p:cNvSpPr/>
          <p:nvPr/>
        </p:nvSpPr>
        <p:spPr>
          <a:xfrm>
            <a:off x="914400" y="1444752"/>
            <a:ext cx="7315200" cy="384048"/>
          </a:xfrm>
          <a:prstGeom prst="rect">
            <a:avLst/>
          </a:prstGeom>
          <a:solidFill>
            <a:srgbClr val="E7351A"/>
          </a:solidFill>
          <a:ln/>
        </p:spPr>
        <p:txBody>
          <a:bodyPr wrap="square" lIns="762" tIns="762" rIns="762" bIns="762" rtlCol="0" anchor="ctr">
            <a:normAutofit/>
          </a:bodyPr>
          <a:lstStyle/>
          <a:p>
            <a:pPr marL="0" indent="0">
              <a:buNone/>
            </a:pPr>
            <a:r>
              <a:rPr lang="en-US" sz="1650" b="1" dirty="0">
                <a:solidFill>
                  <a:srgbClr val="FFFFFF"/>
                </a:solidFill>
                <a:latin typeface="Noto Sans CJK JP" pitchFamily="34" charset="0"/>
                <a:ea typeface="Noto Sans CJK JP" pitchFamily="34" charset="-122"/>
                <a:cs typeface="Noto Sans CJK JP" pitchFamily="34" charset="-120"/>
              </a:rPr>
              <a:t>重大な事案は、初回でも警告を経ずに必要な対応を行うことがあります。</a:t>
            </a:r>
            <a:endParaRPr lang="en-US" sz="1650" dirty="0"/>
          </a:p>
        </p:txBody>
      </p:sp>
      <p:sp>
        <p:nvSpPr>
          <p:cNvPr id="7" name="Text 4"/>
          <p:cNvSpPr/>
          <p:nvPr/>
        </p:nvSpPr>
        <p:spPr>
          <a:xfrm>
            <a:off x="914400" y="1837944"/>
            <a:ext cx="7315200" cy="283464"/>
          </a:xfrm>
          <a:prstGeom prst="rect">
            <a:avLst/>
          </a:prstGeom>
          <a:solidFill>
            <a:srgbClr val="E7351A"/>
          </a:solidFill>
          <a:ln/>
        </p:spPr>
        <p:txBody>
          <a:bodyPr wrap="square" lIns="508" tIns="508" rIns="508" bIns="508" rtlCol="0" anchor="ctr">
            <a:normAutofit/>
          </a:bodyPr>
          <a:lstStyle/>
          <a:p>
            <a:pPr marL="0" indent="0">
              <a:buNone/>
            </a:pPr>
            <a:r>
              <a:rPr lang="en-US" sz="1080" dirty="0">
                <a:solidFill>
                  <a:srgbClr val="FFFFFF"/>
                </a:solidFill>
                <a:latin typeface="Noto Sans CJK JP" pitchFamily="34" charset="0"/>
                <a:ea typeface="Noto Sans CJK JP" pitchFamily="34" charset="-122"/>
                <a:cs typeface="Noto Sans CJK JP" pitchFamily="34" charset="-120"/>
              </a:rPr>
              <a:t>For serious incidents, necessary measures may be taken even on the first occurrence and without warning.</a:t>
            </a:r>
            <a:endParaRPr lang="en-US" sz="1080" dirty="0"/>
          </a:p>
        </p:txBody>
      </p:sp>
      <p:sp>
        <p:nvSpPr>
          <p:cNvPr id="8" name="Text 5"/>
          <p:cNvSpPr/>
          <p:nvPr/>
        </p:nvSpPr>
        <p:spPr>
          <a:xfrm>
            <a:off x="914400" y="2322576"/>
            <a:ext cx="7315200" cy="292608"/>
          </a:xfrm>
          <a:prstGeom prst="rect">
            <a:avLst/>
          </a:prstGeom>
          <a:solidFill>
            <a:srgbClr val="FFF86B"/>
          </a:solidFill>
          <a:ln/>
        </p:spPr>
        <p:txBody>
          <a:bodyPr wrap="square" lIns="381" tIns="381" rIns="381" bIns="381" rtlCol="0" anchor="ctr">
            <a:normAutofit/>
          </a:bodyPr>
          <a:lstStyle/>
          <a:p>
            <a:pPr marL="0" indent="0">
              <a:buNone/>
            </a:pPr>
            <a:r>
              <a:rPr lang="en-US" sz="1280" dirty="0">
                <a:solidFill>
                  <a:srgbClr val="222222"/>
                </a:solidFill>
                <a:latin typeface="Noto Sans CJK JP" pitchFamily="34" charset="0"/>
                <a:ea typeface="Noto Sans CJK JP" pitchFamily="34" charset="-122"/>
                <a:cs typeface="Noto Sans CJK JP" pitchFamily="34" charset="-120"/>
              </a:rPr>
              <a:t>例：暴力、脅迫、危険物による威嚇、重大なハラスメント、深刻なSNS上の攻撃等</a:t>
            </a:r>
            <a:endParaRPr lang="en-US" sz="1280" dirty="0"/>
          </a:p>
        </p:txBody>
      </p:sp>
      <p:sp>
        <p:nvSpPr>
          <p:cNvPr id="9" name="Text 6"/>
          <p:cNvSpPr/>
          <p:nvPr/>
        </p:nvSpPr>
        <p:spPr>
          <a:xfrm>
            <a:off x="1078992" y="2679192"/>
            <a:ext cx="7150608" cy="256032"/>
          </a:xfrm>
          <a:prstGeom prst="rect">
            <a:avLst/>
          </a:prstGeom>
          <a:noFill/>
          <a:ln/>
        </p:spPr>
        <p:txBody>
          <a:bodyPr wrap="square" lIns="0" tIns="0" rIns="0" bIns="0" rtlCol="0" anchor="ctr">
            <a:normAutofit/>
          </a:bodyPr>
          <a:lstStyle/>
          <a:p>
            <a:pPr marL="0" indent="0">
              <a:buNone/>
            </a:pPr>
            <a:r>
              <a:rPr lang="en-US" sz="920" dirty="0">
                <a:solidFill>
                  <a:srgbClr val="606060"/>
                </a:solidFill>
                <a:latin typeface="Noto Sans CJK JP" pitchFamily="34" charset="0"/>
                <a:ea typeface="Noto Sans CJK JP" pitchFamily="34" charset="-122"/>
                <a:cs typeface="Noto Sans CJK JP" pitchFamily="34" charset="-120"/>
              </a:rPr>
              <a:t>Examples: violence, threats, intimidation using dangerous objects, serious harassment, serious attacks on social media, etc.</a:t>
            </a:r>
            <a:endParaRPr lang="en-US" sz="920" dirty="0"/>
          </a:p>
        </p:txBody>
      </p:sp>
      <p:sp>
        <p:nvSpPr>
          <p:cNvPr id="10" name="Text 7"/>
          <p:cNvSpPr/>
          <p:nvPr/>
        </p:nvSpPr>
        <p:spPr>
          <a:xfrm>
            <a:off x="914400" y="3246120"/>
            <a:ext cx="7315200" cy="292608"/>
          </a:xfrm>
          <a:prstGeom prst="rect">
            <a:avLst/>
          </a:prstGeom>
          <a:noFill/>
          <a:ln/>
        </p:spPr>
        <p:txBody>
          <a:bodyPr wrap="square" lIns="381" tIns="381" rIns="381" bIns="381" rtlCol="0" anchor="ctr">
            <a:normAutofit/>
          </a:bodyPr>
          <a:lstStyle/>
          <a:p>
            <a:pPr marL="0" indent="0">
              <a:buNone/>
            </a:pPr>
            <a:r>
              <a:rPr lang="en-US" sz="1220" dirty="0">
                <a:solidFill>
                  <a:srgbClr val="222222"/>
                </a:solidFill>
                <a:latin typeface="Noto Sans CJK JP" pitchFamily="34" charset="0"/>
                <a:ea typeface="Noto Sans CJK JP" pitchFamily="34" charset="-122"/>
                <a:cs typeface="Noto Sans CJK JP" pitchFamily="34" charset="-120"/>
              </a:rPr>
              <a:t>主な退去条件：契約期間満了、退学・除籍、宿舎入居資格喪失、賃料滞納、長期所在不明、契約違反等</a:t>
            </a:r>
            <a:endParaRPr lang="en-US" sz="1220" dirty="0"/>
          </a:p>
        </p:txBody>
      </p:sp>
      <p:sp>
        <p:nvSpPr>
          <p:cNvPr id="11" name="Text 8"/>
          <p:cNvSpPr/>
          <p:nvPr/>
        </p:nvSpPr>
        <p:spPr>
          <a:xfrm>
            <a:off x="1078992" y="3602736"/>
            <a:ext cx="7150608" cy="256032"/>
          </a:xfrm>
          <a:prstGeom prst="rect">
            <a:avLst/>
          </a:prstGeom>
          <a:noFill/>
          <a:ln/>
        </p:spPr>
        <p:txBody>
          <a:bodyPr wrap="square" lIns="0" tIns="0" rIns="0" bIns="0" rtlCol="0" anchor="ctr">
            <a:normAutofit/>
          </a:bodyPr>
          <a:lstStyle/>
          <a:p>
            <a:pPr marL="0" indent="0">
              <a:buNone/>
            </a:pPr>
            <a:r>
              <a:rPr lang="en-US" sz="880" dirty="0">
                <a:solidFill>
                  <a:srgbClr val="606060"/>
                </a:solidFill>
                <a:latin typeface="Noto Sans CJK JP" pitchFamily="34" charset="0"/>
                <a:ea typeface="Noto Sans CJK JP" pitchFamily="34" charset="-122"/>
                <a:cs typeface="Noto Sans CJK JP" pitchFamily="34" charset="-120"/>
              </a:rPr>
              <a:t>Main examples: expiration of the contract period, withdrawal/removal, loss of eligibility, unpaid rent, unknown whereabouts, violation of the contract, etc.</a:t>
            </a:r>
            <a:endParaRPr lang="en-US" sz="880" dirty="0"/>
          </a:p>
        </p:txBody>
      </p:sp>
      <p:sp>
        <p:nvSpPr>
          <p:cNvPr id="12" name="Text 9"/>
          <p:cNvSpPr/>
          <p:nvPr/>
        </p:nvSpPr>
        <p:spPr>
          <a:xfrm>
            <a:off x="914400" y="4334256"/>
            <a:ext cx="7315200" cy="292608"/>
          </a:xfrm>
          <a:prstGeom prst="rect">
            <a:avLst/>
          </a:prstGeom>
          <a:noFill/>
          <a:ln/>
        </p:spPr>
        <p:txBody>
          <a:bodyPr wrap="square" lIns="381" tIns="381" rIns="381" bIns="381" rtlCol="0" anchor="ctr">
            <a:normAutofit fontScale="92500"/>
          </a:bodyPr>
          <a:lstStyle/>
          <a:p>
            <a:pPr marL="0" indent="0">
              <a:buNone/>
            </a:pPr>
            <a:r>
              <a:rPr lang="en-US" sz="1280" dirty="0">
                <a:solidFill>
                  <a:srgbClr val="E7351A"/>
                </a:solidFill>
                <a:latin typeface="Noto Sans CJK JP" pitchFamily="34" charset="0"/>
                <a:ea typeface="Noto Sans CJK JP" pitchFamily="34" charset="-122"/>
                <a:cs typeface="Noto Sans CJK JP" pitchFamily="34" charset="-120"/>
              </a:rPr>
              <a:t>宿舎の安全・秩序・生活環境の維持のため、大学が必要と判断した場合も退去を求めることがあります。</a:t>
            </a:r>
            <a:endParaRPr lang="en-US" sz="1280" dirty="0"/>
          </a:p>
        </p:txBody>
      </p:sp>
      <p:sp>
        <p:nvSpPr>
          <p:cNvPr id="13" name="Text 10"/>
          <p:cNvSpPr/>
          <p:nvPr/>
        </p:nvSpPr>
        <p:spPr>
          <a:xfrm>
            <a:off x="1078992" y="4690872"/>
            <a:ext cx="7150608" cy="256032"/>
          </a:xfrm>
          <a:prstGeom prst="rect">
            <a:avLst/>
          </a:prstGeom>
          <a:noFill/>
          <a:ln/>
        </p:spPr>
        <p:txBody>
          <a:bodyPr wrap="square" lIns="0" tIns="0" rIns="0" bIns="0" rtlCol="0" anchor="ctr">
            <a:normAutofit/>
          </a:bodyPr>
          <a:lstStyle/>
          <a:p>
            <a:pPr marL="0" indent="0">
              <a:buNone/>
            </a:pPr>
            <a:r>
              <a:rPr lang="en-US" sz="900" dirty="0">
                <a:solidFill>
                  <a:srgbClr val="606060"/>
                </a:solidFill>
                <a:latin typeface="Noto Sans CJK JP" pitchFamily="34" charset="0"/>
                <a:ea typeface="Noto Sans CJK JP" pitchFamily="34" charset="-122"/>
                <a:cs typeface="Noto Sans CJK JP" pitchFamily="34" charset="-120"/>
              </a:rPr>
              <a:t>The University may also request move-out when necessary to maintain safety, order, or the living environment.</a:t>
            </a:r>
            <a:endParaRPr lang="en-US" sz="900" dirty="0"/>
          </a:p>
        </p:txBody>
      </p:sp>
      <p:sp>
        <p:nvSpPr>
          <p:cNvPr id="14" name="Text 11"/>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16</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ゴミの捨て方</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Waste and Garbage Disposal</a:t>
            </a:r>
            <a:endParaRPr lang="en-US" sz="1400" dirty="0"/>
          </a:p>
        </p:txBody>
      </p:sp>
      <p:sp>
        <p:nvSpPr>
          <p:cNvPr id="6" name="Text 3"/>
          <p:cNvSpPr/>
          <p:nvPr/>
        </p:nvSpPr>
        <p:spPr>
          <a:xfrm>
            <a:off x="960120" y="1481328"/>
            <a:ext cx="7223760" cy="292608"/>
          </a:xfrm>
          <a:prstGeom prst="rect">
            <a:avLst/>
          </a:prstGeom>
          <a:solidFill>
            <a:srgbClr val="4CF55A"/>
          </a:solidFill>
          <a:ln/>
        </p:spPr>
        <p:txBody>
          <a:bodyPr wrap="square" lIns="381" tIns="381" rIns="381" bIns="381" rtlCol="0" anchor="ctr">
            <a:normAutofit/>
          </a:bodyPr>
          <a:lstStyle/>
          <a:p>
            <a:pPr marL="0" indent="0">
              <a:buNone/>
            </a:pPr>
            <a:r>
              <a:rPr lang="en-US" sz="1450" dirty="0">
                <a:solidFill>
                  <a:srgbClr val="222222"/>
                </a:solidFill>
                <a:latin typeface="Noto Sans CJK JP" pitchFamily="34" charset="0"/>
                <a:ea typeface="Noto Sans CJK JP" pitchFamily="34" charset="-122"/>
                <a:cs typeface="Noto Sans CJK JP" pitchFamily="34" charset="-120"/>
              </a:rPr>
              <a:t>・  収集日の朝、午前8時30分までに、決められたゴミ置き場に出してください。</a:t>
            </a:r>
            <a:endParaRPr lang="en-US" sz="1450" dirty="0"/>
          </a:p>
        </p:txBody>
      </p:sp>
      <p:sp>
        <p:nvSpPr>
          <p:cNvPr id="7" name="Text 4"/>
          <p:cNvSpPr/>
          <p:nvPr/>
        </p:nvSpPr>
        <p:spPr>
          <a:xfrm>
            <a:off x="1124712" y="1837944"/>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Take recyclable resources and garbage to the designated stations by 8:30 a.m. on collection days.</a:t>
            </a:r>
            <a:endParaRPr lang="en-US" sz="1130" dirty="0"/>
          </a:p>
        </p:txBody>
      </p:sp>
      <p:sp>
        <p:nvSpPr>
          <p:cNvPr id="8" name="Text 5"/>
          <p:cNvSpPr/>
          <p:nvPr/>
        </p:nvSpPr>
        <p:spPr>
          <a:xfrm>
            <a:off x="960120" y="2395728"/>
            <a:ext cx="7223760" cy="292608"/>
          </a:xfrm>
          <a:prstGeom prst="rect">
            <a:avLst/>
          </a:prstGeom>
          <a:noFill/>
          <a:ln/>
        </p:spPr>
        <p:txBody>
          <a:bodyPr wrap="square" lIns="381" tIns="381" rIns="381" bIns="381" rtlCol="0" anchor="ctr">
            <a:normAutofit/>
          </a:bodyPr>
          <a:lstStyle/>
          <a:p>
            <a:pPr marL="0" indent="0">
              <a:buNone/>
            </a:pPr>
            <a:r>
              <a:rPr lang="en-US" sz="1450" dirty="0">
                <a:solidFill>
                  <a:srgbClr val="222222"/>
                </a:solidFill>
                <a:latin typeface="Noto Sans CJK JP" pitchFamily="34" charset="0"/>
                <a:ea typeface="Noto Sans CJK JP" pitchFamily="34" charset="-122"/>
                <a:cs typeface="Noto Sans CJK JP" pitchFamily="34" charset="-120"/>
              </a:rPr>
              <a:t>・  指定袋はスーパーやコンビニで購入できます。</a:t>
            </a:r>
            <a:endParaRPr lang="en-US" sz="1450" dirty="0"/>
          </a:p>
        </p:txBody>
      </p:sp>
      <p:sp>
        <p:nvSpPr>
          <p:cNvPr id="9" name="Text 6"/>
          <p:cNvSpPr/>
          <p:nvPr/>
        </p:nvSpPr>
        <p:spPr>
          <a:xfrm>
            <a:off x="1124712" y="2752344"/>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Designated garbage bags are sold at supermarkets and convenience stores.</a:t>
            </a:r>
            <a:endParaRPr lang="en-US" sz="1130" dirty="0"/>
          </a:p>
        </p:txBody>
      </p:sp>
      <p:sp>
        <p:nvSpPr>
          <p:cNvPr id="10" name="Shape 7"/>
          <p:cNvSpPr/>
          <p:nvPr/>
        </p:nvSpPr>
        <p:spPr>
          <a:xfrm>
            <a:off x="1078992" y="3118104"/>
            <a:ext cx="146304" cy="146304"/>
          </a:xfrm>
          <a:prstGeom prst="rect">
            <a:avLst/>
          </a:prstGeom>
          <a:solidFill>
            <a:srgbClr val="0070C0"/>
          </a:solidFill>
          <a:ln w="12700">
            <a:solidFill>
              <a:srgbClr val="0070C0"/>
            </a:solidFill>
            <a:prstDash val="solid"/>
          </a:ln>
        </p:spPr>
        <p:txBody>
          <a:bodyPr/>
          <a:lstStyle/>
          <a:p>
            <a:endParaRPr lang="ja-JP" altLang="en-US"/>
          </a:p>
        </p:txBody>
      </p:sp>
      <p:sp>
        <p:nvSpPr>
          <p:cNvPr id="11" name="Text 8"/>
          <p:cNvSpPr/>
          <p:nvPr/>
        </p:nvSpPr>
        <p:spPr>
          <a:xfrm>
            <a:off x="1325880" y="3090672"/>
            <a:ext cx="6309360" cy="201168"/>
          </a:xfrm>
          <a:prstGeom prst="rect">
            <a:avLst/>
          </a:prstGeom>
          <a:noFill/>
          <a:ln/>
        </p:spPr>
        <p:txBody>
          <a:bodyPr wrap="square" lIns="0" tIns="0" rIns="0" bIns="0" rtlCol="0" anchor="ctr">
            <a:normAutofit/>
          </a:bodyPr>
          <a:lstStyle/>
          <a:p>
            <a:pPr marL="0" indent="0">
              <a:buNone/>
            </a:pPr>
            <a:r>
              <a:rPr lang="en-US" sz="1210" dirty="0">
                <a:solidFill>
                  <a:srgbClr val="222222"/>
                </a:solidFill>
                <a:latin typeface="Noto Sans CJK JP" pitchFamily="34" charset="0"/>
                <a:ea typeface="Noto Sans CJK JP" pitchFamily="34" charset="-122"/>
                <a:cs typeface="Noto Sans CJK JP" pitchFamily="34" charset="-120"/>
              </a:rPr>
              <a:t>家庭ごみ / Household garbage（青 / Blue）</a:t>
            </a:r>
            <a:endParaRPr lang="en-US" sz="1210" dirty="0"/>
          </a:p>
        </p:txBody>
      </p:sp>
      <p:sp>
        <p:nvSpPr>
          <p:cNvPr id="12" name="Shape 9"/>
          <p:cNvSpPr/>
          <p:nvPr/>
        </p:nvSpPr>
        <p:spPr>
          <a:xfrm>
            <a:off x="1078992" y="3566160"/>
            <a:ext cx="146304" cy="146304"/>
          </a:xfrm>
          <a:prstGeom prst="rect">
            <a:avLst/>
          </a:prstGeom>
          <a:solidFill>
            <a:srgbClr val="3FAE2A"/>
          </a:solidFill>
          <a:ln w="12700">
            <a:solidFill>
              <a:srgbClr val="3FAE2A"/>
            </a:solidFill>
            <a:prstDash val="solid"/>
          </a:ln>
        </p:spPr>
        <p:txBody>
          <a:bodyPr/>
          <a:lstStyle/>
          <a:p>
            <a:endParaRPr lang="ja-JP" altLang="en-US"/>
          </a:p>
        </p:txBody>
      </p:sp>
      <p:sp>
        <p:nvSpPr>
          <p:cNvPr id="13" name="Text 10"/>
          <p:cNvSpPr/>
          <p:nvPr/>
        </p:nvSpPr>
        <p:spPr>
          <a:xfrm>
            <a:off x="1325880" y="3538728"/>
            <a:ext cx="6309360" cy="201168"/>
          </a:xfrm>
          <a:prstGeom prst="rect">
            <a:avLst/>
          </a:prstGeom>
          <a:noFill/>
          <a:ln/>
        </p:spPr>
        <p:txBody>
          <a:bodyPr wrap="square" lIns="0" tIns="0" rIns="0" bIns="0" rtlCol="0" anchor="ctr">
            <a:normAutofit/>
          </a:bodyPr>
          <a:lstStyle/>
          <a:p>
            <a:pPr marL="0" indent="0">
              <a:buNone/>
            </a:pPr>
            <a:r>
              <a:rPr lang="en-US" sz="1210" dirty="0" err="1">
                <a:solidFill>
                  <a:srgbClr val="222222"/>
                </a:solidFill>
                <a:latin typeface="Noto Sans CJK JP" pitchFamily="34" charset="0"/>
                <a:ea typeface="Noto Sans CJK JP" pitchFamily="34" charset="-122"/>
                <a:cs typeface="Noto Sans CJK JP" pitchFamily="34" charset="-120"/>
              </a:rPr>
              <a:t>プラスチック製</a:t>
            </a:r>
            <a:r>
              <a:rPr lang="ja-JP" altLang="en-US" sz="1210" dirty="0">
                <a:solidFill>
                  <a:srgbClr val="222222"/>
                </a:solidFill>
                <a:latin typeface="Noto Sans CJK JP" pitchFamily="34" charset="0"/>
                <a:ea typeface="Noto Sans CJK JP" pitchFamily="34" charset="-122"/>
                <a:cs typeface="Noto Sans CJK JP" pitchFamily="34" charset="-120"/>
              </a:rPr>
              <a:t>品</a:t>
            </a:r>
            <a:r>
              <a:rPr lang="en-US" sz="1210" dirty="0">
                <a:solidFill>
                  <a:srgbClr val="222222"/>
                </a:solidFill>
                <a:latin typeface="Noto Sans CJK JP" pitchFamily="34" charset="0"/>
                <a:ea typeface="Noto Sans CJK JP" pitchFamily="34" charset="-122"/>
                <a:cs typeface="Noto Sans CJK JP" pitchFamily="34" charset="-120"/>
              </a:rPr>
              <a:t> / Plastic </a:t>
            </a:r>
            <a:r>
              <a:rPr lang="en-US" sz="1210" dirty="0" err="1">
                <a:solidFill>
                  <a:srgbClr val="222222"/>
                </a:solidFill>
                <a:latin typeface="Noto Sans CJK JP" pitchFamily="34" charset="0"/>
                <a:ea typeface="Noto Sans CJK JP" pitchFamily="34" charset="-122"/>
                <a:cs typeface="Noto Sans CJK JP" pitchFamily="34" charset="-120"/>
              </a:rPr>
              <a:t>products（緑</a:t>
            </a:r>
            <a:r>
              <a:rPr lang="en-US" sz="1210" dirty="0">
                <a:solidFill>
                  <a:srgbClr val="222222"/>
                </a:solidFill>
                <a:latin typeface="Noto Sans CJK JP" pitchFamily="34" charset="0"/>
                <a:ea typeface="Noto Sans CJK JP" pitchFamily="34" charset="-122"/>
                <a:cs typeface="Noto Sans CJK JP" pitchFamily="34" charset="-120"/>
              </a:rPr>
              <a:t> / Green）</a:t>
            </a:r>
            <a:endParaRPr lang="en-US" sz="1210" dirty="0"/>
          </a:p>
        </p:txBody>
      </p:sp>
      <p:sp>
        <p:nvSpPr>
          <p:cNvPr id="14" name="Shape 11"/>
          <p:cNvSpPr/>
          <p:nvPr/>
        </p:nvSpPr>
        <p:spPr>
          <a:xfrm>
            <a:off x="1078992" y="4014216"/>
            <a:ext cx="146304" cy="146304"/>
          </a:xfrm>
          <a:prstGeom prst="rect">
            <a:avLst/>
          </a:prstGeom>
          <a:solidFill>
            <a:srgbClr val="8B5A2B"/>
          </a:solidFill>
          <a:ln w="12700">
            <a:solidFill>
              <a:srgbClr val="8B5A2B"/>
            </a:solidFill>
            <a:prstDash val="solid"/>
          </a:ln>
        </p:spPr>
        <p:txBody>
          <a:bodyPr/>
          <a:lstStyle/>
          <a:p>
            <a:endParaRPr lang="ja-JP" altLang="en-US"/>
          </a:p>
        </p:txBody>
      </p:sp>
      <p:sp>
        <p:nvSpPr>
          <p:cNvPr id="15" name="Text 12"/>
          <p:cNvSpPr/>
          <p:nvPr/>
        </p:nvSpPr>
        <p:spPr>
          <a:xfrm>
            <a:off x="1325880" y="3986784"/>
            <a:ext cx="6309360" cy="201168"/>
          </a:xfrm>
          <a:prstGeom prst="rect">
            <a:avLst/>
          </a:prstGeom>
          <a:noFill/>
          <a:ln/>
        </p:spPr>
        <p:txBody>
          <a:bodyPr wrap="square" lIns="0" tIns="0" rIns="0" bIns="0" rtlCol="0" anchor="ctr">
            <a:normAutofit/>
          </a:bodyPr>
          <a:lstStyle/>
          <a:p>
            <a:pPr marL="0" indent="0">
              <a:buNone/>
            </a:pPr>
            <a:r>
              <a:rPr lang="en-US" sz="1210" dirty="0">
                <a:solidFill>
                  <a:srgbClr val="222222"/>
                </a:solidFill>
                <a:latin typeface="Noto Sans CJK JP" pitchFamily="34" charset="0"/>
                <a:ea typeface="Noto Sans CJK JP" pitchFamily="34" charset="-122"/>
                <a:cs typeface="Noto Sans CJK JP" pitchFamily="34" charset="-120"/>
              </a:rPr>
              <a:t>缶・びん / Cans and bottles（茶 / Brown）</a:t>
            </a:r>
            <a:endParaRPr lang="en-US" sz="1210" dirty="0"/>
          </a:p>
        </p:txBody>
      </p:sp>
      <p:sp>
        <p:nvSpPr>
          <p:cNvPr id="16" name="Shape 13"/>
          <p:cNvSpPr/>
          <p:nvPr/>
        </p:nvSpPr>
        <p:spPr>
          <a:xfrm>
            <a:off x="1078992" y="4462272"/>
            <a:ext cx="146304" cy="146304"/>
          </a:xfrm>
          <a:prstGeom prst="rect">
            <a:avLst/>
          </a:prstGeom>
          <a:solidFill>
            <a:srgbClr val="F28C28"/>
          </a:solidFill>
          <a:ln w="12700">
            <a:solidFill>
              <a:srgbClr val="F28C28"/>
            </a:solidFill>
            <a:prstDash val="solid"/>
          </a:ln>
        </p:spPr>
        <p:txBody>
          <a:bodyPr/>
          <a:lstStyle/>
          <a:p>
            <a:endParaRPr lang="ja-JP" altLang="en-US"/>
          </a:p>
        </p:txBody>
      </p:sp>
      <p:sp>
        <p:nvSpPr>
          <p:cNvPr id="17" name="Text 14"/>
          <p:cNvSpPr/>
          <p:nvPr/>
        </p:nvSpPr>
        <p:spPr>
          <a:xfrm>
            <a:off x="1325880" y="4434840"/>
            <a:ext cx="6309360" cy="201168"/>
          </a:xfrm>
          <a:prstGeom prst="rect">
            <a:avLst/>
          </a:prstGeom>
          <a:noFill/>
          <a:ln/>
        </p:spPr>
        <p:txBody>
          <a:bodyPr wrap="square" lIns="0" tIns="0" rIns="0" bIns="0" rtlCol="0" anchor="ctr">
            <a:normAutofit/>
          </a:bodyPr>
          <a:lstStyle/>
          <a:p>
            <a:pPr marL="0" indent="0">
              <a:buNone/>
            </a:pPr>
            <a:r>
              <a:rPr lang="en-US" sz="1210" dirty="0">
                <a:solidFill>
                  <a:srgbClr val="222222"/>
                </a:solidFill>
                <a:latin typeface="Noto Sans CJK JP" pitchFamily="34" charset="0"/>
                <a:ea typeface="Noto Sans CJK JP" pitchFamily="34" charset="-122"/>
                <a:cs typeface="Noto Sans CJK JP" pitchFamily="34" charset="-120"/>
              </a:rPr>
              <a:t>ペットボトル等 / Plastic bottles and packages（橙 / Orange）</a:t>
            </a:r>
            <a:endParaRPr lang="en-US" sz="1210" dirty="0"/>
          </a:p>
        </p:txBody>
      </p:sp>
      <p:sp>
        <p:nvSpPr>
          <p:cNvPr id="18" name="Text 15"/>
          <p:cNvSpPr/>
          <p:nvPr/>
        </p:nvSpPr>
        <p:spPr>
          <a:xfrm>
            <a:off x="914400" y="4983480"/>
            <a:ext cx="7315200" cy="292608"/>
          </a:xfrm>
          <a:prstGeom prst="rect">
            <a:avLst/>
          </a:prstGeom>
          <a:solidFill>
            <a:srgbClr val="FFF86B"/>
          </a:solidFill>
          <a:ln/>
        </p:spPr>
        <p:txBody>
          <a:bodyPr wrap="square" lIns="381" tIns="381" rIns="381" bIns="381" rtlCol="0" anchor="ctr">
            <a:normAutofit/>
          </a:bodyPr>
          <a:lstStyle/>
          <a:p>
            <a:pPr marL="0" indent="0">
              <a:buNone/>
            </a:pPr>
            <a:r>
              <a:rPr lang="en-US" sz="1280" dirty="0">
                <a:solidFill>
                  <a:srgbClr val="E7351A"/>
                </a:solidFill>
                <a:latin typeface="Noto Sans CJK JP" pitchFamily="34" charset="0"/>
                <a:ea typeface="Noto Sans CJK JP" pitchFamily="34" charset="-122"/>
                <a:cs typeface="Noto Sans CJK JP" pitchFamily="34" charset="-120"/>
              </a:rPr>
              <a:t>不法投棄が発見された場合、宿舎入居者全員に処分費用を負担していただく場合があります。</a:t>
            </a:r>
            <a:endParaRPr lang="en-US" sz="1280" dirty="0"/>
          </a:p>
        </p:txBody>
      </p:sp>
      <p:sp>
        <p:nvSpPr>
          <p:cNvPr id="19" name="Text 16"/>
          <p:cNvSpPr/>
          <p:nvPr/>
        </p:nvSpPr>
        <p:spPr>
          <a:xfrm>
            <a:off x="1078992" y="5340096"/>
            <a:ext cx="7150608" cy="256032"/>
          </a:xfrm>
          <a:prstGeom prst="rect">
            <a:avLst/>
          </a:prstGeom>
          <a:noFill/>
          <a:ln/>
        </p:spPr>
        <p:txBody>
          <a:bodyPr wrap="square" lIns="0" tIns="0" rIns="0" bIns="0" rtlCol="0" anchor="ctr">
            <a:normAutofit/>
          </a:bodyPr>
          <a:lstStyle/>
          <a:p>
            <a:pPr marL="0" indent="0">
              <a:buNone/>
            </a:pPr>
            <a:r>
              <a:rPr lang="en-US" sz="920" dirty="0">
                <a:solidFill>
                  <a:srgbClr val="606060"/>
                </a:solidFill>
                <a:latin typeface="Noto Sans CJK JP" pitchFamily="34" charset="0"/>
                <a:ea typeface="Noto Sans CJK JP" pitchFamily="34" charset="-122"/>
                <a:cs typeface="Noto Sans CJK JP" pitchFamily="34" charset="-120"/>
              </a:rPr>
              <a:t>If illegal dumping is found, all residents may be required to bear the disposal cost.</a:t>
            </a:r>
            <a:endParaRPr lang="en-US" sz="920" dirty="0"/>
          </a:p>
        </p:txBody>
      </p:sp>
      <p:sp>
        <p:nvSpPr>
          <p:cNvPr id="20" name="Text 17"/>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17</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a:solidFill>
                  <a:srgbClr val="E7351A"/>
                </a:solidFill>
                <a:latin typeface="Noto Sans CJK JP" pitchFamily="34" charset="0"/>
                <a:ea typeface="Noto Sans CJK JP" pitchFamily="34" charset="-122"/>
                <a:cs typeface="Noto Sans CJK JP" pitchFamily="34" charset="-120"/>
              </a:rPr>
              <a:t>郵便受けの使用方法・不具合報告</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Mailbox and Trouble Report</a:t>
            </a:r>
            <a:endParaRPr lang="en-US" sz="1400" dirty="0"/>
          </a:p>
        </p:txBody>
      </p:sp>
      <p:sp>
        <p:nvSpPr>
          <p:cNvPr id="6" name="Text 3"/>
          <p:cNvSpPr/>
          <p:nvPr/>
        </p:nvSpPr>
        <p:spPr>
          <a:xfrm>
            <a:off x="960120" y="1508760"/>
            <a:ext cx="7132320" cy="320040"/>
          </a:xfrm>
          <a:prstGeom prst="rect">
            <a:avLst/>
          </a:prstGeom>
          <a:noFill/>
          <a:ln/>
        </p:spPr>
        <p:txBody>
          <a:bodyPr wrap="square" lIns="0" tIns="0" rIns="0" bIns="0" rtlCol="0" anchor="ctr"/>
          <a:lstStyle/>
          <a:p>
            <a:pPr marL="0" indent="0">
              <a:buNone/>
            </a:pPr>
            <a:r>
              <a:rPr lang="en-US" sz="1600" b="1" dirty="0">
                <a:solidFill>
                  <a:srgbClr val="222222"/>
                </a:solidFill>
                <a:latin typeface="Noto Sans CJK JP" pitchFamily="34" charset="0"/>
                <a:ea typeface="Noto Sans CJK JP" pitchFamily="34" charset="-122"/>
                <a:cs typeface="Noto Sans CJK JP" pitchFamily="34" charset="-120"/>
              </a:rPr>
              <a:t>★ 郵便受け / Mailbox</a:t>
            </a:r>
            <a:endParaRPr lang="en-US" sz="1600" dirty="0"/>
          </a:p>
        </p:txBody>
      </p:sp>
      <p:sp>
        <p:nvSpPr>
          <p:cNvPr id="7" name="Text 4"/>
          <p:cNvSpPr/>
          <p:nvPr/>
        </p:nvSpPr>
        <p:spPr>
          <a:xfrm>
            <a:off x="1152144" y="1874520"/>
            <a:ext cx="6766560" cy="292608"/>
          </a:xfrm>
          <a:prstGeom prst="rect">
            <a:avLst/>
          </a:prstGeom>
          <a:noFill/>
          <a:ln/>
        </p:spPr>
        <p:txBody>
          <a:bodyPr wrap="square" lIns="381" tIns="381" rIns="381" bIns="381" rtlCol="0" anchor="ctr">
            <a:normAutofit/>
          </a:bodyPr>
          <a:lstStyle/>
          <a:p>
            <a:pPr marL="0" indent="0">
              <a:buNone/>
            </a:pPr>
            <a:r>
              <a:rPr lang="en-US" sz="1350" dirty="0">
                <a:solidFill>
                  <a:srgbClr val="222222"/>
                </a:solidFill>
                <a:latin typeface="Noto Sans CJK JP" pitchFamily="34" charset="0"/>
                <a:ea typeface="Noto Sans CJK JP" pitchFamily="34" charset="-122"/>
                <a:cs typeface="Noto Sans CJK JP" pitchFamily="34" charset="-120"/>
              </a:rPr>
              <a:t>郵便受けの鍵番号は部屋ごとに異なります。部屋マニュアルを確認してください。</a:t>
            </a:r>
            <a:endParaRPr lang="en-US" sz="1350" dirty="0"/>
          </a:p>
        </p:txBody>
      </p:sp>
      <p:sp>
        <p:nvSpPr>
          <p:cNvPr id="8" name="Text 5"/>
          <p:cNvSpPr/>
          <p:nvPr/>
        </p:nvSpPr>
        <p:spPr>
          <a:xfrm>
            <a:off x="1316736" y="2231136"/>
            <a:ext cx="6601968" cy="256032"/>
          </a:xfrm>
          <a:prstGeom prst="rect">
            <a:avLst/>
          </a:prstGeom>
          <a:noFill/>
          <a:ln/>
        </p:spPr>
        <p:txBody>
          <a:bodyPr wrap="square" lIns="0" tIns="0" rIns="0" bIns="0" rtlCol="0" anchor="ctr">
            <a:normAutofit/>
          </a:bodyPr>
          <a:lstStyle/>
          <a:p>
            <a:pPr marL="0" indent="0">
              <a:buNone/>
            </a:pPr>
            <a:r>
              <a:rPr lang="en-US" sz="950" dirty="0">
                <a:solidFill>
                  <a:srgbClr val="606060"/>
                </a:solidFill>
                <a:latin typeface="Noto Sans CJK JP" pitchFamily="34" charset="0"/>
                <a:ea typeface="Noto Sans CJK JP" pitchFamily="34" charset="-122"/>
                <a:cs typeface="Noto Sans CJK JP" pitchFamily="34" charset="-120"/>
              </a:rPr>
              <a:t>The key number is different for each room. Please check the room manual.</a:t>
            </a:r>
            <a:endParaRPr lang="en-US" sz="950" dirty="0"/>
          </a:p>
        </p:txBody>
      </p:sp>
      <p:sp>
        <p:nvSpPr>
          <p:cNvPr id="9" name="Text 6"/>
          <p:cNvSpPr/>
          <p:nvPr/>
        </p:nvSpPr>
        <p:spPr>
          <a:xfrm>
            <a:off x="1152144" y="2651760"/>
            <a:ext cx="6766560" cy="292608"/>
          </a:xfrm>
          <a:prstGeom prst="rect">
            <a:avLst/>
          </a:prstGeom>
          <a:noFill/>
          <a:ln/>
        </p:spPr>
        <p:txBody>
          <a:bodyPr wrap="square" lIns="381" tIns="381" rIns="381" bIns="381" rtlCol="0" anchor="ctr">
            <a:normAutofit fontScale="85000" lnSpcReduction="20000"/>
          </a:bodyPr>
          <a:lstStyle/>
          <a:p>
            <a:pPr marL="0" indent="0">
              <a:buNone/>
            </a:pPr>
            <a:r>
              <a:rPr lang="en-US" sz="1320" dirty="0">
                <a:solidFill>
                  <a:srgbClr val="E7351A"/>
                </a:solidFill>
                <a:latin typeface="Noto Sans CJK JP" pitchFamily="34" charset="0"/>
                <a:ea typeface="Noto Sans CJK JP" pitchFamily="34" charset="-122"/>
                <a:cs typeface="Noto Sans CJK JP" pitchFamily="34" charset="-120"/>
              </a:rPr>
              <a:t>早稲田宿舎はIPSRC管理事務室、Hippo!8</a:t>
            </a:r>
            <a:r>
              <a:rPr lang="ja-JP" altLang="en-US" sz="1320" dirty="0">
                <a:solidFill>
                  <a:srgbClr val="E7351A"/>
                </a:solidFill>
                <a:latin typeface="Noto Sans CJK JP" pitchFamily="34" charset="0"/>
                <a:ea typeface="Noto Sans CJK JP" pitchFamily="34" charset="-122"/>
                <a:cs typeface="Noto Sans CJK JP" pitchFamily="34" charset="-120"/>
              </a:rPr>
              <a:t>・サンハイツ小春・サンピア医生ケ丘</a:t>
            </a:r>
            <a:r>
              <a:rPr lang="en-US" sz="1320" dirty="0">
                <a:solidFill>
                  <a:srgbClr val="E7351A"/>
                </a:solidFill>
                <a:latin typeface="Noto Sans CJK JP" pitchFamily="34" charset="0"/>
                <a:ea typeface="Noto Sans CJK JP" pitchFamily="34" charset="-122"/>
                <a:cs typeface="Noto Sans CJK JP" pitchFamily="34" charset="-120"/>
              </a:rPr>
              <a:t>は</a:t>
            </a:r>
            <a:r>
              <a:rPr lang="ja-JP" altLang="en-US" sz="1320" dirty="0">
                <a:solidFill>
                  <a:srgbClr val="E7351A"/>
                </a:solidFill>
                <a:latin typeface="Noto Sans CJK JP" pitchFamily="34" charset="0"/>
                <a:ea typeface="Noto Sans CJK JP" pitchFamily="34" charset="-122"/>
                <a:cs typeface="Noto Sans CJK JP" pitchFamily="34" charset="-120"/>
              </a:rPr>
              <a:t>管理会社</a:t>
            </a:r>
            <a:r>
              <a:rPr lang="en-US" sz="1320" dirty="0" err="1">
                <a:solidFill>
                  <a:srgbClr val="E7351A"/>
                </a:solidFill>
                <a:latin typeface="Noto Sans CJK JP" pitchFamily="34" charset="0"/>
                <a:ea typeface="Noto Sans CJK JP" pitchFamily="34" charset="-122"/>
                <a:cs typeface="Noto Sans CJK JP" pitchFamily="34" charset="-120"/>
              </a:rPr>
              <a:t>に確認してください</a:t>
            </a:r>
            <a:r>
              <a:rPr lang="en-US" sz="1320" dirty="0">
                <a:solidFill>
                  <a:srgbClr val="E7351A"/>
                </a:solidFill>
                <a:latin typeface="Noto Sans CJK JP" pitchFamily="34" charset="0"/>
                <a:ea typeface="Noto Sans CJK JP" pitchFamily="34" charset="-122"/>
                <a:cs typeface="Noto Sans CJK JP" pitchFamily="34" charset="-120"/>
              </a:rPr>
              <a:t>。</a:t>
            </a:r>
            <a:endParaRPr lang="en-US" sz="1320" dirty="0"/>
          </a:p>
        </p:txBody>
      </p:sp>
      <p:sp>
        <p:nvSpPr>
          <p:cNvPr id="10" name="Text 7"/>
          <p:cNvSpPr/>
          <p:nvPr/>
        </p:nvSpPr>
        <p:spPr>
          <a:xfrm>
            <a:off x="1316736" y="3008376"/>
            <a:ext cx="6601968" cy="256032"/>
          </a:xfrm>
          <a:prstGeom prst="rect">
            <a:avLst/>
          </a:prstGeom>
          <a:noFill/>
          <a:ln/>
        </p:spPr>
        <p:txBody>
          <a:bodyPr wrap="square" lIns="0" tIns="0" rIns="0" bIns="0" rtlCol="0" anchor="ctr">
            <a:normAutofit/>
          </a:bodyPr>
          <a:lstStyle/>
          <a:p>
            <a:pPr marL="0" indent="0">
              <a:buNone/>
            </a:pPr>
            <a:r>
              <a:rPr lang="en-US" sz="940" dirty="0">
                <a:solidFill>
                  <a:srgbClr val="606060"/>
                </a:solidFill>
                <a:latin typeface="Noto Sans CJK JP" pitchFamily="34" charset="0"/>
                <a:ea typeface="Noto Sans CJK JP" pitchFamily="34" charset="-122"/>
                <a:cs typeface="Noto Sans CJK JP" pitchFamily="34" charset="-120"/>
              </a:rPr>
              <a:t>For Waseda Dormitory, ask the IPSRC Office. For Hippo!8</a:t>
            </a:r>
            <a:r>
              <a:rPr lang="ja-JP" altLang="en-US" sz="940" dirty="0">
                <a:solidFill>
                  <a:srgbClr val="606060"/>
                </a:solidFill>
                <a:latin typeface="Noto Sans CJK JP" pitchFamily="34" charset="0"/>
                <a:ea typeface="Noto Sans CJK JP" pitchFamily="34" charset="-122"/>
                <a:cs typeface="Noto Sans CJK JP" pitchFamily="34" charset="-120"/>
              </a:rPr>
              <a:t>・</a:t>
            </a:r>
            <a:r>
              <a:rPr lang="en-US" altLang="ja-JP" sz="940" dirty="0">
                <a:solidFill>
                  <a:srgbClr val="606060"/>
                </a:solidFill>
                <a:latin typeface="Noto Sans CJK JP" pitchFamily="34" charset="0"/>
                <a:ea typeface="Noto Sans CJK JP" pitchFamily="34" charset="-122"/>
                <a:cs typeface="Noto Sans CJK JP" pitchFamily="34" charset="-120"/>
              </a:rPr>
              <a:t>Sun Heights Koharu</a:t>
            </a:r>
            <a:r>
              <a:rPr lang="ja-JP" altLang="en-US" sz="940" dirty="0">
                <a:solidFill>
                  <a:srgbClr val="606060"/>
                </a:solidFill>
                <a:latin typeface="Noto Sans CJK JP" pitchFamily="34" charset="0"/>
                <a:ea typeface="Noto Sans CJK JP" pitchFamily="34" charset="-122"/>
                <a:cs typeface="Noto Sans CJK JP" pitchFamily="34" charset="-120"/>
              </a:rPr>
              <a:t>・</a:t>
            </a:r>
            <a:r>
              <a:rPr lang="en-US" altLang="ja-JP" sz="940" dirty="0" err="1">
                <a:solidFill>
                  <a:srgbClr val="606060"/>
                </a:solidFill>
                <a:latin typeface="Noto Sans CJK JP" pitchFamily="34" charset="0"/>
                <a:ea typeface="Noto Sans CJK JP" pitchFamily="34" charset="-122"/>
                <a:cs typeface="Noto Sans CJK JP" pitchFamily="34" charset="-120"/>
              </a:rPr>
              <a:t>Sunpia</a:t>
            </a:r>
            <a:r>
              <a:rPr lang="en-US" altLang="ja-JP" sz="940" dirty="0">
                <a:solidFill>
                  <a:srgbClr val="606060"/>
                </a:solidFill>
                <a:latin typeface="Noto Sans CJK JP" pitchFamily="34" charset="0"/>
                <a:ea typeface="Noto Sans CJK JP" pitchFamily="34" charset="-122"/>
                <a:cs typeface="Noto Sans CJK JP" pitchFamily="34" charset="-120"/>
              </a:rPr>
              <a:t> </a:t>
            </a:r>
            <a:r>
              <a:rPr lang="en-US" altLang="ja-JP" sz="940" dirty="0" err="1">
                <a:solidFill>
                  <a:srgbClr val="606060"/>
                </a:solidFill>
                <a:latin typeface="Noto Sans CJK JP" pitchFamily="34" charset="0"/>
                <a:ea typeface="Noto Sans CJK JP" pitchFamily="34" charset="-122"/>
                <a:cs typeface="Noto Sans CJK JP" pitchFamily="34" charset="-120"/>
              </a:rPr>
              <a:t>Iseigaoka</a:t>
            </a:r>
            <a:r>
              <a:rPr lang="en-US" sz="940" dirty="0">
                <a:solidFill>
                  <a:srgbClr val="606060"/>
                </a:solidFill>
                <a:latin typeface="Noto Sans CJK JP" pitchFamily="34" charset="0"/>
                <a:ea typeface="Noto Sans CJK JP" pitchFamily="34" charset="-122"/>
                <a:cs typeface="Noto Sans CJK JP" pitchFamily="34" charset="-120"/>
              </a:rPr>
              <a:t>, ask Management company.</a:t>
            </a:r>
            <a:endParaRPr lang="en-US" sz="940" dirty="0"/>
          </a:p>
        </p:txBody>
      </p:sp>
      <p:sp>
        <p:nvSpPr>
          <p:cNvPr id="11" name="Text 8"/>
          <p:cNvSpPr/>
          <p:nvPr/>
        </p:nvSpPr>
        <p:spPr>
          <a:xfrm>
            <a:off x="960120" y="3657600"/>
            <a:ext cx="7132320" cy="320040"/>
          </a:xfrm>
          <a:prstGeom prst="rect">
            <a:avLst/>
          </a:prstGeom>
          <a:noFill/>
          <a:ln/>
        </p:spPr>
        <p:txBody>
          <a:bodyPr wrap="square" lIns="0" tIns="0" rIns="0" bIns="0" rtlCol="0" anchor="ctr"/>
          <a:lstStyle/>
          <a:p>
            <a:pPr marL="0" indent="0">
              <a:buNone/>
            </a:pPr>
            <a:r>
              <a:rPr lang="en-US" sz="1600" b="1" dirty="0">
                <a:solidFill>
                  <a:srgbClr val="222222"/>
                </a:solidFill>
                <a:latin typeface="Noto Sans CJK JP" pitchFamily="34" charset="0"/>
                <a:ea typeface="Noto Sans CJK JP" pitchFamily="34" charset="-122"/>
                <a:cs typeface="Noto Sans CJK JP" pitchFamily="34" charset="-120"/>
              </a:rPr>
              <a:t>★ 不具合報告 / Trouble Report</a:t>
            </a:r>
            <a:endParaRPr lang="en-US" sz="1600" dirty="0"/>
          </a:p>
        </p:txBody>
      </p:sp>
      <p:sp>
        <p:nvSpPr>
          <p:cNvPr id="12" name="Text 9"/>
          <p:cNvSpPr/>
          <p:nvPr/>
        </p:nvSpPr>
        <p:spPr>
          <a:xfrm>
            <a:off x="1152144" y="4041648"/>
            <a:ext cx="6766560" cy="292608"/>
          </a:xfrm>
          <a:prstGeom prst="rect">
            <a:avLst/>
          </a:prstGeom>
          <a:solidFill>
            <a:srgbClr val="56E6E5"/>
          </a:solidFill>
          <a:ln/>
        </p:spPr>
        <p:txBody>
          <a:bodyPr wrap="square" lIns="381" tIns="381" rIns="381" bIns="381" rtlCol="0" anchor="ctr">
            <a:normAutofit/>
          </a:bodyPr>
          <a:lstStyle/>
          <a:p>
            <a:pPr marL="0" indent="0">
              <a:buNone/>
            </a:pPr>
            <a:r>
              <a:rPr lang="en-US" sz="1350" dirty="0">
                <a:solidFill>
                  <a:srgbClr val="222222"/>
                </a:solidFill>
                <a:latin typeface="Noto Sans CJK JP" pitchFamily="34" charset="0"/>
                <a:ea typeface="Noto Sans CJK JP" pitchFamily="34" charset="-122"/>
                <a:cs typeface="Noto Sans CJK JP" pitchFamily="34" charset="-120"/>
              </a:rPr>
              <a:t>部屋の設備に不具合がある場合は、不具合報告書に記入して提出してください。</a:t>
            </a:r>
            <a:endParaRPr lang="en-US" sz="1350" dirty="0"/>
          </a:p>
        </p:txBody>
      </p:sp>
      <p:sp>
        <p:nvSpPr>
          <p:cNvPr id="13" name="Text 10"/>
          <p:cNvSpPr/>
          <p:nvPr/>
        </p:nvSpPr>
        <p:spPr>
          <a:xfrm>
            <a:off x="1316736" y="4398264"/>
            <a:ext cx="6601968" cy="256032"/>
          </a:xfrm>
          <a:prstGeom prst="rect">
            <a:avLst/>
          </a:prstGeom>
          <a:noFill/>
          <a:ln/>
        </p:spPr>
        <p:txBody>
          <a:bodyPr wrap="square" lIns="0" tIns="0" rIns="0" bIns="0" rtlCol="0" anchor="ctr">
            <a:normAutofit/>
          </a:bodyPr>
          <a:lstStyle/>
          <a:p>
            <a:pPr marL="0" indent="0">
              <a:buNone/>
            </a:pPr>
            <a:r>
              <a:rPr lang="en-US" sz="960" dirty="0">
                <a:solidFill>
                  <a:srgbClr val="606060"/>
                </a:solidFill>
                <a:latin typeface="Noto Sans CJK JP" pitchFamily="34" charset="0"/>
                <a:ea typeface="Noto Sans CJK JP" pitchFamily="34" charset="-122"/>
                <a:cs typeface="Noto Sans CJK JP" pitchFamily="34" charset="-120"/>
              </a:rPr>
              <a:t>If there is any trouble with the facilities in your room, please submit a trouble report form.</a:t>
            </a:r>
            <a:endParaRPr lang="en-US" sz="960" dirty="0"/>
          </a:p>
        </p:txBody>
      </p:sp>
      <p:sp>
        <p:nvSpPr>
          <p:cNvPr id="14" name="Text 11"/>
          <p:cNvSpPr/>
          <p:nvPr/>
        </p:nvSpPr>
        <p:spPr>
          <a:xfrm>
            <a:off x="1152144" y="5289601"/>
            <a:ext cx="6766560" cy="292608"/>
          </a:xfrm>
          <a:prstGeom prst="rect">
            <a:avLst/>
          </a:prstGeom>
          <a:noFill/>
          <a:ln/>
        </p:spPr>
        <p:txBody>
          <a:bodyPr wrap="square" lIns="381" tIns="381" rIns="381" bIns="381" rtlCol="0" anchor="ctr">
            <a:normAutofit/>
          </a:bodyPr>
          <a:lstStyle/>
          <a:p>
            <a:pPr marL="0" indent="0">
              <a:buNone/>
            </a:pPr>
            <a:r>
              <a:rPr lang="en-US" sz="1320" dirty="0">
                <a:solidFill>
                  <a:srgbClr val="222222"/>
                </a:solidFill>
                <a:latin typeface="Noto Sans CJK JP" pitchFamily="34" charset="0"/>
                <a:ea typeface="Noto Sans CJK JP" pitchFamily="34" charset="-122"/>
                <a:cs typeface="Noto Sans CJK JP" pitchFamily="34" charset="-120"/>
              </a:rPr>
              <a:t>スタッフが希望日時に部屋を確認します。宿舎ごとの提出先に従ってください。</a:t>
            </a:r>
            <a:endParaRPr lang="en-US" sz="1320" dirty="0"/>
          </a:p>
        </p:txBody>
      </p:sp>
      <p:sp>
        <p:nvSpPr>
          <p:cNvPr id="15" name="Text 12"/>
          <p:cNvSpPr/>
          <p:nvPr/>
        </p:nvSpPr>
        <p:spPr>
          <a:xfrm>
            <a:off x="1316736" y="5566707"/>
            <a:ext cx="6601968" cy="256032"/>
          </a:xfrm>
          <a:prstGeom prst="rect">
            <a:avLst/>
          </a:prstGeom>
          <a:noFill/>
          <a:ln/>
        </p:spPr>
        <p:txBody>
          <a:bodyPr wrap="square" lIns="0" tIns="0" rIns="0" bIns="0" rtlCol="0" anchor="ctr">
            <a:normAutofit/>
          </a:bodyPr>
          <a:lstStyle/>
          <a:p>
            <a:pPr marL="0" indent="0">
              <a:buNone/>
            </a:pPr>
            <a:r>
              <a:rPr lang="en-US" sz="940" dirty="0">
                <a:solidFill>
                  <a:srgbClr val="606060"/>
                </a:solidFill>
                <a:latin typeface="Noto Sans CJK JP" pitchFamily="34" charset="0"/>
                <a:ea typeface="Noto Sans CJK JP" pitchFamily="34" charset="-122"/>
                <a:cs typeface="Noto Sans CJK JP" pitchFamily="34" charset="-120"/>
              </a:rPr>
              <a:t>A staff member will visit your room at the preferred date and time. Follow the submission instructions for your dormitory.</a:t>
            </a:r>
            <a:endParaRPr lang="en-US" sz="940" dirty="0"/>
          </a:p>
        </p:txBody>
      </p:sp>
      <p:sp>
        <p:nvSpPr>
          <p:cNvPr id="16" name="Text 13"/>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
        <p:nvSpPr>
          <p:cNvPr id="17" name="Text 6">
            <a:extLst>
              <a:ext uri="{FF2B5EF4-FFF2-40B4-BE49-F238E27FC236}">
                <a16:creationId xmlns:a16="http://schemas.microsoft.com/office/drawing/2014/main" id="{BBDA9F6E-4A5D-566C-EA82-6363F8F93CC2}"/>
              </a:ext>
            </a:extLst>
          </p:cNvPr>
          <p:cNvSpPr/>
          <p:nvPr/>
        </p:nvSpPr>
        <p:spPr>
          <a:xfrm>
            <a:off x="1072631" y="4732020"/>
            <a:ext cx="6766560" cy="292608"/>
          </a:xfrm>
          <a:prstGeom prst="rect">
            <a:avLst/>
          </a:prstGeom>
          <a:noFill/>
          <a:ln/>
        </p:spPr>
        <p:txBody>
          <a:bodyPr wrap="square" lIns="381" tIns="381" rIns="381" bIns="381" rtlCol="0" anchor="ctr">
            <a:normAutofit fontScale="85000" lnSpcReduction="20000"/>
          </a:bodyPr>
          <a:lstStyle/>
          <a:p>
            <a:pPr marL="0" indent="0">
              <a:buNone/>
            </a:pPr>
            <a:r>
              <a:rPr lang="en-US" sz="1320" dirty="0">
                <a:solidFill>
                  <a:srgbClr val="E7351A"/>
                </a:solidFill>
                <a:latin typeface="Noto Sans CJK JP" pitchFamily="34" charset="0"/>
                <a:ea typeface="Noto Sans CJK JP" pitchFamily="34" charset="-122"/>
                <a:cs typeface="Noto Sans CJK JP" pitchFamily="34" charset="-120"/>
              </a:rPr>
              <a:t>早稲田宿舎はIPSRC管理事務室、Hippo!8</a:t>
            </a:r>
            <a:r>
              <a:rPr lang="ja-JP" altLang="en-US" sz="1320" dirty="0">
                <a:solidFill>
                  <a:srgbClr val="E7351A"/>
                </a:solidFill>
                <a:latin typeface="Noto Sans CJK JP" pitchFamily="34" charset="0"/>
                <a:ea typeface="Noto Sans CJK JP" pitchFamily="34" charset="-122"/>
                <a:cs typeface="Noto Sans CJK JP" pitchFamily="34" charset="-120"/>
              </a:rPr>
              <a:t>・サンハイツ小春・サンピア医生ケ丘</a:t>
            </a:r>
            <a:r>
              <a:rPr lang="en-US" sz="1320" dirty="0">
                <a:solidFill>
                  <a:srgbClr val="E7351A"/>
                </a:solidFill>
                <a:latin typeface="Noto Sans CJK JP" pitchFamily="34" charset="0"/>
                <a:ea typeface="Noto Sans CJK JP" pitchFamily="34" charset="-122"/>
                <a:cs typeface="Noto Sans CJK JP" pitchFamily="34" charset="-120"/>
              </a:rPr>
              <a:t>は</a:t>
            </a:r>
            <a:r>
              <a:rPr lang="ja-JP" altLang="en-US" sz="1320" dirty="0">
                <a:solidFill>
                  <a:srgbClr val="E7351A"/>
                </a:solidFill>
                <a:latin typeface="Noto Sans CJK JP" pitchFamily="34" charset="0"/>
                <a:ea typeface="Noto Sans CJK JP" pitchFamily="34" charset="-122"/>
                <a:cs typeface="Noto Sans CJK JP" pitchFamily="34" charset="-120"/>
              </a:rPr>
              <a:t>管理会社</a:t>
            </a:r>
            <a:r>
              <a:rPr lang="en-US" sz="1320" dirty="0">
                <a:solidFill>
                  <a:srgbClr val="E7351A"/>
                </a:solidFill>
                <a:latin typeface="Noto Sans CJK JP" pitchFamily="34" charset="0"/>
                <a:ea typeface="Noto Sans CJK JP" pitchFamily="34" charset="-122"/>
                <a:cs typeface="Noto Sans CJK JP" pitchFamily="34" charset="-120"/>
              </a:rPr>
              <a:t>に</a:t>
            </a:r>
            <a:r>
              <a:rPr lang="ja-JP" altLang="en-US" sz="1320" dirty="0">
                <a:solidFill>
                  <a:srgbClr val="E7351A"/>
                </a:solidFill>
                <a:latin typeface="Noto Sans CJK JP" pitchFamily="34" charset="0"/>
                <a:ea typeface="Noto Sans CJK JP" pitchFamily="34" charset="-122"/>
                <a:cs typeface="Noto Sans CJK JP" pitchFamily="34" charset="-120"/>
              </a:rPr>
              <a:t>提出</a:t>
            </a:r>
            <a:r>
              <a:rPr lang="en-US" sz="1320" dirty="0" err="1">
                <a:solidFill>
                  <a:srgbClr val="E7351A"/>
                </a:solidFill>
                <a:latin typeface="Noto Sans CJK JP" pitchFamily="34" charset="0"/>
                <a:ea typeface="Noto Sans CJK JP" pitchFamily="34" charset="-122"/>
                <a:cs typeface="Noto Sans CJK JP" pitchFamily="34" charset="-120"/>
              </a:rPr>
              <a:t>してください</a:t>
            </a:r>
            <a:r>
              <a:rPr lang="en-US" sz="1320" dirty="0">
                <a:solidFill>
                  <a:srgbClr val="E7351A"/>
                </a:solidFill>
                <a:latin typeface="Noto Sans CJK JP" pitchFamily="34" charset="0"/>
                <a:ea typeface="Noto Sans CJK JP" pitchFamily="34" charset="-122"/>
                <a:cs typeface="Noto Sans CJK JP" pitchFamily="34" charset="-120"/>
              </a:rPr>
              <a:t>。</a:t>
            </a:r>
            <a:endParaRPr lang="en-US" sz="1320" dirty="0"/>
          </a:p>
        </p:txBody>
      </p:sp>
      <p:sp>
        <p:nvSpPr>
          <p:cNvPr id="18" name="Text 7">
            <a:extLst>
              <a:ext uri="{FF2B5EF4-FFF2-40B4-BE49-F238E27FC236}">
                <a16:creationId xmlns:a16="http://schemas.microsoft.com/office/drawing/2014/main" id="{1B0E9460-00FA-6159-FDA3-4728E2018639}"/>
              </a:ext>
            </a:extLst>
          </p:cNvPr>
          <p:cNvSpPr/>
          <p:nvPr/>
        </p:nvSpPr>
        <p:spPr>
          <a:xfrm>
            <a:off x="1154927" y="5024628"/>
            <a:ext cx="6601968" cy="256032"/>
          </a:xfrm>
          <a:prstGeom prst="rect">
            <a:avLst/>
          </a:prstGeom>
          <a:noFill/>
          <a:ln/>
        </p:spPr>
        <p:txBody>
          <a:bodyPr wrap="square" lIns="0" tIns="0" rIns="0" bIns="0" rtlCol="0" anchor="ctr">
            <a:normAutofit fontScale="92500"/>
          </a:bodyPr>
          <a:lstStyle/>
          <a:p>
            <a:pPr marL="0" indent="0">
              <a:buNone/>
            </a:pPr>
            <a:r>
              <a:rPr lang="en-US" sz="940" dirty="0">
                <a:solidFill>
                  <a:srgbClr val="606060"/>
                </a:solidFill>
                <a:latin typeface="Noto Sans CJK JP" pitchFamily="34" charset="0"/>
                <a:ea typeface="Noto Sans CJK JP" pitchFamily="34" charset="-122"/>
                <a:cs typeface="Noto Sans CJK JP" pitchFamily="34" charset="-120"/>
              </a:rPr>
              <a:t>For Waseda Dormitory, submit to the IPSRC Office. For Hippo!8</a:t>
            </a:r>
            <a:r>
              <a:rPr lang="ja-JP" altLang="en-US" sz="940" dirty="0">
                <a:solidFill>
                  <a:srgbClr val="606060"/>
                </a:solidFill>
                <a:latin typeface="Noto Sans CJK JP" pitchFamily="34" charset="0"/>
                <a:ea typeface="Noto Sans CJK JP" pitchFamily="34" charset="-122"/>
                <a:cs typeface="Noto Sans CJK JP" pitchFamily="34" charset="-120"/>
              </a:rPr>
              <a:t>・</a:t>
            </a:r>
            <a:r>
              <a:rPr lang="en-US" altLang="ja-JP" sz="940" dirty="0">
                <a:solidFill>
                  <a:srgbClr val="606060"/>
                </a:solidFill>
                <a:latin typeface="Noto Sans CJK JP" pitchFamily="34" charset="0"/>
                <a:ea typeface="Noto Sans CJK JP" pitchFamily="34" charset="-122"/>
                <a:cs typeface="Noto Sans CJK JP" pitchFamily="34" charset="-120"/>
              </a:rPr>
              <a:t>Sun Heights Koharu</a:t>
            </a:r>
            <a:r>
              <a:rPr lang="ja-JP" altLang="en-US" sz="940" dirty="0">
                <a:solidFill>
                  <a:srgbClr val="606060"/>
                </a:solidFill>
                <a:latin typeface="Noto Sans CJK JP" pitchFamily="34" charset="0"/>
                <a:ea typeface="Noto Sans CJK JP" pitchFamily="34" charset="-122"/>
                <a:cs typeface="Noto Sans CJK JP" pitchFamily="34" charset="-120"/>
              </a:rPr>
              <a:t>・</a:t>
            </a:r>
            <a:r>
              <a:rPr lang="en-US" altLang="ja-JP" sz="940" dirty="0" err="1">
                <a:solidFill>
                  <a:srgbClr val="606060"/>
                </a:solidFill>
                <a:latin typeface="Noto Sans CJK JP" pitchFamily="34" charset="0"/>
                <a:ea typeface="Noto Sans CJK JP" pitchFamily="34" charset="-122"/>
                <a:cs typeface="Noto Sans CJK JP" pitchFamily="34" charset="-120"/>
              </a:rPr>
              <a:t>Sunpia</a:t>
            </a:r>
            <a:r>
              <a:rPr lang="en-US" altLang="ja-JP" sz="940" dirty="0">
                <a:solidFill>
                  <a:srgbClr val="606060"/>
                </a:solidFill>
                <a:latin typeface="Noto Sans CJK JP" pitchFamily="34" charset="0"/>
                <a:ea typeface="Noto Sans CJK JP" pitchFamily="34" charset="-122"/>
                <a:cs typeface="Noto Sans CJK JP" pitchFamily="34" charset="-120"/>
              </a:rPr>
              <a:t> </a:t>
            </a:r>
            <a:r>
              <a:rPr lang="en-US" altLang="ja-JP" sz="940" dirty="0" err="1">
                <a:solidFill>
                  <a:srgbClr val="606060"/>
                </a:solidFill>
                <a:latin typeface="Noto Sans CJK JP" pitchFamily="34" charset="0"/>
                <a:ea typeface="Noto Sans CJK JP" pitchFamily="34" charset="-122"/>
                <a:cs typeface="Noto Sans CJK JP" pitchFamily="34" charset="-120"/>
              </a:rPr>
              <a:t>Iseigaoka</a:t>
            </a:r>
            <a:r>
              <a:rPr lang="en-US" sz="940" dirty="0">
                <a:solidFill>
                  <a:srgbClr val="606060"/>
                </a:solidFill>
                <a:latin typeface="Noto Sans CJK JP" pitchFamily="34" charset="0"/>
                <a:ea typeface="Noto Sans CJK JP" pitchFamily="34" charset="-122"/>
                <a:cs typeface="Noto Sans CJK JP" pitchFamily="34" charset="-120"/>
              </a:rPr>
              <a:t>, submit to Management company.</a:t>
            </a:r>
            <a:endParaRPr lang="en-US" sz="94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2102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18</a:t>
            </a:r>
            <a:endParaRPr lang="en-US" sz="800" dirty="0"/>
          </a:p>
        </p:txBody>
      </p:sp>
      <p:sp>
        <p:nvSpPr>
          <p:cNvPr id="4" name="Text 1"/>
          <p:cNvSpPr/>
          <p:nvPr/>
        </p:nvSpPr>
        <p:spPr>
          <a:xfrm>
            <a:off x="841248" y="841248"/>
            <a:ext cx="7452360" cy="329184"/>
          </a:xfrm>
          <a:prstGeom prst="rect">
            <a:avLst/>
          </a:prstGeom>
          <a:noFill/>
          <a:ln/>
        </p:spPr>
        <p:txBody>
          <a:bodyPr wrap="square" lIns="0" tIns="0" rIns="0" bIns="0" rtlCol="0" anchor="ctr">
            <a:normAutofit/>
          </a:bodyPr>
          <a:lstStyle/>
          <a:p>
            <a:pPr marL="0" indent="0">
              <a:buNone/>
            </a:pPr>
            <a:r>
              <a:rPr lang="en-US" sz="2150" b="1" dirty="0" err="1">
                <a:solidFill>
                  <a:srgbClr val="E7351A"/>
                </a:solidFill>
                <a:latin typeface="Noto Sans CJK JP" pitchFamily="34" charset="0"/>
                <a:ea typeface="Noto Sans CJK JP" pitchFamily="34" charset="-122"/>
                <a:cs typeface="Noto Sans CJK JP" pitchFamily="34" charset="-120"/>
              </a:rPr>
              <a:t>連絡先</a:t>
            </a:r>
            <a:endParaRPr lang="en-US" sz="2150" dirty="0"/>
          </a:p>
        </p:txBody>
      </p:sp>
      <p:sp>
        <p:nvSpPr>
          <p:cNvPr id="5" name="Text 2"/>
          <p:cNvSpPr/>
          <p:nvPr/>
        </p:nvSpPr>
        <p:spPr>
          <a:xfrm>
            <a:off x="841248" y="1225296"/>
            <a:ext cx="745236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222222"/>
                </a:solidFill>
                <a:latin typeface="Noto Sans CJK JP" pitchFamily="34" charset="0"/>
                <a:ea typeface="Noto Sans CJK JP" pitchFamily="34" charset="-122"/>
                <a:cs typeface="Noto Sans CJK JP" pitchFamily="34" charset="-120"/>
              </a:rPr>
              <a:t>Contact Information</a:t>
            </a:r>
            <a:endParaRPr lang="en-US" sz="1400" dirty="0"/>
          </a:p>
        </p:txBody>
      </p:sp>
      <p:sp>
        <p:nvSpPr>
          <p:cNvPr id="6" name="Text 3"/>
          <p:cNvSpPr/>
          <p:nvPr/>
        </p:nvSpPr>
        <p:spPr>
          <a:xfrm>
            <a:off x="960120" y="1481328"/>
            <a:ext cx="1463040" cy="228600"/>
          </a:xfrm>
          <a:prstGeom prst="rect">
            <a:avLst/>
          </a:prstGeom>
          <a:solidFill>
            <a:srgbClr val="E7351A"/>
          </a:solidFill>
          <a:ln/>
        </p:spPr>
        <p:txBody>
          <a:bodyPr wrap="square" lIns="254" tIns="254" rIns="254" bIns="254" rtlCol="0" anchor="ctr">
            <a:normAutofit/>
          </a:bodyPr>
          <a:lstStyle/>
          <a:p>
            <a:pPr marL="0" indent="0" algn="ctr">
              <a:buNone/>
            </a:pPr>
            <a:r>
              <a:rPr lang="en-US" sz="950" b="1" dirty="0">
                <a:solidFill>
                  <a:srgbClr val="FFFFFF"/>
                </a:solidFill>
                <a:latin typeface="Noto Sans CJK JP" pitchFamily="34" charset="0"/>
                <a:ea typeface="Noto Sans CJK JP" pitchFamily="34" charset="-122"/>
                <a:cs typeface="Noto Sans CJK JP" pitchFamily="34" charset="-120"/>
              </a:rPr>
              <a:t>平日 9:00-17:00</a:t>
            </a:r>
            <a:endParaRPr lang="en-US" sz="950" dirty="0"/>
          </a:p>
        </p:txBody>
      </p:sp>
      <p:sp>
        <p:nvSpPr>
          <p:cNvPr id="7" name="Text 4"/>
          <p:cNvSpPr/>
          <p:nvPr/>
        </p:nvSpPr>
        <p:spPr>
          <a:xfrm>
            <a:off x="960120" y="1773936"/>
            <a:ext cx="7315200" cy="292608"/>
          </a:xfrm>
          <a:prstGeom prst="rect">
            <a:avLst/>
          </a:prstGeom>
          <a:noFill/>
          <a:ln/>
        </p:spPr>
        <p:txBody>
          <a:bodyPr wrap="square" lIns="381" tIns="381" rIns="381" bIns="381" rtlCol="0" anchor="ctr">
            <a:normAutofit/>
          </a:bodyPr>
          <a:lstStyle/>
          <a:p>
            <a:pPr marL="0" indent="0">
              <a:buNone/>
            </a:pPr>
            <a:r>
              <a:rPr lang="en-US" sz="1250" dirty="0">
                <a:solidFill>
                  <a:srgbClr val="222222"/>
                </a:solidFill>
                <a:latin typeface="Noto Sans CJK JP" pitchFamily="34" charset="0"/>
                <a:ea typeface="Noto Sans CJK JP" pitchFamily="34" charset="-122"/>
                <a:cs typeface="Noto Sans CJK JP" pitchFamily="34" charset="-120"/>
              </a:rPr>
              <a:t>IPSRC管理事務室　TEL：093-616-0673　Email：kitakyu-dormitory@list.waseda.jp</a:t>
            </a:r>
            <a:endParaRPr lang="en-US" sz="1250" dirty="0"/>
          </a:p>
        </p:txBody>
      </p:sp>
      <p:sp>
        <p:nvSpPr>
          <p:cNvPr id="8" name="Text 5"/>
          <p:cNvSpPr/>
          <p:nvPr/>
        </p:nvSpPr>
        <p:spPr>
          <a:xfrm>
            <a:off x="1124712" y="2070918"/>
            <a:ext cx="7150608" cy="256032"/>
          </a:xfrm>
          <a:prstGeom prst="rect">
            <a:avLst/>
          </a:prstGeom>
          <a:noFill/>
          <a:ln/>
        </p:spPr>
        <p:txBody>
          <a:bodyPr wrap="square" lIns="0" tIns="0" rIns="0" bIns="0" rtlCol="0" anchor="ctr">
            <a:normAutofit/>
          </a:bodyPr>
          <a:lstStyle/>
          <a:p>
            <a:pPr marL="0" indent="0">
              <a:buNone/>
            </a:pPr>
            <a:r>
              <a:rPr lang="en-US" sz="920" dirty="0">
                <a:solidFill>
                  <a:srgbClr val="606060"/>
                </a:solidFill>
                <a:latin typeface="Noto Sans CJK JP" pitchFamily="34" charset="0"/>
                <a:ea typeface="Noto Sans CJK JP" pitchFamily="34" charset="-122"/>
                <a:cs typeface="Noto Sans CJK JP" pitchFamily="34" charset="-120"/>
              </a:rPr>
              <a:t>IPSRC Office  TEL: 093-616-0673  Email: kitakyu-dormitory@list.waseda.jp</a:t>
            </a:r>
            <a:endParaRPr lang="en-US" sz="920" dirty="0"/>
          </a:p>
        </p:txBody>
      </p:sp>
      <p:sp>
        <p:nvSpPr>
          <p:cNvPr id="9" name="Text 6"/>
          <p:cNvSpPr/>
          <p:nvPr/>
        </p:nvSpPr>
        <p:spPr>
          <a:xfrm>
            <a:off x="960120" y="2447412"/>
            <a:ext cx="7315200" cy="292608"/>
          </a:xfrm>
          <a:prstGeom prst="rect">
            <a:avLst/>
          </a:prstGeom>
          <a:noFill/>
          <a:ln/>
        </p:spPr>
        <p:txBody>
          <a:bodyPr wrap="square" lIns="381" tIns="381" rIns="381" bIns="381" rtlCol="0" anchor="ctr">
            <a:normAutofit/>
          </a:bodyPr>
          <a:lstStyle/>
          <a:p>
            <a:pPr marL="0" indent="0">
              <a:buNone/>
            </a:pPr>
            <a:r>
              <a:rPr lang="en-US" sz="1250" dirty="0">
                <a:solidFill>
                  <a:srgbClr val="222222"/>
                </a:solidFill>
                <a:latin typeface="Noto Sans CJK JP" pitchFamily="34" charset="0"/>
                <a:ea typeface="Noto Sans CJK JP" pitchFamily="34" charset="-122"/>
                <a:cs typeface="Noto Sans CJK JP" pitchFamily="34" charset="-120"/>
              </a:rPr>
              <a:t>IPS事務所　TEL：093-692-5017</a:t>
            </a:r>
            <a:endParaRPr lang="en-US" sz="1250" dirty="0"/>
          </a:p>
        </p:txBody>
      </p:sp>
      <p:sp>
        <p:nvSpPr>
          <p:cNvPr id="10" name="Text 7"/>
          <p:cNvSpPr/>
          <p:nvPr/>
        </p:nvSpPr>
        <p:spPr>
          <a:xfrm>
            <a:off x="1124712" y="2734455"/>
            <a:ext cx="7150608" cy="256032"/>
          </a:xfrm>
          <a:prstGeom prst="rect">
            <a:avLst/>
          </a:prstGeom>
          <a:noFill/>
          <a:ln/>
        </p:spPr>
        <p:txBody>
          <a:bodyPr wrap="square" lIns="0" tIns="0" rIns="0" bIns="0" rtlCol="0" anchor="ctr">
            <a:normAutofit/>
          </a:bodyPr>
          <a:lstStyle/>
          <a:p>
            <a:pPr marL="0" indent="0">
              <a:buNone/>
            </a:pPr>
            <a:r>
              <a:rPr lang="en-US" sz="920" dirty="0">
                <a:solidFill>
                  <a:srgbClr val="606060"/>
                </a:solidFill>
                <a:latin typeface="Noto Sans CJK JP" pitchFamily="34" charset="0"/>
                <a:ea typeface="Noto Sans CJK JP" pitchFamily="34" charset="-122"/>
                <a:cs typeface="Noto Sans CJK JP" pitchFamily="34" charset="-120"/>
              </a:rPr>
              <a:t>IPS Office  TEL: 093-692-5017</a:t>
            </a:r>
            <a:endParaRPr lang="en-US" sz="920" dirty="0"/>
          </a:p>
        </p:txBody>
      </p:sp>
      <p:sp>
        <p:nvSpPr>
          <p:cNvPr id="11" name="Text 8"/>
          <p:cNvSpPr/>
          <p:nvPr/>
        </p:nvSpPr>
        <p:spPr>
          <a:xfrm>
            <a:off x="960120" y="3074373"/>
            <a:ext cx="1463040" cy="228600"/>
          </a:xfrm>
          <a:prstGeom prst="rect">
            <a:avLst/>
          </a:prstGeom>
          <a:solidFill>
            <a:srgbClr val="E7351A"/>
          </a:solidFill>
          <a:ln/>
        </p:spPr>
        <p:txBody>
          <a:bodyPr wrap="square" lIns="254" tIns="254" rIns="254" bIns="254" rtlCol="0" anchor="ctr">
            <a:normAutofit/>
          </a:bodyPr>
          <a:lstStyle/>
          <a:p>
            <a:pPr marL="0" indent="0" algn="ctr">
              <a:buNone/>
            </a:pPr>
            <a:r>
              <a:rPr lang="en-US" sz="950" b="1" dirty="0">
                <a:solidFill>
                  <a:srgbClr val="FFFFFF"/>
                </a:solidFill>
                <a:latin typeface="Noto Sans CJK JP" pitchFamily="34" charset="0"/>
                <a:ea typeface="Noto Sans CJK JP" pitchFamily="34" charset="-122"/>
                <a:cs typeface="Noto Sans CJK JP" pitchFamily="34" charset="-120"/>
              </a:rPr>
              <a:t>時間外・休日</a:t>
            </a:r>
            <a:endParaRPr lang="en-US" sz="950" dirty="0"/>
          </a:p>
        </p:txBody>
      </p:sp>
      <p:sp>
        <p:nvSpPr>
          <p:cNvPr id="12" name="Text 9"/>
          <p:cNvSpPr/>
          <p:nvPr/>
        </p:nvSpPr>
        <p:spPr>
          <a:xfrm>
            <a:off x="960120" y="3385269"/>
            <a:ext cx="7315200" cy="292608"/>
          </a:xfrm>
          <a:prstGeom prst="rect">
            <a:avLst/>
          </a:prstGeom>
          <a:solidFill>
            <a:srgbClr val="FFF86B"/>
          </a:solidFill>
          <a:ln/>
        </p:spPr>
        <p:txBody>
          <a:bodyPr wrap="square" lIns="381" tIns="381" rIns="381" bIns="381" rtlCol="0" anchor="ctr">
            <a:normAutofit/>
          </a:bodyPr>
          <a:lstStyle/>
          <a:p>
            <a:pPr marL="0" indent="0">
              <a:buNone/>
            </a:pPr>
            <a:r>
              <a:rPr lang="en-US" sz="1300" dirty="0">
                <a:solidFill>
                  <a:srgbClr val="222222"/>
                </a:solidFill>
                <a:latin typeface="Noto Sans CJK JP" pitchFamily="34" charset="0"/>
                <a:ea typeface="Noto Sans CJK JP" pitchFamily="34" charset="-122"/>
                <a:cs typeface="Noto Sans CJK JP" pitchFamily="34" charset="-120"/>
              </a:rPr>
              <a:t>中央監視室（24時間対応）TEL：093-692-5129</a:t>
            </a:r>
            <a:endParaRPr lang="en-US" sz="1300" dirty="0"/>
          </a:p>
        </p:txBody>
      </p:sp>
      <p:sp>
        <p:nvSpPr>
          <p:cNvPr id="13" name="Text 10"/>
          <p:cNvSpPr/>
          <p:nvPr/>
        </p:nvSpPr>
        <p:spPr>
          <a:xfrm>
            <a:off x="1124712" y="3741885"/>
            <a:ext cx="7150608" cy="256032"/>
          </a:xfrm>
          <a:prstGeom prst="rect">
            <a:avLst/>
          </a:prstGeom>
          <a:noFill/>
          <a:ln/>
        </p:spPr>
        <p:txBody>
          <a:bodyPr wrap="square" lIns="0" tIns="0" rIns="0" bIns="0" rtlCol="0" anchor="ctr">
            <a:normAutofit/>
          </a:bodyPr>
          <a:lstStyle/>
          <a:p>
            <a:pPr marL="0" indent="0">
              <a:buNone/>
            </a:pPr>
            <a:r>
              <a:rPr lang="en-US" sz="950" dirty="0">
                <a:solidFill>
                  <a:srgbClr val="606060"/>
                </a:solidFill>
                <a:latin typeface="Noto Sans CJK JP" pitchFamily="34" charset="0"/>
                <a:ea typeface="Noto Sans CJK JP" pitchFamily="34" charset="-122"/>
                <a:cs typeface="Noto Sans CJK JP" pitchFamily="34" charset="-120"/>
              </a:rPr>
              <a:t>Central Monitoring Room (available 24 hours)  TEL: 093-692-5129</a:t>
            </a:r>
            <a:endParaRPr lang="en-US" sz="950" dirty="0"/>
          </a:p>
        </p:txBody>
      </p:sp>
      <p:sp>
        <p:nvSpPr>
          <p:cNvPr id="14" name="Text 11"/>
          <p:cNvSpPr/>
          <p:nvPr/>
        </p:nvSpPr>
        <p:spPr>
          <a:xfrm>
            <a:off x="960120" y="4098408"/>
            <a:ext cx="1625424" cy="243446"/>
          </a:xfrm>
          <a:prstGeom prst="rect">
            <a:avLst/>
          </a:prstGeom>
          <a:solidFill>
            <a:srgbClr val="E7351A"/>
          </a:solidFill>
          <a:ln/>
        </p:spPr>
        <p:txBody>
          <a:bodyPr wrap="square" lIns="254" tIns="254" rIns="254" bIns="254" rtlCol="0" anchor="ctr">
            <a:normAutofit/>
          </a:bodyPr>
          <a:lstStyle/>
          <a:p>
            <a:pPr marL="0" indent="0" algn="ctr">
              <a:buNone/>
            </a:pPr>
            <a:r>
              <a:rPr lang="ja-JP" altLang="en-US" sz="950" b="1" dirty="0">
                <a:solidFill>
                  <a:srgbClr val="FFFFFF"/>
                </a:solidFill>
                <a:latin typeface="Noto Sans CJK JP" pitchFamily="34" charset="0"/>
              </a:rPr>
              <a:t>サンハイツ小春　管理会社</a:t>
            </a:r>
            <a:endParaRPr lang="en-US" sz="950" dirty="0"/>
          </a:p>
        </p:txBody>
      </p:sp>
      <p:sp>
        <p:nvSpPr>
          <p:cNvPr id="15" name="Text 12"/>
          <p:cNvSpPr/>
          <p:nvPr/>
        </p:nvSpPr>
        <p:spPr>
          <a:xfrm>
            <a:off x="960120" y="4409304"/>
            <a:ext cx="7315200" cy="292608"/>
          </a:xfrm>
          <a:prstGeom prst="rect">
            <a:avLst/>
          </a:prstGeom>
          <a:noFill/>
          <a:ln/>
        </p:spPr>
        <p:txBody>
          <a:bodyPr wrap="square" lIns="381" tIns="381" rIns="381" bIns="381" rtlCol="0" anchor="ctr">
            <a:normAutofit/>
          </a:bodyPr>
          <a:lstStyle/>
          <a:p>
            <a:pPr marL="0" indent="0">
              <a:buNone/>
            </a:pPr>
            <a:r>
              <a:rPr lang="ja-JP" altLang="en-US" sz="1170" dirty="0">
                <a:solidFill>
                  <a:srgbClr val="222222"/>
                </a:solidFill>
                <a:latin typeface="Noto Sans CJK JP" pitchFamily="34" charset="0"/>
              </a:rPr>
              <a:t>大日不動産（香山さん） </a:t>
            </a:r>
            <a:r>
              <a:rPr lang="en-US" altLang="ja-JP" sz="1170" dirty="0">
                <a:solidFill>
                  <a:srgbClr val="222222"/>
                </a:solidFill>
                <a:latin typeface="Noto Sans CJK JP" pitchFamily="34" charset="0"/>
              </a:rPr>
              <a:t>093-622-5514</a:t>
            </a:r>
            <a:endParaRPr lang="en-US" sz="1170" dirty="0"/>
          </a:p>
        </p:txBody>
      </p:sp>
      <p:sp>
        <p:nvSpPr>
          <p:cNvPr id="16" name="Text 13"/>
          <p:cNvSpPr/>
          <p:nvPr/>
        </p:nvSpPr>
        <p:spPr>
          <a:xfrm>
            <a:off x="1124712" y="4692350"/>
            <a:ext cx="7150608" cy="256032"/>
          </a:xfrm>
          <a:prstGeom prst="rect">
            <a:avLst/>
          </a:prstGeom>
          <a:noFill/>
          <a:ln/>
        </p:spPr>
        <p:txBody>
          <a:bodyPr wrap="square" lIns="0" tIns="0" rIns="0" bIns="0" rtlCol="0" anchor="ctr">
            <a:normAutofit/>
          </a:bodyPr>
          <a:lstStyle/>
          <a:p>
            <a:r>
              <a:rPr lang="en-US" sz="850" dirty="0">
                <a:solidFill>
                  <a:srgbClr val="606060"/>
                </a:solidFill>
                <a:latin typeface="Noto Sans CJK JP" pitchFamily="34" charset="0"/>
                <a:ea typeface="Noto Sans CJK JP" pitchFamily="34" charset="-122"/>
              </a:rPr>
              <a:t>Dainichi Real Estate(Ms. Kayama) </a:t>
            </a:r>
            <a:r>
              <a:rPr lang="en-US" altLang="ja-JP" sz="900" dirty="0">
                <a:solidFill>
                  <a:srgbClr val="606060"/>
                </a:solidFill>
                <a:latin typeface="Noto Sans CJK JP" pitchFamily="34" charset="0"/>
                <a:ea typeface="Noto Sans CJK JP" pitchFamily="34" charset="-122"/>
                <a:cs typeface="Noto Sans CJK JP" pitchFamily="34" charset="-120"/>
              </a:rPr>
              <a:t>  TEL: 093-622-5514</a:t>
            </a:r>
            <a:endParaRPr lang="en-US" sz="850" dirty="0"/>
          </a:p>
        </p:txBody>
      </p:sp>
      <p:sp>
        <p:nvSpPr>
          <p:cNvPr id="19" name="Text 16"/>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
        <p:nvSpPr>
          <p:cNvPr id="20" name="Text 11">
            <a:extLst>
              <a:ext uri="{FF2B5EF4-FFF2-40B4-BE49-F238E27FC236}">
                <a16:creationId xmlns:a16="http://schemas.microsoft.com/office/drawing/2014/main" id="{B4F512A0-F814-194E-9BF7-D5311626D5F8}"/>
              </a:ext>
            </a:extLst>
          </p:cNvPr>
          <p:cNvSpPr/>
          <p:nvPr/>
        </p:nvSpPr>
        <p:spPr>
          <a:xfrm>
            <a:off x="960119" y="5015330"/>
            <a:ext cx="1625425" cy="216098"/>
          </a:xfrm>
          <a:prstGeom prst="rect">
            <a:avLst/>
          </a:prstGeom>
          <a:solidFill>
            <a:srgbClr val="E7351A"/>
          </a:solidFill>
          <a:ln/>
        </p:spPr>
        <p:txBody>
          <a:bodyPr wrap="square" lIns="254" tIns="254" rIns="254" bIns="254" rtlCol="0" anchor="ctr">
            <a:normAutofit/>
          </a:bodyPr>
          <a:lstStyle/>
          <a:p>
            <a:pPr marL="0" indent="0" algn="ctr">
              <a:buNone/>
            </a:pPr>
            <a:r>
              <a:rPr lang="ja-JP" altLang="en-US" sz="950" b="1" dirty="0">
                <a:solidFill>
                  <a:srgbClr val="FFFFFF"/>
                </a:solidFill>
                <a:latin typeface="Noto Sans CJK JP" pitchFamily="34" charset="0"/>
                <a:ea typeface="Noto Sans CJK JP" pitchFamily="34" charset="-122"/>
                <a:cs typeface="Noto Sans CJK JP" pitchFamily="34" charset="-120"/>
              </a:rPr>
              <a:t>サンピア医生ケ丘　管理会社</a:t>
            </a:r>
            <a:endParaRPr lang="en-US" sz="950" dirty="0"/>
          </a:p>
        </p:txBody>
      </p:sp>
      <p:sp>
        <p:nvSpPr>
          <p:cNvPr id="21" name="Text 12">
            <a:extLst>
              <a:ext uri="{FF2B5EF4-FFF2-40B4-BE49-F238E27FC236}">
                <a16:creationId xmlns:a16="http://schemas.microsoft.com/office/drawing/2014/main" id="{BD47DB7F-2026-4D87-2AA6-674338CF0223}"/>
              </a:ext>
            </a:extLst>
          </p:cNvPr>
          <p:cNvSpPr/>
          <p:nvPr/>
        </p:nvSpPr>
        <p:spPr>
          <a:xfrm>
            <a:off x="951868" y="5312664"/>
            <a:ext cx="7315200" cy="292608"/>
          </a:xfrm>
          <a:prstGeom prst="rect">
            <a:avLst/>
          </a:prstGeom>
          <a:noFill/>
          <a:ln/>
        </p:spPr>
        <p:txBody>
          <a:bodyPr wrap="square" lIns="381" tIns="381" rIns="381" bIns="381" rtlCol="0" anchor="ctr">
            <a:normAutofit/>
          </a:bodyPr>
          <a:lstStyle/>
          <a:p>
            <a:pPr marL="0" indent="0">
              <a:buNone/>
            </a:pPr>
            <a:r>
              <a:rPr lang="ja-JP" altLang="en-US" sz="1170" dirty="0">
                <a:solidFill>
                  <a:srgbClr val="222222"/>
                </a:solidFill>
                <a:latin typeface="Noto Sans CJK JP" pitchFamily="34" charset="0"/>
              </a:rPr>
              <a:t>不動産中央情報センター（福本さん） </a:t>
            </a:r>
            <a:r>
              <a:rPr lang="en-US" altLang="ja-JP" sz="1170" dirty="0">
                <a:solidFill>
                  <a:srgbClr val="222222"/>
                </a:solidFill>
                <a:latin typeface="Noto Sans CJK JP" pitchFamily="34" charset="0"/>
              </a:rPr>
              <a:t>093-622-5514</a:t>
            </a:r>
            <a:endParaRPr lang="en-US" sz="1170" dirty="0"/>
          </a:p>
        </p:txBody>
      </p:sp>
      <p:sp>
        <p:nvSpPr>
          <p:cNvPr id="22" name="Text 13">
            <a:extLst>
              <a:ext uri="{FF2B5EF4-FFF2-40B4-BE49-F238E27FC236}">
                <a16:creationId xmlns:a16="http://schemas.microsoft.com/office/drawing/2014/main" id="{CDC52CC1-9466-3ED3-EAA9-E2A3F2E6D5DB}"/>
              </a:ext>
            </a:extLst>
          </p:cNvPr>
          <p:cNvSpPr/>
          <p:nvPr/>
        </p:nvSpPr>
        <p:spPr>
          <a:xfrm>
            <a:off x="1124712" y="5659198"/>
            <a:ext cx="7150608" cy="256032"/>
          </a:xfrm>
          <a:prstGeom prst="rect">
            <a:avLst/>
          </a:prstGeom>
          <a:noFill/>
          <a:ln/>
        </p:spPr>
        <p:txBody>
          <a:bodyPr wrap="square" lIns="0" tIns="0" rIns="0" bIns="0" rtlCol="0" anchor="ctr">
            <a:normAutofit/>
          </a:bodyPr>
          <a:lstStyle/>
          <a:p>
            <a:r>
              <a:rPr lang="en-US" altLang="ja-JP" sz="850" dirty="0">
                <a:solidFill>
                  <a:srgbClr val="606060"/>
                </a:solidFill>
                <a:latin typeface="Noto Sans CJK JP" pitchFamily="34" charset="0"/>
                <a:ea typeface="Noto Sans CJK JP" pitchFamily="34" charset="-122"/>
              </a:rPr>
              <a:t>Fudosan Chuo Joho Center (Mr. Fukumoto) </a:t>
            </a:r>
            <a:r>
              <a:rPr lang="en-US" sz="850" dirty="0">
                <a:solidFill>
                  <a:srgbClr val="606060"/>
                </a:solidFill>
                <a:latin typeface="Noto Sans CJK JP" pitchFamily="34" charset="0"/>
                <a:ea typeface="Noto Sans CJK JP" pitchFamily="34" charset="-122"/>
              </a:rPr>
              <a:t> </a:t>
            </a:r>
            <a:r>
              <a:rPr lang="en-US" altLang="ja-JP" sz="850" dirty="0">
                <a:solidFill>
                  <a:srgbClr val="606060"/>
                </a:solidFill>
                <a:latin typeface="Noto Sans CJK JP" pitchFamily="34" charset="0"/>
                <a:ea typeface="Noto Sans CJK JP" pitchFamily="34" charset="-122"/>
              </a:rPr>
              <a:t>Email： t-fukumoto@demand.co.jp</a:t>
            </a:r>
            <a:endParaRPr lang="en-US" sz="850" dirty="0">
              <a:solidFill>
                <a:srgbClr val="606060"/>
              </a:solidFill>
              <a:latin typeface="Noto Sans CJK JP" pitchFamily="34" charset="0"/>
              <a:ea typeface="Noto Sans CJK JP"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mnt/data/ips_bg.png"/>
          <p:cNvPicPr>
            <a:picLocks noChangeAspect="1"/>
          </p:cNvPicPr>
          <p:nvPr/>
        </p:nvPicPr>
        <p:blipFill>
          <a:blip r:embed="rId3"/>
          <a:stretch>
            <a:fillRect/>
          </a:stretch>
        </p:blipFill>
        <p:spPr>
          <a:xfrm>
            <a:off x="0" y="0"/>
            <a:ext cx="9144000" cy="6858000"/>
          </a:xfrm>
          <a:prstGeom prst="rect">
            <a:avLst/>
          </a:prstGeom>
        </p:spPr>
      </p:pic>
      <p:sp>
        <p:nvSpPr>
          <p:cNvPr id="3" name="Text 0"/>
          <p:cNvSpPr/>
          <p:nvPr/>
        </p:nvSpPr>
        <p:spPr>
          <a:xfrm>
            <a:off x="8302752" y="6163056"/>
            <a:ext cx="228600" cy="164592"/>
          </a:xfrm>
          <a:prstGeom prst="rect">
            <a:avLst/>
          </a:prstGeom>
          <a:noFill/>
          <a:ln/>
        </p:spPr>
        <p:txBody>
          <a:bodyPr wrap="square" lIns="0" tIns="0" rIns="0" bIns="0" rtlCol="0" anchor="ctr"/>
          <a:lstStyle/>
          <a:p>
            <a:pPr marL="0" indent="0" algn="r">
              <a:buNone/>
            </a:pPr>
            <a:r>
              <a:rPr lang="en-US" sz="800" dirty="0">
                <a:solidFill>
                  <a:srgbClr val="222222"/>
                </a:solidFill>
                <a:latin typeface="Noto Sans CJK JP" pitchFamily="34" charset="0"/>
                <a:ea typeface="Noto Sans CJK JP" pitchFamily="34" charset="-122"/>
                <a:cs typeface="Noto Sans CJK JP" pitchFamily="34" charset="-120"/>
              </a:rPr>
              <a:t>19</a:t>
            </a:r>
            <a:endParaRPr lang="en-US" sz="800" dirty="0"/>
          </a:p>
        </p:txBody>
      </p:sp>
      <p:sp>
        <p:nvSpPr>
          <p:cNvPr id="4" name="Text 1"/>
          <p:cNvSpPr/>
          <p:nvPr/>
        </p:nvSpPr>
        <p:spPr>
          <a:xfrm>
            <a:off x="1005840" y="1024128"/>
            <a:ext cx="7132320" cy="438912"/>
          </a:xfrm>
          <a:prstGeom prst="rect">
            <a:avLst/>
          </a:prstGeom>
          <a:noFill/>
          <a:ln/>
        </p:spPr>
        <p:txBody>
          <a:bodyPr wrap="square" lIns="0" tIns="0" rIns="0" bIns="0" rtlCol="0" anchor="ctr"/>
          <a:lstStyle/>
          <a:p>
            <a:pPr marL="0" indent="0" algn="ctr">
              <a:buNone/>
            </a:pPr>
            <a:r>
              <a:rPr lang="en-US" sz="2400" b="1" dirty="0">
                <a:solidFill>
                  <a:srgbClr val="E7351A"/>
                </a:solidFill>
                <a:latin typeface="Noto Sans CJK JP" pitchFamily="34" charset="0"/>
                <a:ea typeface="Noto Sans CJK JP" pitchFamily="34" charset="-122"/>
                <a:cs typeface="Noto Sans CJK JP" pitchFamily="34" charset="-120"/>
              </a:rPr>
              <a:t>最後に確認してください</a:t>
            </a:r>
            <a:endParaRPr lang="en-US" sz="2400" dirty="0"/>
          </a:p>
        </p:txBody>
      </p:sp>
      <p:sp>
        <p:nvSpPr>
          <p:cNvPr id="5" name="Text 2"/>
          <p:cNvSpPr/>
          <p:nvPr/>
        </p:nvSpPr>
        <p:spPr>
          <a:xfrm>
            <a:off x="1005840" y="1536192"/>
            <a:ext cx="7132320" cy="320040"/>
          </a:xfrm>
          <a:prstGeom prst="rect">
            <a:avLst/>
          </a:prstGeom>
          <a:noFill/>
          <a:ln/>
        </p:spPr>
        <p:txBody>
          <a:bodyPr wrap="square" lIns="0" tIns="0" rIns="0" bIns="0" rtlCol="0" anchor="ctr"/>
          <a:lstStyle/>
          <a:p>
            <a:pPr marL="0" indent="0" algn="ctr">
              <a:buNone/>
            </a:pPr>
            <a:r>
              <a:rPr lang="en-US" sz="1600" b="1" dirty="0">
                <a:solidFill>
                  <a:srgbClr val="222222"/>
                </a:solidFill>
                <a:latin typeface="Noto Sans CJK JP" pitchFamily="34" charset="0"/>
                <a:ea typeface="Noto Sans CJK JP" pitchFamily="34" charset="-122"/>
                <a:cs typeface="Noto Sans CJK JP" pitchFamily="34" charset="-120"/>
              </a:rPr>
              <a:t>Please check before signing</a:t>
            </a:r>
            <a:endParaRPr lang="en-US" sz="1600" dirty="0"/>
          </a:p>
        </p:txBody>
      </p:sp>
      <p:sp>
        <p:nvSpPr>
          <p:cNvPr id="6" name="Text 3"/>
          <p:cNvSpPr/>
          <p:nvPr/>
        </p:nvSpPr>
        <p:spPr>
          <a:xfrm>
            <a:off x="960120" y="2286000"/>
            <a:ext cx="7223760" cy="292608"/>
          </a:xfrm>
          <a:prstGeom prst="rect">
            <a:avLst/>
          </a:prstGeom>
          <a:noFill/>
          <a:ln/>
        </p:spPr>
        <p:txBody>
          <a:bodyPr wrap="square" lIns="381" tIns="381" rIns="381" bIns="381" rtlCol="0" anchor="ctr">
            <a:normAutofit/>
          </a:bodyPr>
          <a:lstStyle/>
          <a:p>
            <a:pPr marL="0" indent="0">
              <a:buNone/>
            </a:pPr>
            <a:r>
              <a:rPr lang="en-US" sz="1380" dirty="0">
                <a:solidFill>
                  <a:srgbClr val="222222"/>
                </a:solidFill>
                <a:latin typeface="Noto Sans CJK JP" pitchFamily="34" charset="0"/>
                <a:ea typeface="Noto Sans CJK JP" pitchFamily="34" charset="-122"/>
                <a:cs typeface="Noto Sans CJK JP" pitchFamily="34" charset="-120"/>
              </a:rPr>
              <a:t>①  入居契約書の宿舎名、部屋番号、入居期間、家賃等の条件を確認してください。</a:t>
            </a:r>
            <a:endParaRPr lang="en-US" sz="1380" dirty="0"/>
          </a:p>
        </p:txBody>
      </p:sp>
      <p:sp>
        <p:nvSpPr>
          <p:cNvPr id="7" name="Text 4"/>
          <p:cNvSpPr/>
          <p:nvPr/>
        </p:nvSpPr>
        <p:spPr>
          <a:xfrm>
            <a:off x="1124712" y="2642616"/>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Check the dormitory name, room number, period of stay, rent and other conditions on the Housing Contract.</a:t>
            </a:r>
            <a:endParaRPr lang="en-US" sz="1130" dirty="0"/>
          </a:p>
        </p:txBody>
      </p:sp>
      <p:sp>
        <p:nvSpPr>
          <p:cNvPr id="8" name="Text 5"/>
          <p:cNvSpPr/>
          <p:nvPr/>
        </p:nvSpPr>
        <p:spPr>
          <a:xfrm>
            <a:off x="960120" y="3127248"/>
            <a:ext cx="7223760" cy="292608"/>
          </a:xfrm>
          <a:prstGeom prst="rect">
            <a:avLst/>
          </a:prstGeom>
          <a:noFill/>
          <a:ln/>
        </p:spPr>
        <p:txBody>
          <a:bodyPr wrap="square" lIns="381" tIns="381" rIns="381" bIns="381" rtlCol="0" anchor="ctr">
            <a:normAutofit/>
          </a:bodyPr>
          <a:lstStyle/>
          <a:p>
            <a:pPr marL="0" indent="0">
              <a:buNone/>
            </a:pPr>
            <a:r>
              <a:rPr lang="en-US" sz="1380" dirty="0">
                <a:solidFill>
                  <a:srgbClr val="222222"/>
                </a:solidFill>
                <a:latin typeface="Noto Sans CJK JP" pitchFamily="34" charset="0"/>
                <a:ea typeface="Noto Sans CJK JP" pitchFamily="34" charset="-122"/>
                <a:cs typeface="Noto Sans CJK JP" pitchFamily="34" charset="-120"/>
              </a:rPr>
              <a:t>②  氏名、国籍、本国住所、本国電話番号を確認・記入してください。</a:t>
            </a:r>
            <a:endParaRPr lang="en-US" sz="1380" dirty="0"/>
          </a:p>
        </p:txBody>
      </p:sp>
      <p:sp>
        <p:nvSpPr>
          <p:cNvPr id="9" name="Text 6"/>
          <p:cNvSpPr/>
          <p:nvPr/>
        </p:nvSpPr>
        <p:spPr>
          <a:xfrm>
            <a:off x="1124712" y="3483864"/>
            <a:ext cx="7059168" cy="256032"/>
          </a:xfrm>
          <a:prstGeom prst="rect">
            <a:avLst/>
          </a:prstGeom>
          <a:noFill/>
          <a:ln/>
        </p:spPr>
        <p:txBody>
          <a:bodyPr wrap="square" lIns="0" tIns="0" rIns="0" bIns="0" rtlCol="0" anchor="ctr">
            <a:normAutofit/>
          </a:bodyPr>
          <a:lstStyle/>
          <a:p>
            <a:pPr marL="0" indent="0">
              <a:buNone/>
            </a:pPr>
            <a:r>
              <a:rPr lang="en-US" sz="1130" dirty="0">
                <a:solidFill>
                  <a:srgbClr val="606060"/>
                </a:solidFill>
                <a:latin typeface="Noto Sans CJK JP" pitchFamily="34" charset="0"/>
                <a:ea typeface="Noto Sans CJK JP" pitchFamily="34" charset="-122"/>
                <a:cs typeface="Noto Sans CJK JP" pitchFamily="34" charset="-120"/>
              </a:rPr>
              <a:t>Check and fill in your name, nationality, home country address, and telephone number.</a:t>
            </a:r>
            <a:endParaRPr lang="en-US" sz="1130" dirty="0"/>
          </a:p>
        </p:txBody>
      </p:sp>
      <p:sp>
        <p:nvSpPr>
          <p:cNvPr id="10" name="Text 7"/>
          <p:cNvSpPr/>
          <p:nvPr/>
        </p:nvSpPr>
        <p:spPr>
          <a:xfrm>
            <a:off x="960120" y="3931920"/>
            <a:ext cx="7223760" cy="292608"/>
          </a:xfrm>
          <a:prstGeom prst="rect">
            <a:avLst/>
          </a:prstGeom>
          <a:solidFill>
            <a:srgbClr val="FFF86B"/>
          </a:solidFill>
          <a:ln/>
        </p:spPr>
        <p:txBody>
          <a:bodyPr wrap="square" lIns="381" tIns="381" rIns="381" bIns="381" rtlCol="0" anchor="ctr">
            <a:normAutofit/>
          </a:bodyPr>
          <a:lstStyle/>
          <a:p>
            <a:pPr marL="0" indent="0">
              <a:buNone/>
            </a:pPr>
            <a:r>
              <a:rPr lang="en-US" sz="1520" dirty="0">
                <a:solidFill>
                  <a:srgbClr val="222222"/>
                </a:solidFill>
                <a:latin typeface="Noto Sans CJK JP" pitchFamily="34" charset="0"/>
                <a:ea typeface="Noto Sans CJK JP" pitchFamily="34" charset="-122"/>
                <a:cs typeface="Noto Sans CJK JP" pitchFamily="34" charset="-120"/>
              </a:rPr>
              <a:t>③  内容を確認したうえで署名してください。</a:t>
            </a:r>
            <a:endParaRPr lang="en-US" sz="1520" dirty="0"/>
          </a:p>
        </p:txBody>
      </p:sp>
      <p:sp>
        <p:nvSpPr>
          <p:cNvPr id="11" name="Text 8"/>
          <p:cNvSpPr/>
          <p:nvPr/>
        </p:nvSpPr>
        <p:spPr>
          <a:xfrm>
            <a:off x="1124712" y="4288536"/>
            <a:ext cx="7059168" cy="256032"/>
          </a:xfrm>
          <a:prstGeom prst="rect">
            <a:avLst/>
          </a:prstGeom>
          <a:noFill/>
          <a:ln/>
        </p:spPr>
        <p:txBody>
          <a:bodyPr wrap="square" lIns="0" tIns="0" rIns="0" bIns="0" rtlCol="0" anchor="ctr">
            <a:normAutofit/>
          </a:bodyPr>
          <a:lstStyle/>
          <a:p>
            <a:pPr marL="0" indent="0">
              <a:buNone/>
            </a:pPr>
            <a:r>
              <a:rPr lang="en-US" sz="1070" dirty="0">
                <a:solidFill>
                  <a:srgbClr val="606060"/>
                </a:solidFill>
                <a:latin typeface="Noto Sans CJK JP" pitchFamily="34" charset="0"/>
                <a:ea typeface="Noto Sans CJK JP" pitchFamily="34" charset="-122"/>
                <a:cs typeface="Noto Sans CJK JP" pitchFamily="34" charset="-120"/>
              </a:rPr>
              <a:t>Please sign after confirming the content.</a:t>
            </a:r>
            <a:endParaRPr lang="en-US" sz="1070" dirty="0"/>
          </a:p>
        </p:txBody>
      </p:sp>
      <p:sp>
        <p:nvSpPr>
          <p:cNvPr id="12" name="Text 9"/>
          <p:cNvSpPr/>
          <p:nvPr/>
        </p:nvSpPr>
        <p:spPr>
          <a:xfrm>
            <a:off x="914400" y="4956048"/>
            <a:ext cx="7315200" cy="384048"/>
          </a:xfrm>
          <a:prstGeom prst="rect">
            <a:avLst/>
          </a:prstGeom>
          <a:solidFill>
            <a:srgbClr val="E7351A"/>
          </a:solidFill>
          <a:ln/>
        </p:spPr>
        <p:txBody>
          <a:bodyPr wrap="square" lIns="762" tIns="762" rIns="762" bIns="762" rtlCol="0" anchor="ctr">
            <a:normAutofit/>
          </a:bodyPr>
          <a:lstStyle/>
          <a:p>
            <a:pPr marL="0" indent="0">
              <a:buNone/>
            </a:pPr>
            <a:r>
              <a:rPr lang="en-US" sz="1650" b="1" dirty="0">
                <a:solidFill>
                  <a:srgbClr val="FFFFFF"/>
                </a:solidFill>
                <a:latin typeface="Noto Sans CJK JP" pitchFamily="34" charset="0"/>
                <a:ea typeface="Noto Sans CJK JP" pitchFamily="34" charset="-122"/>
                <a:cs typeface="Noto Sans CJK JP" pitchFamily="34" charset="-120"/>
              </a:rPr>
              <a:t>困ったときは、早めにIPSRC・IPS事務所へ相談してください。</a:t>
            </a:r>
            <a:endParaRPr lang="en-US" sz="1650" dirty="0"/>
          </a:p>
        </p:txBody>
      </p:sp>
      <p:sp>
        <p:nvSpPr>
          <p:cNvPr id="13" name="Text 10"/>
          <p:cNvSpPr/>
          <p:nvPr/>
        </p:nvSpPr>
        <p:spPr>
          <a:xfrm>
            <a:off x="914400" y="5349240"/>
            <a:ext cx="7315200" cy="283464"/>
          </a:xfrm>
          <a:prstGeom prst="rect">
            <a:avLst/>
          </a:prstGeom>
          <a:solidFill>
            <a:srgbClr val="E7351A"/>
          </a:solidFill>
          <a:ln/>
        </p:spPr>
        <p:txBody>
          <a:bodyPr wrap="square" lIns="508" tIns="508" rIns="508" bIns="508" rtlCol="0" anchor="ctr">
            <a:normAutofit/>
          </a:bodyPr>
          <a:lstStyle/>
          <a:p>
            <a:pPr marL="0" indent="0">
              <a:buNone/>
            </a:pPr>
            <a:r>
              <a:rPr lang="en-US" sz="1080" dirty="0">
                <a:solidFill>
                  <a:srgbClr val="FFFFFF"/>
                </a:solidFill>
                <a:latin typeface="Noto Sans CJK JP" pitchFamily="34" charset="0"/>
                <a:ea typeface="Noto Sans CJK JP" pitchFamily="34" charset="-122"/>
                <a:cs typeface="Noto Sans CJK JP" pitchFamily="34" charset="-120"/>
              </a:rPr>
              <a:t>If you have any concerns, please contact IPSRC or the IPS Office as early as possible.</a:t>
            </a:r>
            <a:endParaRPr lang="en-US" sz="1080" dirty="0"/>
          </a:p>
        </p:txBody>
      </p:sp>
      <p:sp>
        <p:nvSpPr>
          <p:cNvPr id="14" name="Text 11"/>
          <p:cNvSpPr/>
          <p:nvPr/>
        </p:nvSpPr>
        <p:spPr>
          <a:xfrm>
            <a:off x="749808" y="6245352"/>
            <a:ext cx="7269480" cy="146304"/>
          </a:xfrm>
          <a:prstGeom prst="rect">
            <a:avLst/>
          </a:prstGeom>
          <a:noFill/>
          <a:ln/>
        </p:spPr>
        <p:txBody>
          <a:bodyPr wrap="square" lIns="0" tIns="0" rIns="0" bIns="0" rtlCol="0" anchor="ctr"/>
          <a:lstStyle/>
          <a:p>
            <a:pPr marL="0" indent="0">
              <a:buNone/>
            </a:pPr>
            <a:r>
              <a:rPr lang="en-US" sz="680" dirty="0">
                <a:solidFill>
                  <a:srgbClr val="777777"/>
                </a:solidFill>
                <a:latin typeface="Noto Sans CJK JP" pitchFamily="34" charset="0"/>
                <a:ea typeface="Noto Sans CJK JP" pitchFamily="34" charset="-122"/>
                <a:cs typeface="Noto Sans CJK JP" pitchFamily="34" charset="-120"/>
              </a:rPr>
              <a:t>Graduate School of Information, Production and Systems, Waseda University</a:t>
            </a:r>
            <a:endParaRPr lang="en-US" sz="68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JP"/>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JP"/>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EDD30B5E25A5D448131B357835260D0" ma:contentTypeVersion="18" ma:contentTypeDescription="新しいドキュメントを作成します。" ma:contentTypeScope="" ma:versionID="6227dd7d960506675f339f4610ca0113">
  <xsd:schema xmlns:xsd="http://www.w3.org/2001/XMLSchema" xmlns:xs="http://www.w3.org/2001/XMLSchema" xmlns:p="http://schemas.microsoft.com/office/2006/metadata/properties" xmlns:ns2="079dc812-d362-4b49-8a1c-27de54161c38" xmlns:ns3="15d67602-a9f7-4793-a02c-f8b4e38e48f5" targetNamespace="http://schemas.microsoft.com/office/2006/metadata/properties" ma:root="true" ma:fieldsID="fef49d8b93d68ca7621a40a467a31c19" ns2:_="" ns3:_="">
    <xsd:import namespace="079dc812-d362-4b49-8a1c-27de54161c38"/>
    <xsd:import namespace="15d67602-a9f7-4793-a02c-f8b4e38e48f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lcf76f155ced4ddcb4097134ff3c332f" minOccurs="0"/>
                <xsd:element ref="ns2:TaxCatchAll" minOccurs="0"/>
                <xsd:element ref="ns3:MediaServiceDateTaken" minOccurs="0"/>
                <xsd:element ref="ns3:MediaServiceLocation" minOccurs="0"/>
                <xsd:element ref="ns3:MediaLengthInSecond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9dc812-d362-4b49-8a1c-27de54161c38"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element name="TaxCatchAll" ma:index="20" nillable="true" ma:displayName="Taxonomy Catch All Column" ma:hidden="true" ma:list="{9dd404d9-ef98-41ef-b4aa-eda10ace3dda}" ma:internalName="TaxCatchAll" ma:showField="CatchAllData" ma:web="079dc812-d362-4b49-8a1c-27de54161c3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5d67602-a9f7-4793-a02c-f8b4e38e48f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4d4dd7ba-f659-45d7-bdda-163cc0ada894"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5d67602-a9f7-4793-a02c-f8b4e38e48f5">
      <Terms xmlns="http://schemas.microsoft.com/office/infopath/2007/PartnerControls"/>
    </lcf76f155ced4ddcb4097134ff3c332f>
    <TaxCatchAll xmlns="079dc812-d362-4b49-8a1c-27de54161c38" xsi:nil="true"/>
  </documentManagement>
</p:properties>
</file>

<file path=customXml/itemProps1.xml><?xml version="1.0" encoding="utf-8"?>
<ds:datastoreItem xmlns:ds="http://schemas.openxmlformats.org/officeDocument/2006/customXml" ds:itemID="{60DE9F49-4D80-436D-9501-7A15A6591D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9dc812-d362-4b49-8a1c-27de54161c38"/>
    <ds:schemaRef ds:uri="15d67602-a9f7-4793-a02c-f8b4e38e48f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2FE806C-0415-4567-AB2E-1E6E71830440}">
  <ds:schemaRefs>
    <ds:schemaRef ds:uri="http://schemas.microsoft.com/sharepoint/v3/contenttype/forms"/>
  </ds:schemaRefs>
</ds:datastoreItem>
</file>

<file path=customXml/itemProps3.xml><?xml version="1.0" encoding="utf-8"?>
<ds:datastoreItem xmlns:ds="http://schemas.openxmlformats.org/officeDocument/2006/customXml" ds:itemID="{5660CBB5-25A1-49AC-86AB-484E171297A7}">
  <ds:schemaRefs>
    <ds:schemaRef ds:uri="http://schemas.microsoft.com/office/2006/metadata/properties"/>
    <ds:schemaRef ds:uri="http://schemas.microsoft.com/office/infopath/2007/PartnerControls"/>
    <ds:schemaRef ds:uri="ef731601-63d9-4b6f-8812-3f0d5fa39efc"/>
    <ds:schemaRef ds:uri="15d67602-a9f7-4793-a02c-f8b4e38e48f5"/>
    <ds:schemaRef ds:uri="079dc812-d362-4b49-8a1c-27de54161c38"/>
  </ds:schemaRefs>
</ds:datastoreItem>
</file>

<file path=docProps/app.xml><?xml version="1.0" encoding="utf-8"?>
<Properties xmlns="http://schemas.openxmlformats.org/officeDocument/2006/extended-properties" xmlns:vt="http://schemas.openxmlformats.org/officeDocument/2006/docPropsVTypes">
  <TotalTime>66</TotalTime>
  <Words>2523</Words>
  <Application>Microsoft Office PowerPoint</Application>
  <PresentationFormat>On-screen Show (4:3)</PresentationFormat>
  <Paragraphs>291</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Graduate School of Information, Production and Systems, Waseda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IPS宿舎入居説明会 / Meeting for IPS Dormitories</dc:title>
  <dc:subject>Rules for IPS Dormitories, Waseda University</dc:subject>
  <dc:creator>IPS Office</dc:creator>
  <cp:lastModifiedBy>KAWAMURA Lisa</cp:lastModifiedBy>
  <cp:revision>3</cp:revision>
  <dcterms:created xsi:type="dcterms:W3CDTF">2026-07-31T05:04:09Z</dcterms:created>
  <dcterms:modified xsi:type="dcterms:W3CDTF">2026-09-08T03:25:48Z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0x010100DEDD30B5E25A5D448131B357835260D0</vt:lpwstr>
  </property>
  <property fmtid="{D5CDD505-2E9C-101B-9397-08002B2CF9AE}" pid="3" name="MediaServiceImageTags">
    <vt:lpwstr/>
  </property>
</Properties>
</file>