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7"/>
  </p:handoutMasterIdLst>
  <p:sldIdLst>
    <p:sldId id="261" r:id="rId5"/>
    <p:sldId id="258" r:id="rId6"/>
  </p:sldIdLst>
  <p:sldSz cx="9144000" cy="6858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27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D14E29-29E7-3B5F-F448-54ECCE2C00E1}" v="1" dt="2023-09-11T05:18:50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I Kensaku" userId="S::kensaku@waseda.jp::4f5d1cc5-37f9-4125-bab5-93dba4364f6a" providerId="AD" clId="Web-{A8D14E29-29E7-3B5F-F448-54ECCE2C00E1}"/>
    <pc:docChg chg="delSld">
      <pc:chgData name="YAGI Kensaku" userId="S::kensaku@waseda.jp::4f5d1cc5-37f9-4125-bab5-93dba4364f6a" providerId="AD" clId="Web-{A8D14E29-29E7-3B5F-F448-54ECCE2C00E1}" dt="2023-09-11T05:18:50.642" v="0"/>
      <pc:docMkLst>
        <pc:docMk/>
      </pc:docMkLst>
      <pc:sldChg chg="del">
        <pc:chgData name="YAGI Kensaku" userId="S::kensaku@waseda.jp::4f5d1cc5-37f9-4125-bab5-93dba4364f6a" providerId="AD" clId="Web-{A8D14E29-29E7-3B5F-F448-54ECCE2C00E1}" dt="2023-09-11T05:18:50.642" v="0"/>
        <pc:sldMkLst>
          <pc:docMk/>
          <pc:sldMk cId="2891392357" sldId="26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CE3A7654-9F93-4F8B-B76B-52E6EEE237BB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5E613B9D-15A4-40D9-BCDB-8AAFA7E6D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8993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7EC0-01FF-419B-B88B-FF44BBBB3A8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9F24-50A5-4861-B2FF-7A6B547BC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444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7EC0-01FF-419B-B88B-FF44BBBB3A8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9F24-50A5-4861-B2FF-7A6B547BC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17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7EC0-01FF-419B-B88B-FF44BBBB3A8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9F24-50A5-4861-B2FF-7A6B547BC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74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7EC0-01FF-419B-B88B-FF44BBBB3A8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9F24-50A5-4861-B2FF-7A6B547BC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64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7EC0-01FF-419B-B88B-FF44BBBB3A8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9F24-50A5-4861-B2FF-7A6B547BC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074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7EC0-01FF-419B-B88B-FF44BBBB3A8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9F24-50A5-4861-B2FF-7A6B547BC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93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7EC0-01FF-419B-B88B-FF44BBBB3A8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9F24-50A5-4861-B2FF-7A6B547BC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256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7EC0-01FF-419B-B88B-FF44BBBB3A8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9F24-50A5-4861-B2FF-7A6B547BC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724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7EC0-01FF-419B-B88B-FF44BBBB3A8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9F24-50A5-4861-B2FF-7A6B547BC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504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7EC0-01FF-419B-B88B-FF44BBBB3A8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9F24-50A5-4861-B2FF-7A6B547BC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041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7EC0-01FF-419B-B88B-FF44BBBB3A8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9F24-50A5-4861-B2FF-7A6B547BC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09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D7EC0-01FF-419B-B88B-FF44BBBB3A8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49F24-50A5-4861-B2FF-7A6B547BC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12302" y="0"/>
            <a:ext cx="8542680" cy="504056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800" u="sng" dirty="0">
                <a:solidFill>
                  <a:schemeClr val="tx2"/>
                </a:solidFill>
              </a:rPr>
              <a:t>サービス利用案内　</a:t>
            </a:r>
            <a:r>
              <a:rPr kumimoji="1" lang="en-US" altLang="ja-JP" sz="2800" u="sng" dirty="0">
                <a:solidFill>
                  <a:schemeClr val="tx2"/>
                </a:solidFill>
              </a:rPr>
              <a:t>Services</a:t>
            </a:r>
            <a:r>
              <a:rPr kumimoji="1" lang="ja-JP" altLang="en-US" sz="2800" u="sng" dirty="0">
                <a:solidFill>
                  <a:schemeClr val="tx2"/>
                </a:solidFill>
              </a:rPr>
              <a:t> </a:t>
            </a:r>
            <a:r>
              <a:rPr kumimoji="1" lang="en-US" altLang="ja-JP" sz="2800" u="sng" dirty="0">
                <a:solidFill>
                  <a:schemeClr val="tx2"/>
                </a:solidFill>
              </a:rPr>
              <a:t>navigation</a:t>
            </a:r>
            <a:r>
              <a:rPr kumimoji="1" lang="ja-JP" altLang="en-US" sz="2800" u="sng" dirty="0">
                <a:solidFill>
                  <a:schemeClr val="tx2"/>
                </a:solidFill>
              </a:rPr>
              <a:t>　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268144" y="6608503"/>
            <a:ext cx="3128392" cy="307792"/>
          </a:xfrm>
        </p:spPr>
        <p:txBody>
          <a:bodyPr>
            <a:normAutofit/>
          </a:bodyPr>
          <a:lstStyle/>
          <a:p>
            <a:r>
              <a:rPr lang="en-US" altLang="ja-JP" sz="1200" dirty="0" smtClean="0"/>
              <a:t>2025.03.12 </a:t>
            </a:r>
            <a:r>
              <a:rPr kumimoji="1" lang="ja-JP" altLang="en-US" sz="1200" dirty="0"/>
              <a:t>　更新　</a:t>
            </a:r>
            <a:r>
              <a:rPr lang="ja-JP" altLang="en-US" sz="1200" dirty="0"/>
              <a:t>情報管理室</a:t>
            </a:r>
            <a:endParaRPr kumimoji="1" lang="ja-JP" altLang="en-US" sz="1200" dirty="0"/>
          </a:p>
        </p:txBody>
      </p:sp>
      <p:sp>
        <p:nvSpPr>
          <p:cNvPr id="5" name="正方形/長方形 4"/>
          <p:cNvSpPr/>
          <p:nvPr/>
        </p:nvSpPr>
        <p:spPr>
          <a:xfrm>
            <a:off x="297703" y="2348881"/>
            <a:ext cx="8571878" cy="28109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◆  </a:t>
            </a: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Waseda IT Service </a:t>
            </a:r>
            <a:r>
              <a:rPr lang="en-US" altLang="ja-JP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Portal</a:t>
            </a:r>
            <a:endParaRPr lang="en-US" altLang="ja-JP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</a:t>
            </a:r>
            <a:r>
              <a:rPr lang="en-US" altLang="ja-JP" sz="1400" u="sng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Informations</a:t>
            </a:r>
            <a:r>
              <a:rPr lang="en-US" altLang="ja-JP" sz="14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about  </a:t>
            </a:r>
            <a:r>
              <a:rPr lang="en-US" altLang="ja-JP" sz="1400" u="sng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waseda</a:t>
            </a:r>
            <a:r>
              <a:rPr lang="en-US" altLang="ja-JP" sz="14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-network, online storage(BOX), E-mail, Office365, etc.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altLang="ja-JP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</a:t>
            </a: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r>
              <a:rPr lang="en-US" altLang="ja-JP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[UR</a:t>
            </a: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r>
              <a:rPr lang="en-US" altLang="ja-JP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]</a:t>
            </a:r>
            <a:r>
              <a:rPr lang="ja-JP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r>
              <a:rPr lang="en-US" altLang="ja-JP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https</a:t>
            </a: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://</a:t>
            </a:r>
            <a:r>
              <a:rPr lang="en-US" altLang="ja-JP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support.waseda.jp/it</a:t>
            </a:r>
          </a:p>
          <a:p>
            <a:endParaRPr lang="en-US" altLang="ja-JP" sz="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 　　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＊</a:t>
            </a:r>
            <a:r>
              <a:rPr lang="en-US" altLang="ja-JP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</a:t>
            </a:r>
            <a:r>
              <a:rPr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language can be changed to </a:t>
            </a:r>
            <a:r>
              <a:rPr lang="en-US" altLang="ja-JP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English</a:t>
            </a:r>
          </a:p>
          <a:p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endParaRPr lang="en-US" altLang="ja-JP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◆　オンライン問合せ窓口　　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Online inquiry</a:t>
            </a:r>
          </a:p>
          <a:p>
            <a:r>
              <a:rPr lang="ja-JP" altLang="en-US" sz="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endParaRPr lang="en-US" altLang="ja-JP" sz="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　　 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[URL]</a:t>
            </a: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https://</a:t>
            </a:r>
            <a:r>
              <a:rPr lang="en-US" altLang="ja-JP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support.waseda.jp/it/s/inquiryform</a:t>
            </a:r>
          </a:p>
          <a:p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円形吹き出し 9"/>
          <p:cNvSpPr/>
          <p:nvPr/>
        </p:nvSpPr>
        <p:spPr>
          <a:xfrm>
            <a:off x="6795932" y="2592925"/>
            <a:ext cx="1872208" cy="1161430"/>
          </a:xfrm>
          <a:prstGeom prst="wedgeEllipseCallout">
            <a:avLst>
              <a:gd name="adj1" fmla="val -60631"/>
              <a:gd name="adj2" fmla="val -2124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ＤＦＧ太楷書体" panose="03000900010101010101" pitchFamily="66" charset="-128"/>
              </a:rPr>
              <a:t>All</a:t>
            </a:r>
            <a:r>
              <a:rPr lang="ja-JP" altLang="en-US" sz="14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ＤＦＧ太楷書体" panose="03000900010101010101" pitchFamily="66" charset="-128"/>
              </a:rPr>
              <a:t> </a:t>
            </a:r>
            <a:r>
              <a:rPr lang="en-US" altLang="ja-JP" sz="14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ＤＦＧ太楷書体" panose="03000900010101010101" pitchFamily="66" charset="-128"/>
              </a:rPr>
              <a:t>of</a:t>
            </a:r>
            <a:r>
              <a:rPr lang="ja-JP" altLang="en-US" sz="14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ＤＦＧ太楷書体" panose="03000900010101010101" pitchFamily="66" charset="-128"/>
              </a:rPr>
              <a:t> </a:t>
            </a:r>
            <a:r>
              <a:rPr lang="en-US" altLang="ja-JP" sz="1400" b="1" dirty="0" err="1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ＤＦＧ太楷書体" panose="03000900010101010101" pitchFamily="66" charset="-128"/>
              </a:rPr>
              <a:t>Waseda</a:t>
            </a:r>
            <a:r>
              <a:rPr lang="ja-JP" altLang="en-US" sz="14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ＤＦＧ太楷書体" panose="03000900010101010101" pitchFamily="66" charset="-128"/>
              </a:rPr>
              <a:t> </a:t>
            </a:r>
            <a:r>
              <a:rPr lang="en-US" altLang="ja-JP" sz="14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ＤＦＧ太楷書体" panose="03000900010101010101" pitchFamily="66" charset="-128"/>
              </a:rPr>
              <a:t>University’s</a:t>
            </a:r>
            <a:r>
              <a:rPr lang="ja-JP" altLang="en-US" sz="14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ＤＦＧ太楷書体" panose="03000900010101010101" pitchFamily="66" charset="-128"/>
              </a:rPr>
              <a:t>     </a:t>
            </a:r>
            <a:r>
              <a:rPr lang="en-US" altLang="ja-JP" sz="14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ＤＦＧ太楷書体" panose="03000900010101010101" pitchFamily="66" charset="-128"/>
              </a:rPr>
              <a:t>IT</a:t>
            </a:r>
            <a:r>
              <a:rPr lang="ja-JP" altLang="en-US" sz="14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ＤＦＧ太楷書体" panose="03000900010101010101" pitchFamily="66" charset="-128"/>
              </a:rPr>
              <a:t> </a:t>
            </a:r>
            <a:r>
              <a:rPr lang="en-US" altLang="ja-JP" sz="14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ＤＦＧ太楷書体" panose="03000900010101010101" pitchFamily="66" charset="-128"/>
              </a:rPr>
              <a:t>services !</a:t>
            </a:r>
            <a:r>
              <a:rPr lang="ja-JP" altLang="en-US" sz="14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ＤＦＧ太楷書体" panose="03000900010101010101" pitchFamily="66" charset="-128"/>
              </a:rPr>
              <a:t> </a:t>
            </a:r>
            <a:endParaRPr kumimoji="1" lang="ja-JP" altLang="en-US" sz="1400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12302" y="476672"/>
            <a:ext cx="8554353" cy="1788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◆　無線ネットワーク　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Wireless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Network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（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Wi-Fi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） 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</a:t>
            </a:r>
            <a:r>
              <a:rPr lang="en-US" altLang="ja-JP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SSID</a:t>
            </a:r>
            <a:r>
              <a:rPr lang="ja-JP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： </a:t>
            </a:r>
            <a:r>
              <a:rPr lang="en-US" altLang="ja-JP" sz="2800" b="1" dirty="0">
                <a:solidFill>
                  <a:schemeClr val="accent4">
                    <a:lumMod val="75000"/>
                  </a:schemeClr>
                </a:solidFill>
              </a:rPr>
              <a:t>waseda-wpa2</a:t>
            </a:r>
            <a:endParaRPr lang="en-US" altLang="ja-JP" sz="24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</a:t>
            </a:r>
            <a:r>
              <a:rPr lang="en-US" altLang="ja-JP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User ID</a:t>
            </a:r>
            <a:r>
              <a:rPr lang="ja-JP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： </a:t>
            </a:r>
            <a:r>
              <a:rPr lang="en-US" altLang="ja-JP" sz="2000" dirty="0">
                <a:solidFill>
                  <a:schemeClr val="accent2">
                    <a:lumMod val="75000"/>
                  </a:schemeClr>
                </a:solidFill>
              </a:rPr>
              <a:t>Your waseda e-mail address </a:t>
            </a:r>
          </a:p>
          <a:p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</a:t>
            </a:r>
            <a:r>
              <a:rPr lang="en-US" altLang="ja-JP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Password </a:t>
            </a:r>
            <a:r>
              <a:rPr lang="ja-JP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：  </a:t>
            </a:r>
            <a:r>
              <a:rPr lang="en-US" altLang="ja-JP" sz="2000" dirty="0">
                <a:solidFill>
                  <a:schemeClr val="accent2">
                    <a:lumMod val="75000"/>
                  </a:schemeClr>
                </a:solidFill>
              </a:rPr>
              <a:t>Your password</a:t>
            </a:r>
            <a:r>
              <a:rPr lang="ja-JP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endParaRPr lang="en-US" altLang="ja-JP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97703" y="5240623"/>
            <a:ext cx="8568952" cy="14034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◆　</a:t>
            </a:r>
            <a:r>
              <a:rPr lang="en-US" altLang="ja-JP" b="1" dirty="0">
                <a:solidFill>
                  <a:schemeClr val="tx1"/>
                </a:solidFill>
              </a:rPr>
              <a:t>Download Station</a:t>
            </a: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　</a:t>
            </a:r>
            <a:r>
              <a:rPr lang="en-US" altLang="ja-JP" sz="1400" u="sng" dirty="0">
                <a:solidFill>
                  <a:schemeClr val="tx1"/>
                </a:solidFill>
              </a:rPr>
              <a:t>University software download site.</a:t>
            </a:r>
          </a:p>
          <a:p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My WASEDA</a:t>
            </a: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（</a:t>
            </a:r>
            <a:r>
              <a:rPr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https://my.waseda.jp/</a:t>
            </a: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）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　　 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⇒</a:t>
            </a: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IT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サービス 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  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IT Services 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　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⇒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　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ソフトウェア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貸出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/  </a:t>
            </a:r>
            <a:r>
              <a:rPr lang="en-US" altLang="ja-JP" sz="1400" dirty="0">
                <a:solidFill>
                  <a:schemeClr val="tx1"/>
                </a:solidFill>
              </a:rPr>
              <a:t>Available </a:t>
            </a:r>
            <a:r>
              <a:rPr lang="en-US" altLang="ja-JP" sz="1400" dirty="0" smtClean="0">
                <a:solidFill>
                  <a:schemeClr val="tx1"/>
                </a:solidFill>
              </a:rPr>
              <a:t>Software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　</a:t>
            </a: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  <a:p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　　 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⇒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　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Download 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Station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（学内のみ）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/ 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Download Station (intranet only) </a:t>
            </a: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  <a:p>
            <a:endParaRPr lang="en-US" altLang="ja-JP" sz="200" b="1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  <a:p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ja-JP" sz="1600" b="1" dirty="0" smtClean="0">
                <a:solidFill>
                  <a:schemeClr val="tx2"/>
                </a:solidFill>
              </a:rPr>
              <a:t>https://</a:t>
            </a:r>
            <a:r>
              <a:rPr lang="en-US" altLang="ja-JP" sz="1600" b="1" dirty="0">
                <a:solidFill>
                  <a:schemeClr val="tx2"/>
                </a:solidFill>
              </a:rPr>
              <a:t>www.waseda.jp/navi/rental/soft/index.html</a:t>
            </a:r>
            <a:r>
              <a:rPr lang="ja-JP" altLang="en-US" sz="1600" b="1" dirty="0">
                <a:solidFill>
                  <a:schemeClr val="tx2"/>
                </a:solidFill>
              </a:rPr>
              <a:t>　（</a:t>
            </a:r>
            <a:r>
              <a:rPr lang="en-US" altLang="ja-JP" sz="1600" b="1" dirty="0">
                <a:solidFill>
                  <a:schemeClr val="tx2"/>
                </a:solidFill>
              </a:rPr>
              <a:t>in</a:t>
            </a:r>
            <a:r>
              <a:rPr lang="ja-JP" altLang="en-US" sz="1600" b="1" dirty="0">
                <a:solidFill>
                  <a:schemeClr val="tx2"/>
                </a:solidFill>
              </a:rPr>
              <a:t> </a:t>
            </a:r>
            <a:r>
              <a:rPr lang="en-US" altLang="ja-JP" sz="1600" b="1" dirty="0">
                <a:solidFill>
                  <a:schemeClr val="tx2"/>
                </a:solidFill>
              </a:rPr>
              <a:t>Japanese)</a:t>
            </a:r>
            <a:endParaRPr lang="en-US" altLang="ja-JP" sz="1600" b="1" dirty="0">
              <a:solidFill>
                <a:schemeClr val="tx2"/>
              </a:solidFill>
              <a:effectLst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217" y="3929340"/>
            <a:ext cx="2468923" cy="103215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173640"/>
            <a:ext cx="755700" cy="7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090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44208" y="6587472"/>
            <a:ext cx="3128392" cy="307792"/>
          </a:xfrm>
        </p:spPr>
        <p:txBody>
          <a:bodyPr>
            <a:normAutofit/>
          </a:bodyPr>
          <a:lstStyle/>
          <a:p>
            <a:r>
              <a:rPr kumimoji="1" lang="en-US" altLang="ja-JP" sz="1200" dirty="0" smtClean="0"/>
              <a:t>2025.03.12</a:t>
            </a:r>
            <a:r>
              <a:rPr kumimoji="1" lang="ja-JP" altLang="en-US" sz="1200" dirty="0"/>
              <a:t>　更新　</a:t>
            </a:r>
            <a:r>
              <a:rPr lang="ja-JP" altLang="en-US" sz="1200" dirty="0"/>
              <a:t>情報管理室</a:t>
            </a:r>
            <a:endParaRPr kumimoji="1" lang="ja-JP" altLang="en-US" sz="1200" dirty="0"/>
          </a:p>
        </p:txBody>
      </p:sp>
      <p:sp>
        <p:nvSpPr>
          <p:cNvPr id="4" name="正方形/長方形 3"/>
          <p:cNvSpPr/>
          <p:nvPr/>
        </p:nvSpPr>
        <p:spPr>
          <a:xfrm>
            <a:off x="308689" y="2600499"/>
            <a:ext cx="8568952" cy="90050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◆　端末室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N159)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開室時間       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Computer </a:t>
            </a:r>
            <a:r>
              <a:rPr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Room(N159)   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Opening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Time</a:t>
            </a:r>
          </a:p>
          <a:p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　　</a:t>
            </a: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9</a:t>
            </a:r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：</a:t>
            </a: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00</a:t>
            </a:r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</a:t>
            </a:r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22</a:t>
            </a:r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：</a:t>
            </a: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00</a:t>
            </a:r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（</a:t>
            </a: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Mon-Sat</a:t>
            </a:r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）</a:t>
            </a:r>
            <a:endParaRPr lang="en-US" altLang="ja-JP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</a:t>
            </a:r>
            <a:r>
              <a:rPr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※During vacation </a:t>
            </a: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⇒</a:t>
            </a:r>
            <a:r>
              <a:rPr lang="ja-JP" altLang="en-US" sz="14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（</a:t>
            </a:r>
            <a:r>
              <a:rPr lang="en-US" altLang="ja-JP" sz="14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Mon-</a:t>
            </a:r>
            <a:r>
              <a:rPr lang="en-US" altLang="ja-JP" sz="1400" b="1" u="sng" dirty="0">
                <a:solidFill>
                  <a:srgbClr val="FF0000"/>
                </a:solidFill>
              </a:rPr>
              <a:t>Fri</a:t>
            </a:r>
            <a:r>
              <a:rPr lang="ja-JP" altLang="en-US" sz="14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） </a:t>
            </a:r>
            <a:endParaRPr lang="en-US" altLang="ja-JP" sz="1400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08689" y="3558191"/>
            <a:ext cx="8568952" cy="10949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◆　北九州キャンパス情報管理室（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IT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サービス窓口）　　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Kitakyushu campus Technical Help Desk</a:t>
            </a:r>
          </a:p>
          <a:p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　　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Location</a:t>
            </a: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　　 　　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：　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N-1F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N102</a:t>
            </a:r>
          </a:p>
          <a:p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　　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Operation time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 ：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8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：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40 -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18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：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00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（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Mon-Sat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）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</a:t>
            </a:r>
            <a:r>
              <a:rPr lang="en-US" altLang="ja-JP" sz="1400" dirty="0">
                <a:solidFill>
                  <a:schemeClr val="tx1"/>
                </a:solidFill>
              </a:rPr>
              <a:t>※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During vacation </a:t>
            </a:r>
            <a:r>
              <a:rPr lang="ja-JP" altLang="en-US" sz="1400" dirty="0">
                <a:solidFill>
                  <a:schemeClr val="tx1"/>
                </a:solidFill>
              </a:rPr>
              <a:t>　⇒　</a:t>
            </a:r>
            <a:r>
              <a:rPr lang="en-US" altLang="ja-JP" sz="1400" u="sng" dirty="0">
                <a:solidFill>
                  <a:schemeClr val="tx1"/>
                </a:solidFill>
              </a:rPr>
              <a:t>Opening</a:t>
            </a:r>
            <a:r>
              <a:rPr lang="ja-JP" altLang="en-US" sz="1400" u="sng" dirty="0">
                <a:solidFill>
                  <a:schemeClr val="tx1"/>
                </a:solidFill>
              </a:rPr>
              <a:t>　</a:t>
            </a:r>
            <a:r>
              <a:rPr lang="en-US" altLang="ja-JP" sz="1400" u="sng" dirty="0">
                <a:solidFill>
                  <a:schemeClr val="tx1"/>
                </a:solidFill>
              </a:rPr>
              <a:t>Time</a:t>
            </a:r>
            <a:r>
              <a:rPr lang="ja-JP" altLang="en-US" sz="1400" u="sng" dirty="0">
                <a:solidFill>
                  <a:schemeClr val="tx1"/>
                </a:solidFill>
              </a:rPr>
              <a:t>　</a:t>
            </a:r>
            <a:r>
              <a:rPr lang="en-US" altLang="ja-JP" sz="1400" u="sng" dirty="0">
                <a:solidFill>
                  <a:schemeClr val="tx1"/>
                </a:solidFill>
              </a:rPr>
              <a:t>8</a:t>
            </a:r>
            <a:r>
              <a:rPr lang="ja-JP" altLang="en-US" sz="1400" u="sng" dirty="0">
                <a:solidFill>
                  <a:schemeClr val="tx1"/>
                </a:solidFill>
              </a:rPr>
              <a:t>：</a:t>
            </a:r>
            <a:r>
              <a:rPr lang="en-US" altLang="ja-JP" sz="1400" u="sng" dirty="0">
                <a:solidFill>
                  <a:schemeClr val="tx1"/>
                </a:solidFill>
              </a:rPr>
              <a:t>40</a:t>
            </a:r>
            <a:r>
              <a:rPr lang="ja-JP" altLang="en-US" sz="1400" u="sng" dirty="0">
                <a:solidFill>
                  <a:schemeClr val="tx1"/>
                </a:solidFill>
              </a:rPr>
              <a:t> </a:t>
            </a:r>
            <a:r>
              <a:rPr lang="en-US" altLang="ja-JP" sz="1400" u="sng" dirty="0">
                <a:solidFill>
                  <a:schemeClr val="tx1"/>
                </a:solidFill>
              </a:rPr>
              <a:t>-</a:t>
            </a:r>
            <a:r>
              <a:rPr lang="ja-JP" altLang="en-US" sz="1400" u="sng" dirty="0">
                <a:solidFill>
                  <a:schemeClr val="tx1"/>
                </a:solidFill>
              </a:rPr>
              <a:t> </a:t>
            </a:r>
            <a:r>
              <a:rPr lang="en-US" altLang="ja-JP" sz="1400" b="1" u="sng" dirty="0">
                <a:solidFill>
                  <a:srgbClr val="FF0000"/>
                </a:solidFill>
              </a:rPr>
              <a:t>17</a:t>
            </a:r>
            <a:r>
              <a:rPr lang="ja-JP" altLang="en-US" sz="1400" b="1" u="sng" dirty="0">
                <a:solidFill>
                  <a:srgbClr val="FF0000"/>
                </a:solidFill>
              </a:rPr>
              <a:t>：</a:t>
            </a:r>
            <a:r>
              <a:rPr lang="en-US" altLang="ja-JP" sz="1400" b="1" u="sng" dirty="0">
                <a:solidFill>
                  <a:srgbClr val="FF0000"/>
                </a:solidFill>
              </a:rPr>
              <a:t>30</a:t>
            </a:r>
            <a:r>
              <a:rPr lang="ja-JP" altLang="en-US" sz="1400" u="sng" dirty="0">
                <a:solidFill>
                  <a:schemeClr val="tx1"/>
                </a:solidFill>
              </a:rPr>
              <a:t>　（</a:t>
            </a:r>
            <a:r>
              <a:rPr lang="en-US" altLang="ja-JP" sz="1400" b="1" u="sng" dirty="0">
                <a:solidFill>
                  <a:schemeClr val="tx1"/>
                </a:solidFill>
              </a:rPr>
              <a:t>Mon-</a:t>
            </a:r>
            <a:r>
              <a:rPr lang="en-US" altLang="ja-JP" sz="1400" b="1" u="sng" dirty="0">
                <a:solidFill>
                  <a:srgbClr val="FF0000"/>
                </a:solidFill>
              </a:rPr>
              <a:t>Fri</a:t>
            </a:r>
            <a:r>
              <a:rPr lang="ja-JP" altLang="en-US" sz="1400" u="sng" dirty="0">
                <a:solidFill>
                  <a:schemeClr val="tx1"/>
                </a:solidFill>
              </a:rPr>
              <a:t>）</a:t>
            </a:r>
            <a:endParaRPr lang="en-US" altLang="ja-JP" sz="1400" u="sng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08689" y="260649"/>
            <a:ext cx="8568952" cy="1137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◆　北九州キャンパス情報サイト「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IPS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スクエア」　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IPS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SQUARE</a:t>
            </a:r>
          </a:p>
          <a:p>
            <a:r>
              <a:rPr lang="ja-JP" altLang="en-US" sz="3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endParaRPr lang="en-US" altLang="ja-JP" sz="200" u="sng" dirty="0">
              <a:solidFill>
                <a:srgbClr val="FF0000"/>
              </a:solidFill>
            </a:endParaRPr>
          </a:p>
          <a:p>
            <a:r>
              <a:rPr lang="en-US" altLang="ja-JP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[</a:t>
            </a: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日本語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] https://www.waseda.jp/fsci/gips/campuslife/ipssquare/</a:t>
            </a:r>
          </a:p>
          <a:p>
            <a:r>
              <a:rPr lang="en-US" altLang="ja-JP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[English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] https://www.waseda.jp/fsci/gips/en/campuslife/ipssquare/</a:t>
            </a:r>
            <a:endParaRPr lang="en-US" altLang="ja-JP" dirty="0">
              <a:solidFill>
                <a:srgbClr val="FF0000"/>
              </a:solidFill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308689" y="4725144"/>
            <a:ext cx="8270794" cy="2016224"/>
            <a:chOff x="304360" y="4725144"/>
            <a:chExt cx="8270794" cy="2016224"/>
          </a:xfrm>
        </p:grpSpPr>
        <p:sp>
          <p:nvSpPr>
            <p:cNvPr id="13" name="正方形/長方形 12"/>
            <p:cNvSpPr/>
            <p:nvPr/>
          </p:nvSpPr>
          <p:spPr>
            <a:xfrm>
              <a:off x="1115616" y="4725144"/>
              <a:ext cx="7459538" cy="20162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dirty="0" err="1">
                  <a:solidFill>
                    <a:schemeClr val="tx1"/>
                  </a:solidFill>
                </a:rPr>
                <a:t>Waseda</a:t>
              </a:r>
              <a:r>
                <a:rPr lang="en-US" altLang="ja-JP" dirty="0">
                  <a:solidFill>
                    <a:schemeClr val="tx1"/>
                  </a:solidFill>
                </a:rPr>
                <a:t> Mail (Gmail) is not available in certain countries or regions where access to Google services is restricted.</a:t>
              </a:r>
            </a:p>
            <a:p>
              <a:r>
                <a:rPr lang="en-US" altLang="ja-JP" sz="1200" dirty="0">
                  <a:solidFill>
                    <a:schemeClr val="tx1"/>
                  </a:solidFill>
                </a:rPr>
                <a:t>By using </a:t>
              </a:r>
              <a:r>
                <a:rPr lang="en-US" altLang="ja-JP" sz="1200" dirty="0" err="1">
                  <a:solidFill>
                    <a:schemeClr val="tx1"/>
                  </a:solidFill>
                </a:rPr>
                <a:t>Waseda</a:t>
              </a:r>
              <a:r>
                <a:rPr lang="en-US" altLang="ja-JP" sz="1200" dirty="0">
                  <a:solidFill>
                    <a:schemeClr val="tx1"/>
                  </a:solidFill>
                </a:rPr>
                <a:t> Mail (Office365), you will be able to send and receive messages with </a:t>
              </a:r>
              <a:r>
                <a:rPr lang="en-US" altLang="ja-JP" sz="1200" dirty="0" err="1">
                  <a:solidFill>
                    <a:schemeClr val="tx1"/>
                  </a:solidFill>
                </a:rPr>
                <a:t>Waseda</a:t>
              </a:r>
              <a:r>
                <a:rPr lang="en-US" altLang="ja-JP" sz="1200" dirty="0">
                  <a:solidFill>
                    <a:schemeClr val="tx1"/>
                  </a:solidFill>
                </a:rPr>
                <a:t> Mail address before you visit that areas.</a:t>
              </a:r>
            </a:p>
            <a:p>
              <a:endParaRPr lang="en-US" altLang="ja-JP" sz="1200" b="1" dirty="0">
                <a:solidFill>
                  <a:schemeClr val="tx1"/>
                </a:solidFill>
              </a:endParaRPr>
            </a:p>
            <a:p>
              <a:r>
                <a:rPr lang="ja-JP" altLang="en-US" sz="1100" b="1" dirty="0">
                  <a:solidFill>
                    <a:schemeClr val="tx1"/>
                  </a:solidFill>
                </a:rPr>
                <a:t> </a:t>
              </a:r>
              <a:r>
                <a:rPr lang="en-US" altLang="ja-JP" sz="1100" b="1" dirty="0">
                  <a:solidFill>
                    <a:schemeClr val="tx1"/>
                  </a:solidFill>
                </a:rPr>
                <a:t>                      </a:t>
              </a:r>
              <a:r>
                <a:rPr lang="ja-JP" altLang="en-US" sz="1600" b="1" dirty="0">
                  <a:solidFill>
                    <a:schemeClr val="tx1"/>
                  </a:solidFill>
                </a:rPr>
                <a:t>  </a:t>
              </a:r>
              <a:r>
                <a:rPr lang="ja-JP" altLang="en-US" sz="1600" b="1" dirty="0" smtClean="0">
                  <a:solidFill>
                    <a:schemeClr val="tx1"/>
                  </a:solidFill>
                </a:rPr>
                <a:t>  “</a:t>
              </a:r>
              <a:r>
                <a:rPr lang="en-US" altLang="ja-JP" sz="1600" b="1" dirty="0">
                  <a:solidFill>
                    <a:schemeClr val="tx1"/>
                  </a:solidFill>
                </a:rPr>
                <a:t>Waseda Mail (Office 365 for students/alumni)</a:t>
              </a:r>
              <a:r>
                <a:rPr lang="ja-JP" altLang="en-US" sz="1600" dirty="0" smtClean="0">
                  <a:solidFill>
                    <a:schemeClr val="tx1"/>
                  </a:solidFill>
                </a:rPr>
                <a:t>”</a:t>
              </a:r>
              <a:endParaRPr lang="en-US" altLang="ja-JP" sz="1600" dirty="0">
                <a:solidFill>
                  <a:schemeClr val="tx1"/>
                </a:solidFill>
              </a:endParaRPr>
            </a:p>
            <a:p>
              <a:r>
                <a:rPr lang="en-US" altLang="ja-JP" dirty="0">
                  <a:solidFill>
                    <a:schemeClr val="tx1"/>
                  </a:solidFill>
                </a:rPr>
                <a:t>	</a:t>
              </a:r>
              <a:r>
                <a:rPr lang="en-US" altLang="ja-JP" sz="1600" dirty="0" smtClean="0">
                  <a:solidFill>
                    <a:schemeClr val="tx1"/>
                  </a:solidFill>
                </a:rPr>
                <a:t>[URL]</a:t>
              </a:r>
              <a:r>
                <a:rPr lang="ja-JP" altLang="en-US" sz="1600" dirty="0">
                  <a:solidFill>
                    <a:schemeClr val="tx1"/>
                  </a:solidFill>
                </a:rPr>
                <a:t> </a:t>
              </a:r>
              <a:r>
                <a:rPr lang="en-US" altLang="ja-JP" sz="1600" dirty="0" smtClean="0">
                  <a:solidFill>
                    <a:schemeClr val="tx1"/>
                  </a:solidFill>
                </a:rPr>
                <a:t>https</a:t>
              </a:r>
              <a:r>
                <a:rPr lang="en-US" altLang="ja-JP" sz="1600" dirty="0">
                  <a:solidFill>
                    <a:schemeClr val="tx1"/>
                  </a:solidFill>
                </a:rPr>
                <a:t>://support.waseda.jp/it/s/wasedamail-o2</a:t>
              </a:r>
            </a:p>
            <a:p>
              <a:endParaRPr lang="en-US" altLang="ja-JP" dirty="0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304360" y="4725144"/>
              <a:ext cx="662911" cy="648072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800" dirty="0">
                  <a:latin typeface="ＤＦＧ太楷書体" panose="03000900010101010101" pitchFamily="66" charset="-128"/>
                  <a:ea typeface="ＤＦＧ太楷書体" panose="03000900010101010101" pitchFamily="66" charset="-128"/>
                </a:rPr>
                <a:t>!</a:t>
              </a:r>
              <a:endParaRPr kumimoji="1" lang="ja-JP" altLang="en-US" sz="4800" dirty="0">
                <a:latin typeface="ＤＦＧ太楷書体" panose="03000900010101010101" pitchFamily="66" charset="-128"/>
                <a:ea typeface="ＤＦＧ太楷書体" panose="03000900010101010101" pitchFamily="66" charset="-128"/>
              </a:endParaRP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308689" y="1455576"/>
            <a:ext cx="8568952" cy="10877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◆　</a:t>
            </a:r>
            <a:r>
              <a:rPr lang="en-US" altLang="ja-JP" b="1" dirty="0">
                <a:solidFill>
                  <a:schemeClr val="tx1"/>
                </a:solidFill>
              </a:rPr>
              <a:t>VPN</a:t>
            </a:r>
            <a:r>
              <a:rPr lang="en-US" altLang="ja-JP" sz="1600" dirty="0">
                <a:solidFill>
                  <a:schemeClr val="tx1"/>
                </a:solidFill>
              </a:rPr>
              <a:t>(Virtual Private Network)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を利用した学外からの接続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　　　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Off-campus access using </a:t>
            </a:r>
            <a:r>
              <a:rPr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VPN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sz="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endParaRPr lang="en-US" altLang="ja-JP" sz="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ja-JP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[UR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r>
              <a:rPr lang="en-US" altLang="ja-JP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] 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https://</a:t>
            </a:r>
            <a:r>
              <a:rPr lang="en-US" altLang="ja-JP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support.waseda.jp/it/s/network/ext-vpn</a:t>
            </a:r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5723376"/>
            <a:ext cx="86409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863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B5E16FE06CD7D4C951B3069D8A0667C" ma:contentTypeVersion="16" ma:contentTypeDescription="新しいドキュメントを作成します。" ma:contentTypeScope="" ma:versionID="78c30a2a47ebb00d443180f374fe7f8f">
  <xsd:schema xmlns:xsd="http://www.w3.org/2001/XMLSchema" xmlns:xs="http://www.w3.org/2001/XMLSchema" xmlns:p="http://schemas.microsoft.com/office/2006/metadata/properties" xmlns:ns2="ef731601-63d9-4b6f-8812-3f0d5fa39efc" xmlns:ns3="5933a44a-a533-4f38-a5c6-2caa62c7ec2b" targetNamespace="http://schemas.microsoft.com/office/2006/metadata/properties" ma:root="true" ma:fieldsID="b611c4b775cb8ce176be814fc27b69a7" ns2:_="" ns3:_="">
    <xsd:import namespace="ef731601-63d9-4b6f-8812-3f0d5fa39efc"/>
    <xsd:import namespace="5933a44a-a533-4f38-a5c6-2caa62c7ec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731601-63d9-4b6f-8812-3f0d5fa39e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4d4dd7ba-f659-45d7-bdda-163cc0ada8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33a44a-a533-4f38-a5c6-2caa62c7ec2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f731601-63d9-4b6f-8812-3f0d5fa39ef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7F048EC-CF38-44AC-9C60-9356CC1789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731601-63d9-4b6f-8812-3f0d5fa39efc"/>
    <ds:schemaRef ds:uri="5933a44a-a533-4f38-a5c6-2caa62c7ec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8DDBBE-3A50-4009-92D0-B73DF58B5E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12555F-ED0C-4113-A6A7-6A91A717A72E}">
  <ds:schemaRefs>
    <ds:schemaRef ds:uri="http://schemas.microsoft.com/office/2006/documentManagement/types"/>
    <ds:schemaRef ds:uri="5933a44a-a533-4f38-a5c6-2caa62c7ec2b"/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ef731601-63d9-4b6f-8812-3f0d5fa39efc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425</Words>
  <Application>Microsoft Office PowerPoint</Application>
  <PresentationFormat>画面に合わせる (4:3)</PresentationFormat>
  <Paragraphs>45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ＤＦＧ太楷書体</vt:lpstr>
      <vt:lpstr>ＭＳ Ｐゴシック</vt:lpstr>
      <vt:lpstr>游ゴシック</vt:lpstr>
      <vt:lpstr>Arial</vt:lpstr>
      <vt:lpstr>Calibri</vt:lpstr>
      <vt:lpstr>Century Gothic</vt:lpstr>
      <vt:lpstr>Office ​​テーマ</vt:lpstr>
      <vt:lpstr>サービス利用案内　Services navigation　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コンピューターセミナー掲示情報</dc:title>
  <dc:creator>itc_mitui</dc:creator>
  <cp:lastModifiedBy>Waseda University</cp:lastModifiedBy>
  <cp:revision>79</cp:revision>
  <cp:lastPrinted>2023-09-19T08:29:38Z</cp:lastPrinted>
  <dcterms:created xsi:type="dcterms:W3CDTF">2014-09-22T01:39:35Z</dcterms:created>
  <dcterms:modified xsi:type="dcterms:W3CDTF">2025-03-12T01:01:01Z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0x0101004B5E16FE06CD7D4C951B3069D8A0667C</vt:lpwstr>
  </property>
  <property fmtid="{D5CDD505-2E9C-101B-9397-08002B2CF9AE}" pid="3" name="MediaServiceImageTags">
    <vt:lpwstr/>
  </property>
</Properties>
</file>