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4317" r:id="rId2"/>
  </p:sldMasterIdLst>
  <p:notesMasterIdLst>
    <p:notesMasterId r:id="rId23"/>
  </p:notesMasterIdLst>
  <p:handoutMasterIdLst>
    <p:handoutMasterId r:id="rId24"/>
  </p:handoutMasterIdLst>
  <p:sldIdLst>
    <p:sldId id="256" r:id="rId3"/>
    <p:sldId id="438" r:id="rId4"/>
    <p:sldId id="441" r:id="rId5"/>
    <p:sldId id="442" r:id="rId6"/>
    <p:sldId id="443" r:id="rId7"/>
    <p:sldId id="474" r:id="rId8"/>
    <p:sldId id="444" r:id="rId9"/>
    <p:sldId id="445" r:id="rId10"/>
    <p:sldId id="447" r:id="rId11"/>
    <p:sldId id="446" r:id="rId12"/>
    <p:sldId id="465" r:id="rId13"/>
    <p:sldId id="448" r:id="rId14"/>
    <p:sldId id="464" r:id="rId15"/>
    <p:sldId id="449" r:id="rId16"/>
    <p:sldId id="450" r:id="rId17"/>
    <p:sldId id="451" r:id="rId18"/>
    <p:sldId id="452" r:id="rId19"/>
    <p:sldId id="461" r:id="rId20"/>
    <p:sldId id="476" r:id="rId21"/>
    <p:sldId id="477" r:id="rId22"/>
  </p:sldIdLst>
  <p:sldSz cx="9906000" cy="6858000" type="A4"/>
  <p:notesSz cx="9939338" cy="6807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0066"/>
    <a:srgbClr val="FF9900"/>
    <a:srgbClr val="0000FF"/>
    <a:srgbClr val="006600"/>
    <a:srgbClr val="DDDDDD"/>
    <a:srgbClr val="FFCC99"/>
    <a:srgbClr val="EAEAEA"/>
    <a:srgbClr val="C0C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50" autoAdjust="0"/>
  </p:normalViewPr>
  <p:slideViewPr>
    <p:cSldViewPr>
      <p:cViewPr>
        <p:scale>
          <a:sx n="83" d="100"/>
          <a:sy n="83" d="100"/>
        </p:scale>
        <p:origin x="-19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54" y="-96"/>
      </p:cViewPr>
      <p:guideLst>
        <p:guide orient="horz" pos="2145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132" y="0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7081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132" y="6467081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224C6160-734A-491F-B0FE-E42AF66CE2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824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8935" y="0"/>
            <a:ext cx="4308804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5788" y="509588"/>
            <a:ext cx="36893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97" y="3232739"/>
            <a:ext cx="7954346" cy="306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476"/>
            <a:ext cx="4307207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8935" y="6465476"/>
            <a:ext cx="4308804" cy="34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6" tIns="46087" rIns="92176" bIns="460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1E043D8-1850-43F2-9421-3981668AE8B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0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8864A-6177-4F6C-8DFE-FB62876C8ABE}" type="slidenum">
              <a:rPr lang="ja-JP" altLang="en-US" smtClean="0"/>
              <a:pPr/>
              <a:t>1</a:t>
            </a:fld>
            <a:endParaRPr lang="en-US" altLang="ja-JP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pPr eaLnBrk="1" hangingPunct="1"/>
            <a:r>
              <a:rPr lang="ja-JP" altLang="en-US" dirty="0" smtClean="0"/>
              <a:t>スライド</a:t>
            </a:r>
            <a:r>
              <a:rPr lang="ja-JP" altLang="en-US" dirty="0"/>
              <a:t>１	</a:t>
            </a:r>
            <a:endParaRPr lang="en-US" altLang="ja-JP" dirty="0" smtClean="0"/>
          </a:p>
          <a:p>
            <a:pPr eaLnBrk="1" hangingPunct="1"/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399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21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327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668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57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9273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0393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5998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46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◆資料　　緊急連絡先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en-US" dirty="0" smtClean="0"/>
              <a:t>スライド</a:t>
            </a:r>
            <a:r>
              <a:rPr lang="en-US" altLang="ja-JP" dirty="0" smtClean="0"/>
              <a:t>2</a:t>
            </a:r>
          </a:p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 smtClean="0"/>
              <a:t>学生</a:t>
            </a:r>
            <a:r>
              <a:rPr lang="ja-JP" altLang="ja-JP" dirty="0"/>
              <a:t>生活オリエンテーションを始めます。</a:t>
            </a:r>
          </a:p>
          <a:p>
            <a:r>
              <a:rPr lang="ja-JP" altLang="ja-JP" dirty="0"/>
              <a:t>本日の予定です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en-US" altLang="ja-JP" dirty="0" smtClean="0"/>
              <a:t>Now </a:t>
            </a:r>
            <a:r>
              <a:rPr lang="en-US" altLang="ja-JP" dirty="0"/>
              <a:t>we begin the orientation.</a:t>
            </a:r>
            <a:endParaRPr lang="ja-JP" altLang="ja-JP" dirty="0"/>
          </a:p>
          <a:p>
            <a:r>
              <a:rPr lang="en-US" altLang="ja-JP" dirty="0"/>
              <a:t>This is today’s orientation schedule.  </a:t>
            </a:r>
            <a:endParaRPr lang="ja-JP" altLang="ja-JP" dirty="0"/>
          </a:p>
          <a:p>
            <a:r>
              <a:rPr lang="en-US" altLang="ja-JP" dirty="0" smtClean="0"/>
              <a:t> 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587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◆資料　　緊急連絡先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9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 smtClean="0"/>
              <a:t>19</a:t>
            </a:r>
            <a:r>
              <a:rPr lang="en-US" altLang="ja-JP" dirty="0"/>
              <a:t>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66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976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11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950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132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2423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r>
              <a:rPr lang="ja-JP" altLang="ja-JP" dirty="0"/>
              <a:t>スライド４　～　スライド</a:t>
            </a:r>
            <a:r>
              <a:rPr lang="en-US" altLang="ja-JP" dirty="0"/>
              <a:t>19	</a:t>
            </a:r>
            <a:r>
              <a:rPr lang="ja-JP" altLang="ja-JP" dirty="0"/>
              <a:t>⇒　学生生活専門委員会の先生による講義</a:t>
            </a:r>
          </a:p>
          <a:p>
            <a:r>
              <a:rPr lang="en-US" altLang="ja-JP" dirty="0" smtClean="0"/>
              <a:t>---------------------------------------------------------------------------------------------------------------------------------------------------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043D8-1850-43F2-9421-3981668AE8BB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00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7663" y="1751013"/>
            <a:ext cx="9558337" cy="5132387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30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1024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73150" y="1905000"/>
            <a:ext cx="8420100" cy="1736725"/>
          </a:xfrm>
        </p:spPr>
        <p:txBody>
          <a:bodyPr anchor="t"/>
          <a:lstStyle>
            <a:lvl1pPr>
              <a:defRPr sz="53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3150" y="3963988"/>
            <a:ext cx="7346950" cy="17510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73150" y="6246813"/>
            <a:ext cx="20605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6025" y="6246813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2895-F8E0-43D6-A953-35BE2A984E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0257-E6BA-46DF-98E5-28A9E515DCA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46063"/>
            <a:ext cx="2271712" cy="58499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46063"/>
            <a:ext cx="6662738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63C6-D45C-477A-9212-8159FB4AA8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7663" y="1751013"/>
            <a:ext cx="9558337" cy="5132387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08 h 2182"/>
                <a:gd name="T4" fmla="*/ 6381 w 4897"/>
                <a:gd name="T5" fmla="*/ 1308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30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4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73150" y="1905000"/>
            <a:ext cx="8420100" cy="1736725"/>
          </a:xfrm>
        </p:spPr>
        <p:txBody>
          <a:bodyPr anchor="t"/>
          <a:lstStyle>
            <a:lvl1pPr>
              <a:defRPr sz="53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3150" y="3963988"/>
            <a:ext cx="7346950" cy="17510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73150" y="6246813"/>
            <a:ext cx="20605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756025" y="6246813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064F-1A41-45A1-85E5-8E6A05F249B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9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B476-0BAC-445F-8CB7-A7D88B1AF7B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4FE0-817A-4A08-BF98-333B15EFFC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2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2130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7159-A6D1-4CF3-88FD-5577E255620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0280-988E-4C41-80C6-79FC12FA5DD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91C53-B9F2-498A-A568-2FC947C6657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4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9915-9420-443D-8A39-1AA0EC1A7B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4B77-8A2E-48BC-9FB5-093818C93B7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3794-BA36-4184-A776-426FE28EAFC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1DE2-C839-4482-A9E4-D5D1E3A5876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2AC-271F-44A3-B1B3-E56C5C826A8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8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46063"/>
            <a:ext cx="2271712" cy="58499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46063"/>
            <a:ext cx="6662738" cy="58499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04D5-22F7-4FF9-AAC6-8B407438300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5D57-F56C-40AA-96E2-2846D0AB880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21300" y="1905000"/>
            <a:ext cx="4260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1DB5-8A13-4ED9-AD63-869E7129C5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3AC0-38AB-446E-BE60-0DC5A1594F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5910-7357-4BBD-851B-EB5E8DE8121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309B-D52C-4C7D-8710-C7B6451A5A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784F-9CD3-45C6-AD7D-F1B1F987736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151B-C4D2-43CF-A2D4-48BDF4569E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47663" y="1828800"/>
            <a:ext cx="9558337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ltGray">
            <a:xfrm>
              <a:off x="528" y="1152"/>
              <a:ext cx="30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ltGray">
            <a:xfrm>
              <a:off x="527" y="2904"/>
              <a:ext cx="30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1013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8050" y="6246813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13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6813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5225" y="6246813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E7F91DE-3C45-426A-9FAC-644E90194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13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95300" y="246063"/>
            <a:ext cx="9083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13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08050" y="1905000"/>
            <a:ext cx="8674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1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4538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9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1788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47663" y="1828800"/>
            <a:ext cx="9558337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82 h 2182"/>
                <a:gd name="T4" fmla="*/ 6381 w 4897"/>
                <a:gd name="T5" fmla="*/ 382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357 h 2182"/>
                <a:gd name="T4" fmla="*/ 6381 w 4897"/>
                <a:gd name="T5" fmla="*/ 357 h 2182"/>
                <a:gd name="T6" fmla="*/ 638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3" name="Freeform 7"/>
            <p:cNvSpPr>
              <a:spLocks/>
            </p:cNvSpPr>
            <p:nvPr/>
          </p:nvSpPr>
          <p:spPr bwMode="ltGray">
            <a:xfrm>
              <a:off x="528" y="1152"/>
              <a:ext cx="30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4" name="Freeform 8"/>
            <p:cNvSpPr>
              <a:spLocks/>
            </p:cNvSpPr>
            <p:nvPr/>
          </p:nvSpPr>
          <p:spPr bwMode="ltGray">
            <a:xfrm>
              <a:off x="527" y="2904"/>
              <a:ext cx="30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13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13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8050" y="6246813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13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6813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13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15225" y="6246813"/>
            <a:ext cx="2060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6C50D4B-5880-44C9-8A6E-53643676B2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13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95300" y="246063"/>
            <a:ext cx="90836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13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08050" y="1905000"/>
            <a:ext cx="8674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2109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1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4538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9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3pPr>
      <a:lvl4pPr marL="1601788" indent="-230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9A165-E207-41C3-84EF-59408FD7B929}" type="slidenum">
              <a:rPr lang="ja-JP" altLang="en-US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711450" y="4572000"/>
            <a:ext cx="663416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rIns="9143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latin typeface="HG丸ｺﾞｼｯｸM-PRO" pitchFamily="50" charset="-128"/>
                <a:ea typeface="HG丸ｺﾞｼｯｸM-PRO" pitchFamily="50" charset="-128"/>
              </a:rPr>
              <a:t>202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１年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４月</a:t>
            </a:r>
            <a:r>
              <a:rPr lang="en-US" altLang="ja-JP" sz="2400" b="1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日</a:t>
            </a:r>
            <a:endParaRPr lang="ja-JP" altLang="en-US" sz="24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</a:rPr>
              <a:t>早稲田大学大学院　情報生産システム</a:t>
            </a:r>
            <a:r>
              <a:rPr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研究科</a:t>
            </a:r>
            <a:endParaRPr lang="en-US" altLang="ja-JP" sz="24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HG丸ｺﾞｼｯｸM-PRO" pitchFamily="50" charset="-128"/>
                <a:ea typeface="HG丸ｺﾞｼｯｸM-PRO" pitchFamily="50" charset="-128"/>
              </a:rPr>
              <a:t>Graduate School of Information, Production and Systems</a:t>
            </a:r>
            <a:endParaRPr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44487" y="935063"/>
            <a:ext cx="9217025" cy="1727398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4900" dirty="0" smtClean="0">
                <a:ea typeface="HGS創英角ﾎﾟｯﾌﾟ体" pitchFamily="50" charset="-128"/>
              </a:rPr>
              <a:t>学生生活オリエンテーション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> </a:t>
            </a:r>
            <a:r>
              <a:rPr lang="en-US" altLang="ja-JP" sz="2800" i="1" dirty="0"/>
              <a:t>NEW STUDENT </a:t>
            </a:r>
            <a:r>
              <a:rPr lang="en-US" altLang="ja-JP" sz="2800" i="1" dirty="0" smtClean="0"/>
              <a:t>ORIENTATION</a:t>
            </a:r>
            <a:br>
              <a:rPr lang="en-US" altLang="ja-JP" sz="2800" i="1" dirty="0" smtClean="0"/>
            </a:br>
            <a:r>
              <a:rPr lang="en-US" altLang="ja-JP" sz="2800" i="1" dirty="0" smtClean="0"/>
              <a:t>for International students</a:t>
            </a:r>
            <a:endParaRPr lang="ja-JP" altLang="en-US" sz="24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695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dirty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0" y="1390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31825" y="3141663"/>
          <a:ext cx="1954213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" name="Photo Editor ｲﾒｰｼﾞ" r:id="rId4" imgW="2952381" imgH="4076190" progId="">
                  <p:embed/>
                </p:oleObj>
              </mc:Choice>
              <mc:Fallback>
                <p:oleObj name="Photo Editor ｲﾒｰｼﾞ" r:id="rId4" imgW="2952381" imgH="407619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141663"/>
                        <a:ext cx="1954213" cy="273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496" y="188640"/>
            <a:ext cx="9083675" cy="1296143"/>
          </a:xfrm>
        </p:spPr>
        <p:txBody>
          <a:bodyPr/>
          <a:lstStyle/>
          <a:p>
            <a:pPr algn="ctr">
              <a:defRPr/>
            </a:pPr>
            <a:r>
              <a:rPr lang="ja-JP" altLang="en-US" sz="4000" dirty="0" smtClean="0"/>
              <a:t>ごみ出しのルール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Garbage Collection Rules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464" y="1412776"/>
            <a:ext cx="9649072" cy="5256584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ja-JP" altLang="en-US" b="1" dirty="0"/>
              <a:t>ごみ出し</a:t>
            </a:r>
            <a:r>
              <a:rPr lang="ja-JP" altLang="en-US" b="1" dirty="0" smtClean="0"/>
              <a:t>の曜日</a:t>
            </a:r>
            <a:r>
              <a:rPr lang="ja-JP" altLang="en-US" b="1" dirty="0"/>
              <a:t>と時間を</a:t>
            </a:r>
            <a:r>
              <a:rPr lang="ja-JP" altLang="en-US" b="1" dirty="0" smtClean="0"/>
              <a:t>守る。　　　　　　　　　　　　　　決められたごみ出しルールに従う。（ルール厳守）</a:t>
            </a:r>
            <a:r>
              <a:rPr lang="en-US" altLang="ja-JP" u="sng" spc="-15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Garbage </a:t>
            </a:r>
            <a:r>
              <a:rPr lang="en-US" altLang="ja-JP" u="sng" spc="-150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collection rules are very strict in Japan.</a:t>
            </a:r>
            <a:endParaRPr lang="en-US" altLang="ja-JP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spc="-150" dirty="0"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Put </a:t>
            </a:r>
            <a:r>
              <a:rPr lang="en-US" altLang="ja-JP" spc="-150" dirty="0">
                <a:latin typeface="MS UI Gothic" pitchFamily="50" charset="-128"/>
                <a:ea typeface="MS UI Gothic" pitchFamily="50" charset="-128"/>
              </a:rPr>
              <a:t>the garbage out 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at designated </a:t>
            </a:r>
            <a:r>
              <a:rPr lang="ja-JP" altLang="en-US" spc="-150" dirty="0" smtClean="0"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en-US" altLang="ja-JP" spc="-150" dirty="0" err="1" smtClean="0">
                <a:latin typeface="MS UI Gothic" pitchFamily="50" charset="-128"/>
                <a:ea typeface="MS UI Gothic" pitchFamily="50" charset="-128"/>
              </a:rPr>
              <a:t>Gomi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 station</a:t>
            </a:r>
            <a:r>
              <a:rPr lang="ja-JP" altLang="en-US" spc="-150" dirty="0" smtClean="0">
                <a:latin typeface="MS UI Gothic" pitchFamily="50" charset="-128"/>
                <a:ea typeface="MS UI Gothic" pitchFamily="50" charset="-128"/>
              </a:rPr>
              <a:t>”</a:t>
            </a:r>
            <a:r>
              <a:rPr lang="en-US" altLang="ja-JP" spc="-150" dirty="0">
                <a:latin typeface="MS UI Gothic" pitchFamily="50" charset="-128"/>
                <a:ea typeface="MS UI Gothic" pitchFamily="50" charset="-128"/>
              </a:rPr>
              <a:t> at </a:t>
            </a:r>
            <a:endParaRPr lang="en-US" altLang="ja-JP" spc="-150" dirty="0" smtClean="0">
              <a:latin typeface="MS UI Gothic" pitchFamily="50" charset="-128"/>
              <a:ea typeface="MS UI Gothic" pitchFamily="50" charset="-12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  designated day and time. Please ask </a:t>
            </a:r>
            <a:r>
              <a:rPr lang="en-US" altLang="ja-JP" spc="-150" dirty="0">
                <a:latin typeface="MS UI Gothic" pitchFamily="50" charset="-128"/>
                <a:ea typeface="MS UI Gothic" pitchFamily="50" charset="-128"/>
              </a:rPr>
              <a:t>your resident 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assistant</a:t>
            </a:r>
            <a:endParaRPr lang="en-US" altLang="ja-JP" spc="-150" dirty="0">
              <a:latin typeface="MS UI Gothic" pitchFamily="50" charset="-128"/>
              <a:ea typeface="MS UI Gothic" pitchFamily="50" charset="-128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pc="-150" dirty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 about the manner of putting </a:t>
            </a:r>
            <a:r>
              <a:rPr lang="en-US" altLang="ja-JP" spc="-150" dirty="0">
                <a:latin typeface="MS UI Gothic" pitchFamily="50" charset="-128"/>
                <a:ea typeface="MS UI Gothic" pitchFamily="50" charset="-128"/>
              </a:rPr>
              <a:t>out </a:t>
            </a:r>
            <a:r>
              <a:rPr lang="en-US" altLang="ja-JP" spc="-150" dirty="0" smtClean="0">
                <a:latin typeface="MS UI Gothic" pitchFamily="50" charset="-128"/>
                <a:ea typeface="MS UI Gothic" pitchFamily="50" charset="-128"/>
              </a:rPr>
              <a:t>garbage.</a:t>
            </a:r>
            <a:endParaRPr lang="en-US" altLang="ja-JP" u="sng" spc="-150" dirty="0" smtClean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  <a:p>
            <a:pPr>
              <a:defRPr/>
            </a:pPr>
            <a:r>
              <a:rPr lang="ja-JP" altLang="en-US" b="1" dirty="0" smtClean="0"/>
              <a:t>ごみ出しの時は、ごみ袋の口を結ぶ。</a:t>
            </a:r>
            <a:endParaRPr lang="en-US" altLang="ja-JP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dirty="0" smtClean="0">
                <a:latin typeface="MS UI Gothic" pitchFamily="50" charset="-128"/>
                <a:ea typeface="MS UI Gothic" pitchFamily="50" charset="-128"/>
              </a:rPr>
              <a:t>   </a:t>
            </a: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Tie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up the handle of garbage bag.</a:t>
            </a:r>
            <a:endParaRPr lang="en-US" altLang="ja-JP" dirty="0">
              <a:latin typeface="MS UI Gothic" pitchFamily="50" charset="-128"/>
              <a:ea typeface="MS UI Gothic" pitchFamily="50" charset="-128"/>
            </a:endParaRPr>
          </a:p>
          <a:p>
            <a:pPr>
              <a:spcBef>
                <a:spcPts val="1800"/>
              </a:spcBef>
              <a:defRPr/>
            </a:pPr>
            <a:r>
              <a:rPr lang="ja-JP" altLang="en-US" b="1" dirty="0"/>
              <a:t>ごみをごみ置き場に</a:t>
            </a:r>
            <a:r>
              <a:rPr lang="ja-JP" altLang="en-US" b="1" dirty="0" smtClean="0"/>
              <a:t>投げ入れない。</a:t>
            </a:r>
            <a:endParaRPr lang="en-US" altLang="ja-JP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   Do not throw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garbage bag </a:t>
            </a: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into the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garbage station.   </a:t>
            </a:r>
            <a:endParaRPr lang="en-US" altLang="ja-JP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651C-9CC2-48EE-A549-5E794365F237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34" y="3933056"/>
            <a:ext cx="2481064" cy="21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88798" y="6530670"/>
            <a:ext cx="2060575" cy="476250"/>
          </a:xfrm>
        </p:spPr>
        <p:txBody>
          <a:bodyPr/>
          <a:lstStyle/>
          <a:p>
            <a:pPr>
              <a:defRPr/>
            </a:pPr>
            <a:fld id="{72263794-BA36-4184-A776-426FE28EAFC4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4303" y="1982648"/>
            <a:ext cx="28797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 smtClean="0"/>
              <a:t>交通ルール・</a:t>
            </a:r>
            <a:endParaRPr lang="en-US" altLang="ja-JP" sz="2600" b="1" dirty="0" smtClean="0"/>
          </a:p>
          <a:p>
            <a:r>
              <a:rPr lang="ja-JP" altLang="en-US" sz="2600" b="1" dirty="0" smtClean="0"/>
              <a:t>マナーを守る</a:t>
            </a:r>
            <a:endParaRPr kumimoji="1" lang="en-US" altLang="ja-JP" sz="2600" b="1" dirty="0"/>
          </a:p>
          <a:p>
            <a:r>
              <a:rPr lang="en-US" altLang="ja-JP" sz="2600" b="1" dirty="0" smtClean="0"/>
              <a:t>Should obey traffic rule of bicycle riding</a:t>
            </a:r>
            <a:endParaRPr kumimoji="1" lang="ja-JP" altLang="en-US" sz="2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5596" y="262215"/>
            <a:ext cx="7117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00FF"/>
                </a:solidFill>
              </a:rPr>
              <a:t>自転車の事故が増えている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!</a:t>
            </a:r>
          </a:p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Bicycle ride accidents are increasing!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653" y="159739"/>
            <a:ext cx="1510716" cy="130711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8384" y="1324862"/>
            <a:ext cx="4214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ケガ　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Self damage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2288" y="1352132"/>
            <a:ext cx="522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賠償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責任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Liability of damage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501" y="5064031"/>
            <a:ext cx="1572551" cy="128720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25959" y="4127429"/>
            <a:ext cx="2054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違反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violation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7" y="2187328"/>
            <a:ext cx="1764260" cy="186093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27" y="4445888"/>
            <a:ext cx="1683227" cy="19842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1" y="4460784"/>
            <a:ext cx="1626586" cy="194694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38" y="2068675"/>
            <a:ext cx="1553781" cy="204040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07" y="4405572"/>
            <a:ext cx="1504561" cy="19757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06" y="2210716"/>
            <a:ext cx="1325637" cy="174080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59" y="4433991"/>
            <a:ext cx="1552216" cy="203835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3" y="2234084"/>
            <a:ext cx="1423038" cy="186871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581999" y="1849363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15105" y="4141321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14980" y="4141322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09867" y="4262320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04993" y="1834218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02287" y="1841351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73755" y="3604428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片手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One hand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45131" y="3606432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並走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Parallel run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43293" y="3629303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飲酒</a:t>
            </a:r>
            <a:endParaRPr lang="en-US" altLang="ja-JP" b="1" dirty="0" smtClean="0"/>
          </a:p>
          <a:p>
            <a:r>
              <a:rPr kumimoji="1" lang="en-US" altLang="ja-JP" b="1" dirty="0" smtClean="0"/>
              <a:t>Drunk ride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82016" y="6015807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スマホ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Smart phone</a:t>
            </a:r>
            <a:endParaRPr kumimoji="1" lang="ja-JP" altLang="en-US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03036" y="5945873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イヤホン            </a:t>
            </a:r>
            <a:r>
              <a:rPr lang="en-US" altLang="ja-JP" b="1" dirty="0" smtClean="0"/>
              <a:t>Ear</a:t>
            </a:r>
            <a:r>
              <a:rPr kumimoji="1" lang="en-US" altLang="ja-JP" b="1" dirty="0" smtClean="0"/>
              <a:t>phone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444451" y="6018370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二人乗り</a:t>
            </a:r>
            <a:r>
              <a:rPr lang="ja-JP" altLang="en-US" b="1" dirty="0" smtClean="0"/>
              <a:t>            </a:t>
            </a:r>
            <a:r>
              <a:rPr lang="en-US" altLang="ja-JP" b="1" dirty="0" smtClean="0"/>
              <a:t>Two seater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82118" y="1900135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86344" y="3804264"/>
            <a:ext cx="1756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無灯火</a:t>
            </a:r>
            <a:endParaRPr lang="en-US" altLang="ja-JP" b="1" dirty="0" smtClean="0"/>
          </a:p>
          <a:p>
            <a:r>
              <a:rPr kumimoji="1" lang="en-US" altLang="ja-JP" b="1" dirty="0" smtClean="0"/>
              <a:t>No lights</a:t>
            </a:r>
            <a:endParaRPr kumimoji="1" lang="ja-JP" altLang="en-US" b="1" dirty="0"/>
          </a:p>
        </p:txBody>
      </p:sp>
      <p:sp>
        <p:nvSpPr>
          <p:cNvPr id="35" name="フリーフォーム 34"/>
          <p:cNvSpPr/>
          <p:nvPr/>
        </p:nvSpPr>
        <p:spPr>
          <a:xfrm>
            <a:off x="3381421" y="5393457"/>
            <a:ext cx="702962" cy="612175"/>
          </a:xfrm>
          <a:custGeom>
            <a:avLst/>
            <a:gdLst>
              <a:gd name="connsiteX0" fmla="*/ 0 w 838200"/>
              <a:gd name="connsiteY0" fmla="*/ 802452 h 802452"/>
              <a:gd name="connsiteX1" fmla="*/ 203200 w 838200"/>
              <a:gd name="connsiteY1" fmla="*/ 218252 h 802452"/>
              <a:gd name="connsiteX2" fmla="*/ 622300 w 838200"/>
              <a:gd name="connsiteY2" fmla="*/ 15052 h 802452"/>
              <a:gd name="connsiteX3" fmla="*/ 838200 w 838200"/>
              <a:gd name="connsiteY3" fmla="*/ 15052 h 802452"/>
              <a:gd name="connsiteX4" fmla="*/ 838200 w 838200"/>
              <a:gd name="connsiteY4" fmla="*/ 15052 h 80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802452">
                <a:moveTo>
                  <a:pt x="0" y="802452"/>
                </a:moveTo>
                <a:cubicBezTo>
                  <a:pt x="49741" y="575968"/>
                  <a:pt x="99483" y="349485"/>
                  <a:pt x="203200" y="218252"/>
                </a:cubicBezTo>
                <a:cubicBezTo>
                  <a:pt x="306917" y="87019"/>
                  <a:pt x="516467" y="48919"/>
                  <a:pt x="622300" y="15052"/>
                </a:cubicBezTo>
                <a:cubicBezTo>
                  <a:pt x="728133" y="-18815"/>
                  <a:pt x="838200" y="15052"/>
                  <a:pt x="838200" y="15052"/>
                </a:cubicBezTo>
                <a:lnTo>
                  <a:pt x="838200" y="15052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H="1" flipV="1">
            <a:off x="3273219" y="5241145"/>
            <a:ext cx="4979" cy="74115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3341699" y="5194897"/>
            <a:ext cx="812799" cy="126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446425" y="5862977"/>
            <a:ext cx="175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右折違反</a:t>
            </a:r>
            <a:endParaRPr kumimoji="1" lang="en-US" altLang="ja-JP" b="1" dirty="0" smtClean="0"/>
          </a:p>
          <a:p>
            <a:r>
              <a:rPr kumimoji="1" lang="en-US" altLang="ja-JP" b="1" dirty="0" smtClean="0"/>
              <a:t>wrong</a:t>
            </a:r>
          </a:p>
          <a:p>
            <a:r>
              <a:rPr kumimoji="1" lang="en-US" altLang="ja-JP" b="1" dirty="0" smtClean="0"/>
              <a:t>Turn right</a:t>
            </a:r>
            <a:endParaRPr kumimoji="1" lang="ja-JP" altLang="en-US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54188" y="4335453"/>
            <a:ext cx="58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☓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04813"/>
            <a:ext cx="9083675" cy="1431925"/>
          </a:xfrm>
        </p:spPr>
        <p:txBody>
          <a:bodyPr/>
          <a:lstStyle/>
          <a:p>
            <a:pPr>
              <a:defRPr/>
            </a:pPr>
            <a:r>
              <a:rPr lang="ja-JP" altLang="en-US" sz="4000" dirty="0" smtClean="0"/>
              <a:t>自動車所有</a:t>
            </a:r>
            <a:r>
              <a:rPr lang="ja-JP" altLang="en-US" sz="4000" dirty="0"/>
              <a:t>時の規則</a:t>
            </a:r>
            <a:br>
              <a:rPr lang="ja-JP" altLang="en-US" sz="4000" dirty="0"/>
            </a:br>
            <a:r>
              <a:rPr lang="ja-JP" altLang="en-US" sz="4000" dirty="0"/>
              <a:t> </a:t>
            </a:r>
            <a:r>
              <a:rPr lang="en-US" altLang="ja-JP" sz="4000" dirty="0"/>
              <a:t>Rules for </a:t>
            </a:r>
            <a:r>
              <a:rPr lang="en-US" altLang="ja-JP" sz="4000" dirty="0" smtClean="0"/>
              <a:t>Car Owner</a:t>
            </a:r>
            <a:endParaRPr lang="en-US" altLang="ja-JP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56" y="1961456"/>
            <a:ext cx="9721080" cy="4635896"/>
          </a:xfrm>
        </p:spPr>
        <p:txBody>
          <a:bodyPr/>
          <a:lstStyle/>
          <a:p>
            <a:pPr>
              <a:defRPr/>
            </a:pPr>
            <a:r>
              <a:rPr lang="ja-JP" altLang="en-US" b="1" dirty="0"/>
              <a:t>駐車場を借りる必要</a:t>
            </a:r>
            <a:r>
              <a:rPr lang="ja-JP" altLang="en-US" b="1" dirty="0" smtClean="0"/>
              <a:t>あり</a:t>
            </a:r>
            <a:r>
              <a:rPr lang="en-US" altLang="ja-JP" b="1" dirty="0" smtClean="0"/>
              <a:t> / </a:t>
            </a:r>
            <a:r>
              <a:rPr lang="ja-JP" altLang="en-US" b="1" dirty="0" smtClean="0"/>
              <a:t>違法駐車・駐車違反の禁止</a:t>
            </a:r>
            <a:endParaRPr lang="ja-JP" altLang="en-US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  Rent a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parking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space for your car.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  Penalty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for illegal parking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(Observe the traffic regulations)</a:t>
            </a:r>
            <a:endParaRPr lang="en-US" altLang="ja-JP" sz="2800" dirty="0">
              <a:latin typeface="MS UI Gothic" pitchFamily="50" charset="-128"/>
              <a:ea typeface="MS UI Gothic" pitchFamily="50" charset="-128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altLang="ja-JP" sz="800" dirty="0" smtClean="0">
              <a:latin typeface="MS UI Gothic" pitchFamily="50" charset="-128"/>
              <a:ea typeface="MS UI Gothic" pitchFamily="50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ja-JP" altLang="en-US" b="1" dirty="0" smtClean="0"/>
              <a:t>任意自動車保険に入る必要あり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  Purchase an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a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utomobile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i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nsurance policy for unexpected traffic accidents.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altLang="ja-JP" sz="800" dirty="0" smtClean="0">
              <a:latin typeface="MS UI Gothic" pitchFamily="50" charset="-128"/>
              <a:ea typeface="MS UI Gothic" pitchFamily="50" charset="-128"/>
            </a:endParaRPr>
          </a:p>
          <a:p>
            <a:pPr>
              <a:defRPr/>
            </a:pPr>
            <a:r>
              <a:rPr lang="ja-JP" altLang="en-US" b="1" dirty="0" smtClean="0"/>
              <a:t>自動車</a:t>
            </a:r>
            <a:r>
              <a:rPr lang="ja-JP" altLang="en-US" b="1" dirty="0"/>
              <a:t>の定期的整備</a:t>
            </a:r>
            <a:r>
              <a:rPr lang="en-US" altLang="ja-JP" b="1" dirty="0" smtClean="0"/>
              <a:t>(</a:t>
            </a:r>
            <a:r>
              <a:rPr lang="ja-JP" altLang="en-US" b="1" dirty="0"/>
              <a:t>法定</a:t>
            </a:r>
            <a:r>
              <a:rPr lang="ja-JP" altLang="en-US" b="1" dirty="0" smtClean="0"/>
              <a:t>点検</a:t>
            </a:r>
            <a:r>
              <a:rPr lang="en-US" altLang="ja-JP" b="1" dirty="0" smtClean="0"/>
              <a:t>/Legal inspection)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  Undergo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a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vehicle safety inspection at inspection station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   before the expiration date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of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vehicle inspection. </a:t>
            </a:r>
            <a:endParaRPr lang="en-US" altLang="ja-JP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260648"/>
            <a:ext cx="2160240" cy="15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61155" y="227288"/>
            <a:ext cx="9100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自動車の利用に関する注意</a:t>
            </a:r>
            <a:r>
              <a:rPr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ja-JP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ＭＳ Ｐゴシック"/>
              </a:rPr>
              <a:t>To Student</a:t>
            </a:r>
            <a:r>
              <a:rPr lang="ja-JP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ＭＳ Ｐゴシック"/>
              </a:rPr>
              <a:t> </a:t>
            </a:r>
            <a:r>
              <a:rPr lang="en-US" altLang="ja-JP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ＭＳ Ｐゴシック"/>
              </a:rPr>
              <a:t>who intends to have a car</a:t>
            </a:r>
            <a:endParaRPr lang="en-US" altLang="ja-JP" sz="3200" b="1" dirty="0" smtClean="0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0301" y="1124744"/>
            <a:ext cx="9365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＜自賠</a:t>
            </a:r>
            <a:r>
              <a:rPr lang="ja-JP" altLang="en-US" sz="2400" b="1" dirty="0">
                <a:solidFill>
                  <a:srgbClr val="FF0000"/>
                </a:solidFill>
              </a:rPr>
              <a:t>責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保険と任意保険の違い＞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Difference between compulsory automobile liability insurance and voluntary  automobile insurance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8702" y="3356992"/>
            <a:ext cx="1725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自賠責</a:t>
            </a:r>
            <a:r>
              <a:rPr lang="ja-JP" altLang="en-US" b="1" dirty="0">
                <a:solidFill>
                  <a:srgbClr val="000000"/>
                </a:solidFill>
              </a:rPr>
              <a:t>保険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compulsory </a:t>
            </a:r>
            <a:r>
              <a:rPr lang="en-US" altLang="ja-JP" b="1" dirty="0">
                <a:solidFill>
                  <a:srgbClr val="000000"/>
                </a:solidFill>
              </a:rPr>
              <a:t>automobile liability insurance 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96284" y="5268535"/>
            <a:ext cx="1367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任意保険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voluntary insurance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4147" y="2325073"/>
            <a:ext cx="7801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加入　　　　　　          補償の範囲　　　　　　　　     事故時の保険会社サポート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Enrollment</a:t>
            </a:r>
            <a:r>
              <a:rPr lang="ja-JP" altLang="en-US" b="1" dirty="0" smtClean="0">
                <a:solidFill>
                  <a:srgbClr val="000000"/>
                </a:solidFill>
              </a:rPr>
              <a:t>　　    　  </a:t>
            </a:r>
            <a:r>
              <a:rPr lang="en-US" altLang="ja-JP" b="1" dirty="0" smtClean="0">
                <a:solidFill>
                  <a:srgbClr val="000000"/>
                </a:solidFill>
              </a:rPr>
              <a:t>compensation               </a:t>
            </a:r>
            <a:r>
              <a:rPr lang="ja-JP" altLang="en-US" b="1" dirty="0" smtClean="0">
                <a:solidFill>
                  <a:srgbClr val="000000"/>
                </a:solidFill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</a:rPr>
              <a:t>     insurance company </a:t>
            </a:r>
            <a:r>
              <a:rPr lang="ja-JP" altLang="en-US" b="1" dirty="0" smtClean="0">
                <a:solidFill>
                  <a:srgbClr val="000000"/>
                </a:solidFill>
              </a:rPr>
              <a:t>　　　　　          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                              </a:t>
            </a:r>
            <a:r>
              <a:rPr lang="ja-JP" altLang="en-US" b="1" dirty="0" smtClean="0">
                <a:solidFill>
                  <a:srgbClr val="000000"/>
                </a:solidFill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</a:rPr>
              <a:t>  coverage </a:t>
            </a:r>
            <a:r>
              <a:rPr lang="ja-JP" altLang="en-US" b="1" dirty="0" smtClean="0">
                <a:solidFill>
                  <a:srgbClr val="000000"/>
                </a:solidFill>
              </a:rPr>
              <a:t>　　　　　　　　        </a:t>
            </a:r>
            <a:r>
              <a:rPr lang="en-US" altLang="ja-JP" b="1" dirty="0" smtClean="0">
                <a:solidFill>
                  <a:srgbClr val="000000"/>
                </a:solidFill>
              </a:rPr>
              <a:t>support</a:t>
            </a:r>
            <a:r>
              <a:rPr lang="ja-JP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at accident 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5514" y="3772488"/>
            <a:ext cx="165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強制</a:t>
            </a:r>
            <a:r>
              <a:rPr lang="en-US" altLang="ja-JP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must by low 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63843" y="5392962"/>
            <a:ext cx="130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任意</a:t>
            </a:r>
            <a:r>
              <a:rPr lang="en-US" altLang="ja-JP" b="1" dirty="0" smtClean="0">
                <a:solidFill>
                  <a:srgbClr val="000000"/>
                </a:solidFill>
              </a:rPr>
              <a:t>Voluntary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05049" y="3356992"/>
            <a:ext cx="2812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人身に関する補償のみ                                 　　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</a:rPr>
              <a:t>(</a:t>
            </a:r>
            <a:r>
              <a:rPr lang="ja-JP" altLang="en-US" b="1" dirty="0">
                <a:solidFill>
                  <a:srgbClr val="000000"/>
                </a:solidFill>
              </a:rPr>
              <a:t>補償額</a:t>
            </a:r>
            <a:r>
              <a:rPr lang="ja-JP" altLang="en-US" b="1" dirty="0" smtClean="0">
                <a:solidFill>
                  <a:srgbClr val="000000"/>
                </a:solidFill>
              </a:rPr>
              <a:t>上限以内）　　　　　　　　　　　　　　</a:t>
            </a:r>
            <a:r>
              <a:rPr lang="en-US" altLang="ja-JP" b="1" dirty="0" smtClean="0">
                <a:solidFill>
                  <a:srgbClr val="000000"/>
                </a:solidFill>
              </a:rPr>
              <a:t> </a:t>
            </a:r>
            <a:r>
              <a:rPr lang="ja-JP" altLang="en-US" b="1" dirty="0" smtClean="0">
                <a:solidFill>
                  <a:srgbClr val="000000"/>
                </a:solidFill>
              </a:rPr>
              <a:t>　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compensate for human </a:t>
            </a:r>
            <a:r>
              <a:rPr lang="ja-JP" altLang="en-US" b="1" dirty="0" smtClean="0">
                <a:solidFill>
                  <a:srgbClr val="000000"/>
                </a:solidFill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</a:rPr>
              <a:t>damage only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 (up to limited by law) 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24853" y="4972184"/>
            <a:ext cx="3258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人身及び物損の損害　　　　　　　　　　　　　</a:t>
            </a:r>
            <a:r>
              <a:rPr lang="en-US" altLang="ja-JP" b="1" dirty="0" smtClean="0">
                <a:solidFill>
                  <a:srgbClr val="000000"/>
                </a:solidFill>
              </a:rPr>
              <a:t>(</a:t>
            </a:r>
            <a:r>
              <a:rPr lang="ja-JP" altLang="en-US" b="1" dirty="0">
                <a:solidFill>
                  <a:srgbClr val="000000"/>
                </a:solidFill>
              </a:rPr>
              <a:t>補償</a:t>
            </a:r>
            <a:r>
              <a:rPr lang="ja-JP" altLang="en-US" b="1" dirty="0" smtClean="0">
                <a:solidFill>
                  <a:srgbClr val="000000"/>
                </a:solidFill>
              </a:rPr>
              <a:t>額は契約による）</a:t>
            </a:r>
            <a:r>
              <a:rPr lang="en-US" altLang="ja-JP" b="1" dirty="0" smtClean="0">
                <a:solidFill>
                  <a:srgbClr val="000000"/>
                </a:solidFill>
              </a:rPr>
              <a:t>Compensate for human damage  and opposite person’s property damage (depend on contract)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81834" y="3495490"/>
            <a:ext cx="3424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無し（交渉と補償金立て替え要）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Non  (need to negotiate</a:t>
            </a:r>
            <a:r>
              <a:rPr lang="en-US" altLang="ja-JP" b="1" dirty="0">
                <a:solidFill>
                  <a:srgbClr val="000000"/>
                </a:solidFill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</a:rPr>
              <a:t>and pay advance compensation by yourself)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10142" y="5254462"/>
            <a:ext cx="2851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0000"/>
                </a:solidFill>
              </a:rPr>
              <a:t>すべて保険会社が代行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Fully supported by </a:t>
            </a:r>
            <a:r>
              <a:rPr lang="ja-JP" altLang="en-US" b="1" dirty="0" smtClean="0">
                <a:solidFill>
                  <a:srgbClr val="000000"/>
                </a:solidFill>
              </a:rPr>
              <a:t>　</a:t>
            </a:r>
            <a:r>
              <a:rPr lang="en-US" altLang="ja-JP" b="1" dirty="0" smtClean="0">
                <a:solidFill>
                  <a:srgbClr val="000000"/>
                </a:solidFill>
              </a:rPr>
              <a:t>insurance company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178702" y="3303191"/>
            <a:ext cx="938281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745514" y="2362611"/>
            <a:ext cx="0" cy="415886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78702" y="4934966"/>
            <a:ext cx="938281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644953" y="6250260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04813"/>
            <a:ext cx="9083675" cy="1431925"/>
          </a:xfrm>
        </p:spPr>
        <p:txBody>
          <a:bodyPr/>
          <a:lstStyle/>
          <a:p>
            <a:pPr>
              <a:defRPr/>
            </a:pPr>
            <a:r>
              <a:rPr lang="ja-JP" altLang="en-US" sz="4000" dirty="0"/>
              <a:t>自動車の利用に関する注意！　　</a:t>
            </a:r>
            <a:r>
              <a:rPr lang="en-US" altLang="ja-JP" sz="4000" dirty="0"/>
              <a:t>Caution for driving Car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844824"/>
            <a:ext cx="8712770" cy="4392488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▪"/>
            </a:pPr>
            <a:r>
              <a:rPr lang="ja-JP" altLang="en-US" sz="3000" b="1" dirty="0" smtClean="0"/>
              <a:t>無免許運転は厳しく罰せられます。</a:t>
            </a:r>
            <a:r>
              <a:rPr lang="ja-JP" altLang="en-US" sz="3000" dirty="0" smtClean="0"/>
              <a:t>　　　　　　</a:t>
            </a:r>
            <a:r>
              <a:rPr lang="en-US" altLang="ja-JP" sz="3000" dirty="0" smtClean="0"/>
              <a:t>Driving </a:t>
            </a:r>
            <a:r>
              <a:rPr lang="en-US" altLang="ja-JP" sz="3000" dirty="0"/>
              <a:t>without license are punished severely with big </a:t>
            </a:r>
            <a:r>
              <a:rPr lang="en-US" altLang="ja-JP" sz="3000" dirty="0" smtClean="0"/>
              <a:t>penalties.</a:t>
            </a:r>
          </a:p>
          <a:p>
            <a:pPr>
              <a:buFont typeface="Arial" pitchFamily="34" charset="0"/>
              <a:buChar char="▪"/>
            </a:pPr>
            <a:r>
              <a:rPr lang="ja-JP" altLang="en-US" sz="3000" b="1" dirty="0" smtClean="0"/>
              <a:t>飲酒運転をしない！違反者は厳しく罰せられます。</a:t>
            </a:r>
            <a:r>
              <a:rPr lang="ja-JP" altLang="en-US" sz="3000" dirty="0" smtClean="0"/>
              <a:t>　　　　　　　　</a:t>
            </a:r>
            <a:endParaRPr lang="en-US" altLang="ja-JP" sz="30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ja-JP" altLang="en-US" sz="3000" dirty="0" smtClean="0"/>
              <a:t>　 </a:t>
            </a:r>
            <a:r>
              <a:rPr lang="en-US" altLang="ja-JP" sz="3000" dirty="0" smtClean="0"/>
              <a:t>Never drink</a:t>
            </a:r>
            <a:r>
              <a:rPr lang="en-US" altLang="ja-JP" sz="3000" b="1" dirty="0" smtClean="0"/>
              <a:t> </a:t>
            </a:r>
            <a:r>
              <a:rPr lang="en-US" altLang="ja-JP" sz="3000" dirty="0" smtClean="0"/>
              <a:t>and drive! You will be </a:t>
            </a:r>
            <a:r>
              <a:rPr lang="en-US" altLang="ja-JP" sz="3000" dirty="0"/>
              <a:t>punished </a:t>
            </a:r>
            <a:r>
              <a:rPr lang="en-US" altLang="ja-JP" sz="3000" dirty="0" smtClean="0"/>
              <a:t>very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altLang="ja-JP" sz="3000" dirty="0" smtClean="0"/>
              <a:t>    severely </a:t>
            </a:r>
            <a:r>
              <a:rPr lang="en-US" altLang="ja-JP" sz="3000" dirty="0"/>
              <a:t>with big </a:t>
            </a:r>
            <a:r>
              <a:rPr lang="en-US" altLang="ja-JP" sz="3000" dirty="0" smtClean="0"/>
              <a:t> penalties.</a:t>
            </a:r>
            <a:endParaRPr lang="en-US" altLang="ja-JP" sz="3000" dirty="0"/>
          </a:p>
          <a:p>
            <a:pPr>
              <a:buFont typeface="Arial" pitchFamily="34" charset="0"/>
              <a:buChar char="▪"/>
            </a:pPr>
            <a:r>
              <a:rPr lang="ja-JP" altLang="en-US" sz="3000" b="1" dirty="0" smtClean="0"/>
              <a:t>飲酒</a:t>
            </a:r>
            <a:r>
              <a:rPr lang="ja-JP" altLang="en-US" sz="3000" b="1" dirty="0"/>
              <a:t>運転違反者</a:t>
            </a:r>
            <a:r>
              <a:rPr lang="ja-JP" altLang="en-US" sz="3000" b="1" dirty="0" smtClean="0"/>
              <a:t>の同乗者も罰せられます。</a:t>
            </a:r>
            <a:r>
              <a:rPr lang="ja-JP" altLang="en-US" sz="3000" dirty="0" smtClean="0"/>
              <a:t>　　　　</a:t>
            </a:r>
            <a:r>
              <a:rPr lang="en-US" altLang="ja-JP" sz="3000" dirty="0" smtClean="0"/>
              <a:t>Fellow </a:t>
            </a:r>
            <a:r>
              <a:rPr lang="en-US" altLang="ja-JP" sz="3000" dirty="0"/>
              <a:t>passengers with </a:t>
            </a:r>
            <a:r>
              <a:rPr lang="en-US" altLang="ja-JP" sz="3000" dirty="0" smtClean="0"/>
              <a:t>violator</a:t>
            </a:r>
            <a:r>
              <a:rPr lang="ja-JP" altLang="en-US" sz="3000" dirty="0" smtClean="0"/>
              <a:t> </a:t>
            </a:r>
            <a:r>
              <a:rPr lang="en-US" altLang="ja-JP" sz="3000" dirty="0" smtClean="0"/>
              <a:t>of drink driving will </a:t>
            </a:r>
            <a:r>
              <a:rPr lang="en-US" altLang="ja-JP" sz="3000" dirty="0"/>
              <a:t>be also </a:t>
            </a:r>
            <a:r>
              <a:rPr lang="en-US" altLang="ja-JP" sz="3000" dirty="0" smtClean="0"/>
              <a:t>punished.</a:t>
            </a:r>
            <a:endParaRPr lang="en-US" altLang="ja-JP" sz="3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18994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奨学</a:t>
            </a:r>
            <a:r>
              <a:rPr lang="ja-JP" altLang="en-US" dirty="0" smtClean="0"/>
              <a:t>金  </a:t>
            </a:r>
            <a:r>
              <a:rPr lang="en-US" altLang="ja-JP" dirty="0" smtClean="0"/>
              <a:t>Scholarships</a:t>
            </a:r>
            <a:endParaRPr lang="en-US" altLang="ja-JP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215970"/>
            <a:ext cx="8674100" cy="453650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ja-JP" altLang="en-US" sz="3200" b="1" dirty="0" smtClean="0"/>
              <a:t>必要として</a:t>
            </a:r>
            <a:r>
              <a:rPr lang="ja-JP" altLang="en-US" sz="3200" b="1" dirty="0"/>
              <a:t>いるより多くの人</a:t>
            </a:r>
            <a:r>
              <a:rPr lang="ja-JP" altLang="en-US" sz="3200" b="1" dirty="0" smtClean="0"/>
              <a:t>への応募機会提供　</a:t>
            </a:r>
            <a:endParaRPr lang="en-US" altLang="ja-JP" sz="3200" b="1" dirty="0" smtClean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We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would like to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provide chances of scholarship application to students as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many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as possible by the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limitation on duplication of applications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.</a:t>
            </a:r>
            <a:endParaRPr lang="en-US" altLang="ja-JP" sz="2800" b="1" dirty="0"/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ja-JP" altLang="en-US" sz="3200" b="1" dirty="0" smtClean="0"/>
              <a:t>成績・研究業績にもとづく公正な採用</a:t>
            </a:r>
            <a:endParaRPr lang="en-US" altLang="ja-JP" sz="3200" b="1" dirty="0" smtClean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altLang="ja-JP" sz="2800" dirty="0" smtClean="0"/>
              <a:t>Provide scholarship to students fairly based on their academic performance and research achievement.</a:t>
            </a:r>
            <a:endParaRPr lang="ja-JP" altLang="en-US" sz="2800" dirty="0" smtClean="0"/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sz="2800" dirty="0" smtClean="0"/>
              <a:t>	</a:t>
            </a:r>
            <a:endParaRPr lang="en-US" altLang="ja-JP" sz="28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572846" y="1268389"/>
            <a:ext cx="7764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/>
              <a:t>採用ポリシー：　</a:t>
            </a:r>
            <a:r>
              <a:rPr lang="en-US" altLang="ja-JP" sz="2800" b="1" dirty="0" smtClean="0"/>
              <a:t>Adoption Policy of recipient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4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8464" y="1340768"/>
            <a:ext cx="9705975" cy="5256584"/>
          </a:xfrm>
        </p:spPr>
        <p:txBody>
          <a:bodyPr/>
          <a:lstStyle/>
          <a:p>
            <a:pPr>
              <a:defRPr/>
            </a:pP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修士課程の学生の選考方法 </a:t>
            </a:r>
            <a:endParaRPr lang="en-US" altLang="ja-JP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MS UI Gothic" pitchFamily="50" charset="-128"/>
                <a:ea typeface="MS UI Gothic" pitchFamily="50" charset="-128"/>
              </a:rPr>
              <a:t>Screening criteria for master degree students</a:t>
            </a:r>
          </a:p>
          <a:p>
            <a:pPr lvl="1">
              <a:defRPr/>
            </a:pP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入学後半年までの選考方法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 / Until the first half of a year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	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入試による評価（提出書類＋面接の評価）</a:t>
            </a:r>
            <a:endParaRPr lang="en-US" altLang="ja-JP" sz="2000" b="1" dirty="0" smtClean="0">
              <a:effectLst/>
              <a:latin typeface="MS UI Gothic" pitchFamily="50" charset="-128"/>
              <a:ea typeface="MS UI Gothic" pitchFamily="50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ja-JP" sz="1800" b="1" dirty="0" smtClean="0">
                <a:effectLst/>
                <a:latin typeface="MS UI Gothic" pitchFamily="50" charset="-128"/>
                <a:ea typeface="MS UI Gothic" pitchFamily="50" charset="-128"/>
              </a:rPr>
              <a:t>		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Evaluation of entrance examination results (submitted forms and interview test)</a:t>
            </a:r>
          </a:p>
          <a:p>
            <a:pPr lvl="1">
              <a:defRPr/>
            </a:pP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入学後半年以降の選考方法</a:t>
            </a:r>
            <a:r>
              <a:rPr lang="en-US" altLang="ja-JP" sz="2000" b="1" dirty="0">
                <a:effectLst/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/ After the first half of a year</a:t>
            </a:r>
          </a:p>
          <a:p>
            <a:pPr>
              <a:buFont typeface="Wingdings" pitchFamily="2" charset="2"/>
              <a:buNone/>
              <a:defRPr/>
            </a:pP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	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授業の成績評価および入試による評価</a:t>
            </a:r>
            <a:endParaRPr lang="en-US" altLang="ja-JP" sz="2000" b="1" dirty="0" smtClean="0">
              <a:effectLst/>
              <a:latin typeface="MS UI Gothic" pitchFamily="50" charset="-128"/>
              <a:ea typeface="MS UI Gothic" pitchFamily="50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	Evaluation of grade points of lectures and entrance examination results</a:t>
            </a:r>
          </a:p>
          <a:p>
            <a:pPr>
              <a:spcBef>
                <a:spcPts val="1800"/>
              </a:spcBef>
              <a:defRPr/>
            </a:pPr>
            <a:r>
              <a:rPr lang="ja-JP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博士後期課程の学生の選考方法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</a:rPr>
              <a:t>業績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など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latin typeface="MS UI Gothic" pitchFamily="50" charset="-128"/>
                <a:ea typeface="MS UI Gothic" pitchFamily="50" charset="-128"/>
              </a:rPr>
              <a:t>Publications etc.)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MS UI Gothic" pitchFamily="50" charset="-128"/>
                <a:ea typeface="MS UI Gothic" pitchFamily="50" charset="-128"/>
              </a:rPr>
              <a:t>Screening for doctor degree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MS UI Gothic" pitchFamily="50" charset="-128"/>
                <a:ea typeface="MS UI Gothic" pitchFamily="50" charset="-128"/>
              </a:rPr>
              <a:t>students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ja-JP" sz="1800" dirty="0" smtClean="0"/>
              <a:t>	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学術論文，査読のある国際会議発表論文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 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（日本語あるいは英語のみ）</a:t>
            </a:r>
            <a:endParaRPr lang="en-US" altLang="ja-JP" sz="2000" b="1" dirty="0" smtClean="0">
              <a:effectLst/>
              <a:latin typeface="MS UI Gothic" pitchFamily="50" charset="-128"/>
              <a:ea typeface="MS UI Gothic" pitchFamily="50" charset="-128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Journal papers and papers for international conference with reviews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	(in English or Japanese)</a:t>
            </a:r>
          </a:p>
          <a:p>
            <a:pPr>
              <a:buFont typeface="Wingdings" pitchFamily="2" charset="2"/>
              <a:buNone/>
              <a:defRPr/>
            </a:pPr>
            <a:endParaRPr lang="en-US" altLang="ja-JP" sz="2800" b="1" dirty="0" smtClean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88913"/>
            <a:ext cx="9083675" cy="1431925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奨学</a:t>
            </a:r>
            <a:r>
              <a:rPr lang="ja-JP" altLang="en-US" dirty="0" smtClean="0"/>
              <a:t>金　</a:t>
            </a:r>
            <a:r>
              <a:rPr lang="en-US" altLang="ja-JP" dirty="0" smtClean="0"/>
              <a:t>Scholarships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17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311" y="286302"/>
            <a:ext cx="9083675" cy="1431925"/>
          </a:xfrm>
        </p:spPr>
        <p:txBody>
          <a:bodyPr/>
          <a:lstStyle/>
          <a:p>
            <a:r>
              <a:rPr lang="ja-JP" altLang="en-US" b="0" dirty="0"/>
              <a:t>学研都市</a:t>
            </a:r>
            <a:r>
              <a:rPr kumimoji="1" lang="ja-JP" altLang="en-US" b="0" dirty="0" smtClean="0"/>
              <a:t>留学生支援組織のサービス</a:t>
            </a:r>
            <a:r>
              <a:rPr kumimoji="1" lang="en-US" altLang="ja-JP" b="0" dirty="0" smtClean="0"/>
              <a:t/>
            </a:r>
            <a:br>
              <a:rPr kumimoji="1" lang="en-US" altLang="ja-JP" b="0" dirty="0" smtClean="0"/>
            </a:br>
            <a:r>
              <a:rPr lang="en-US" altLang="ja-JP" sz="3200" dirty="0" smtClean="0">
                <a:latin typeface="+mn-lt"/>
                <a:ea typeface="HGPｺﾞｼｯｸM" panose="020B0600000000000000" pitchFamily="50" charset="-128"/>
              </a:rPr>
              <a:t>(Services provided </a:t>
            </a:r>
            <a:r>
              <a:rPr lang="en-US" altLang="ja-JP" sz="3200" b="0" dirty="0" smtClean="0">
                <a:ea typeface="HGPｺﾞｼｯｸM" panose="020B0600000000000000" pitchFamily="50" charset="-128"/>
              </a:rPr>
              <a:t>by</a:t>
            </a:r>
            <a:r>
              <a:rPr lang="en-US" altLang="ja-JP" sz="3200" dirty="0" smtClean="0">
                <a:ea typeface="HGPｺﾞｼｯｸM" panose="020B0600000000000000" pitchFamily="50" charset="-128"/>
              </a:rPr>
              <a:t> </a:t>
            </a:r>
            <a:r>
              <a:rPr lang="en-US" altLang="ja-JP" sz="3200" dirty="0">
                <a:ea typeface="HGPｺﾞｼｯｸM" panose="020B0600000000000000" pitchFamily="50" charset="-128"/>
              </a:rPr>
              <a:t>foreign </a:t>
            </a:r>
            <a:r>
              <a:rPr lang="en-US" altLang="ja-JP" sz="3200" dirty="0" smtClean="0">
                <a:ea typeface="HGPｺﾞｼｯｸM" panose="020B0600000000000000" pitchFamily="50" charset="-128"/>
              </a:rPr>
              <a:t>student </a:t>
            </a:r>
            <a:r>
              <a:rPr lang="en-US" altLang="ja-JP" sz="3200" dirty="0" smtClean="0">
                <a:latin typeface="+mn-lt"/>
                <a:ea typeface="HGPｺﾞｼｯｸM" panose="020B0600000000000000" pitchFamily="50" charset="-128"/>
              </a:rPr>
              <a:t>Support organization in the campus)</a:t>
            </a:r>
            <a:endParaRPr kumimoji="1" lang="ja-JP" altLang="en-US" sz="3200" dirty="0">
              <a:effectLst/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3794-BA36-4184-A776-426FE28EAFC4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98" y="1970661"/>
            <a:ext cx="97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C0066"/>
                </a:solidFill>
              </a:rPr>
              <a:t>北九州産業学術推進機構 </a:t>
            </a:r>
            <a:r>
              <a:rPr kumimoji="1" lang="en-US" altLang="ja-JP" sz="2400" b="1" dirty="0" smtClean="0">
                <a:solidFill>
                  <a:srgbClr val="CC0066"/>
                </a:solidFill>
              </a:rPr>
              <a:t>  </a:t>
            </a:r>
            <a:r>
              <a:rPr lang="en-US" altLang="ja-JP" sz="2400" b="1" dirty="0" smtClean="0">
                <a:solidFill>
                  <a:srgbClr val="CC0066"/>
                </a:solidFill>
              </a:rPr>
              <a:t>Kitakyushu </a:t>
            </a:r>
            <a:r>
              <a:rPr lang="en-US" altLang="ja-JP" sz="2400" b="1" dirty="0">
                <a:solidFill>
                  <a:srgbClr val="CC0066"/>
                </a:solidFill>
              </a:rPr>
              <a:t>city </a:t>
            </a:r>
            <a:r>
              <a:rPr lang="en-US" altLang="ja-JP" sz="2400" b="1" dirty="0" smtClean="0">
                <a:solidFill>
                  <a:srgbClr val="CC0066"/>
                </a:solidFill>
              </a:rPr>
              <a:t>Foundation (FAIS)</a:t>
            </a:r>
          </a:p>
          <a:p>
            <a:r>
              <a:rPr kumimoji="1" lang="ja-JP" altLang="en-US" sz="2400" b="1" dirty="0" smtClean="0">
                <a:solidFill>
                  <a:srgbClr val="CC0066"/>
                </a:solidFill>
              </a:rPr>
              <a:t>学研都市留学生支援ネットワーク </a:t>
            </a:r>
            <a:r>
              <a:rPr kumimoji="1" lang="en-US" altLang="ja-JP" sz="2400" b="1" dirty="0" smtClean="0">
                <a:solidFill>
                  <a:srgbClr val="CC0066"/>
                </a:solidFill>
              </a:rPr>
              <a:t>Non profit organization (</a:t>
            </a:r>
            <a:r>
              <a:rPr lang="en-US" altLang="ja-JP" sz="2400" b="1" dirty="0" smtClean="0">
                <a:solidFill>
                  <a:srgbClr val="CC0066"/>
                </a:solidFill>
              </a:rPr>
              <a:t>FORSNET)</a:t>
            </a:r>
            <a:endParaRPr kumimoji="1" lang="ja-JP" altLang="en-US" sz="2400" b="1" dirty="0">
              <a:solidFill>
                <a:srgbClr val="CC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4373" y="3054095"/>
            <a:ext cx="9159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CC6600"/>
                </a:solidFill>
              </a:rPr>
              <a:t>■留学生</a:t>
            </a:r>
            <a:r>
              <a:rPr lang="ja-JP" altLang="en-US" sz="2400" b="1" dirty="0">
                <a:solidFill>
                  <a:srgbClr val="CC6600"/>
                </a:solidFill>
              </a:rPr>
              <a:t>と日本人</a:t>
            </a:r>
            <a:r>
              <a:rPr lang="ja-JP" altLang="en-US" sz="2400" b="1" dirty="0" smtClean="0">
                <a:solidFill>
                  <a:srgbClr val="CC6600"/>
                </a:solidFill>
              </a:rPr>
              <a:t>学生、</a:t>
            </a:r>
            <a:r>
              <a:rPr lang="ja-JP" altLang="en-US" sz="2400" b="1" dirty="0">
                <a:solidFill>
                  <a:srgbClr val="CC6600"/>
                </a:solidFill>
              </a:rPr>
              <a:t>地域住民と</a:t>
            </a:r>
            <a:r>
              <a:rPr lang="ja-JP" altLang="en-US" sz="2400" b="1" dirty="0" smtClean="0">
                <a:solidFill>
                  <a:srgbClr val="CC6600"/>
                </a:solidFill>
              </a:rPr>
              <a:t>の交流会 </a:t>
            </a:r>
            <a:endParaRPr lang="en-US" altLang="ja-JP" sz="2400" b="1" dirty="0" smtClean="0">
              <a:solidFill>
                <a:srgbClr val="CC6600"/>
              </a:solidFill>
            </a:endParaRPr>
          </a:p>
          <a:p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support Interchange between foreign students and Japanese students / local residents  </a:t>
            </a:r>
          </a:p>
          <a:p>
            <a:r>
              <a:rPr lang="ja-JP" altLang="en-US" sz="2400" b="1" dirty="0" smtClean="0">
                <a:solidFill>
                  <a:srgbClr val="CC6600"/>
                </a:solidFill>
              </a:rPr>
              <a:t>■日本語</a:t>
            </a:r>
            <a:r>
              <a:rPr lang="ja-JP" altLang="en-US" sz="2400" b="1" dirty="0">
                <a:solidFill>
                  <a:srgbClr val="CC6600"/>
                </a:solidFill>
              </a:rPr>
              <a:t>講座開講（日本語教師による指導</a:t>
            </a:r>
            <a:r>
              <a:rPr lang="ja-JP" altLang="en-US" sz="2400" b="1" dirty="0" smtClean="0">
                <a:solidFill>
                  <a:srgbClr val="CC6600"/>
                </a:solidFill>
              </a:rPr>
              <a:t>）</a:t>
            </a:r>
            <a:endParaRPr lang="en-US" altLang="ja-JP" sz="2400" b="1" dirty="0" smtClean="0">
              <a:solidFill>
                <a:srgbClr val="CC6600"/>
              </a:solidFill>
            </a:endParaRPr>
          </a:p>
          <a:p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Japanese language school (by native teacher)</a:t>
            </a:r>
          </a:p>
          <a:p>
            <a:r>
              <a:rPr lang="ja-JP" altLang="en-US" sz="2400" b="1" dirty="0" smtClean="0">
                <a:solidFill>
                  <a:srgbClr val="CC6600"/>
                </a:solidFill>
              </a:rPr>
              <a:t>■日本</a:t>
            </a:r>
            <a:r>
              <a:rPr lang="ja-JP" altLang="en-US" sz="2400" b="1" dirty="0">
                <a:solidFill>
                  <a:srgbClr val="CC6600"/>
                </a:solidFill>
              </a:rPr>
              <a:t>文化継承</a:t>
            </a:r>
            <a:r>
              <a:rPr lang="ja-JP" altLang="en-US" sz="2400" b="1" dirty="0" smtClean="0">
                <a:solidFill>
                  <a:srgbClr val="CC6600"/>
                </a:solidFill>
              </a:rPr>
              <a:t>事業 </a:t>
            </a:r>
            <a:r>
              <a:rPr lang="en-US" altLang="ja-JP" sz="2400" b="1" dirty="0" smtClean="0">
                <a:solidFill>
                  <a:srgbClr val="CC6600"/>
                </a:solidFill>
              </a:rPr>
              <a:t> 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Support for Japanese cultural activities </a:t>
            </a:r>
          </a:p>
          <a:p>
            <a:r>
              <a:rPr lang="en-US" altLang="ja-JP" sz="2400" dirty="0">
                <a:solidFill>
                  <a:srgbClr val="006600"/>
                </a:solidFill>
              </a:rPr>
              <a:t>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チーム茶道 </a:t>
            </a:r>
            <a:r>
              <a:rPr lang="en-US" altLang="ja-JP" sz="2400" b="1" dirty="0" smtClean="0">
                <a:solidFill>
                  <a:srgbClr val="006600"/>
                </a:solidFill>
              </a:rPr>
              <a:t> 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tea ceremony activity </a:t>
            </a:r>
            <a:r>
              <a:rPr lang="ja-JP" altLang="en-US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  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ひびき</a:t>
            </a:r>
            <a:r>
              <a:rPr lang="ja-JP" altLang="en-US" sz="2400" b="1" dirty="0">
                <a:solidFill>
                  <a:srgbClr val="006600"/>
                </a:solidFill>
              </a:rPr>
              <a:t>の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柔道部 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Judo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2400" dirty="0" smtClean="0"/>
              <a:t>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ひびき</a:t>
            </a:r>
            <a:r>
              <a:rPr lang="ja-JP" altLang="en-US" sz="2400" b="1" dirty="0">
                <a:solidFill>
                  <a:srgbClr val="006600"/>
                </a:solidFill>
              </a:rPr>
              <a:t>の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華道部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(flower arrangement art)  </a:t>
            </a:r>
            <a:r>
              <a:rPr lang="ja-JP" altLang="en-US" sz="2400" b="1" dirty="0" smtClean="0">
                <a:solidFill>
                  <a:srgbClr val="006600"/>
                </a:solidFill>
              </a:rPr>
              <a:t>ホームスティ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home stay</a:t>
            </a:r>
          </a:p>
          <a:p>
            <a:r>
              <a:rPr lang="ja-JP" altLang="en-US" sz="2400" b="1" dirty="0" smtClean="0">
                <a:solidFill>
                  <a:srgbClr val="CC6600"/>
                </a:solidFill>
              </a:rPr>
              <a:t>■就職</a:t>
            </a:r>
            <a:r>
              <a:rPr lang="ja-JP" altLang="en-US" sz="2400" b="1" dirty="0">
                <a:solidFill>
                  <a:srgbClr val="CC6600"/>
                </a:solidFill>
              </a:rPr>
              <a:t>講座</a:t>
            </a:r>
            <a:r>
              <a:rPr lang="ja-JP" altLang="en-US" sz="2400" b="1" dirty="0" smtClean="0">
                <a:solidFill>
                  <a:srgbClr val="CC6600"/>
                </a:solidFill>
              </a:rPr>
              <a:t>開講</a:t>
            </a:r>
            <a:r>
              <a:rPr lang="en-US" altLang="ja-JP" sz="2400" b="1" dirty="0" smtClean="0">
                <a:solidFill>
                  <a:srgbClr val="CC6600"/>
                </a:solidFill>
              </a:rPr>
              <a:t>   </a:t>
            </a:r>
            <a:r>
              <a:rPr lang="en-US" altLang="ja-JP" sz="24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Support for job hunting in Japan</a:t>
            </a:r>
            <a:endParaRPr kumimoji="1"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0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 bwMode="auto">
          <a:xfrm>
            <a:off x="344488" y="2101466"/>
            <a:ext cx="9217024" cy="16561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7AF4D-5B1A-41DB-9CE3-38C4AEF579D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2480" y="188640"/>
            <a:ext cx="9378950" cy="109927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/>
              <a:t>IPS</a:t>
            </a:r>
            <a:r>
              <a:rPr lang="ja-JP" altLang="en-US" sz="3200" dirty="0" smtClean="0"/>
              <a:t>カウンセリングルーム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>
                <a:solidFill>
                  <a:schemeClr val="tx1"/>
                </a:solidFill>
                <a:effectLst/>
              </a:rPr>
              <a:t>Student </a:t>
            </a:r>
            <a:r>
              <a:rPr lang="en-US" altLang="ja-JP" sz="3200" dirty="0">
                <a:solidFill>
                  <a:schemeClr val="tx1"/>
                </a:solidFill>
                <a:effectLst/>
              </a:rPr>
              <a:t>Counseling Room </a:t>
            </a:r>
            <a:endParaRPr lang="en-US" altLang="ja-JP" sz="32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00472" y="1124744"/>
            <a:ext cx="9490075" cy="56166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ja-JP" sz="1800" b="1" dirty="0" smtClean="0">
                <a:effectLst/>
              </a:rPr>
              <a:t>IPS</a:t>
            </a:r>
            <a:r>
              <a:rPr lang="ja-JP" altLang="en-US" sz="1800" b="1" dirty="0" smtClean="0">
                <a:effectLst/>
              </a:rPr>
              <a:t>学生カウンセリングルームでは以下のようなことを相談できます。</a:t>
            </a: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dirty="0">
                <a:solidFill>
                  <a:srgbClr val="CC0000"/>
                </a:solidFill>
                <a:effectLst/>
              </a:rPr>
              <a:t>IPS Student Counseling Room is a place where you can talk about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ja-JP" sz="1800" dirty="0">
              <a:solidFill>
                <a:srgbClr val="CC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	</a:t>
            </a:r>
            <a:r>
              <a:rPr lang="ja-JP" altLang="en-US" sz="1800" b="1" dirty="0" smtClean="0">
                <a:effectLst/>
              </a:rPr>
              <a:t>＊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Have no friends or feel you don’t 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belong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en-US" altLang="ja-JP" sz="1800" dirty="0" smtClean="0">
                <a:effectLst/>
              </a:rPr>
              <a:t>/ </a:t>
            </a:r>
            <a:r>
              <a:rPr lang="ja-JP" altLang="en-US" sz="1800" b="1" dirty="0" smtClean="0">
                <a:effectLst/>
              </a:rPr>
              <a:t>友達がいない、居場所がない</a:t>
            </a:r>
            <a:endParaRPr lang="en-US" altLang="ja-JP" sz="1800" b="1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	</a:t>
            </a:r>
            <a:r>
              <a:rPr lang="ja-JP" altLang="en-US" sz="1800" b="1" dirty="0" smtClean="0">
                <a:effectLst/>
              </a:rPr>
              <a:t>＊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Are busy with study and feel 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pressured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en-US" altLang="ja-JP" sz="1800" dirty="0" smtClean="0">
                <a:effectLst/>
              </a:rPr>
              <a:t>/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ja-JP" altLang="en-US" sz="1800" b="1" dirty="0" smtClean="0">
                <a:effectLst/>
              </a:rPr>
              <a:t>研究が忙しく、プレッシャーを感じる</a:t>
            </a:r>
            <a:endParaRPr lang="en-US" altLang="ja-JP" sz="1800" b="1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	</a:t>
            </a:r>
            <a:r>
              <a:rPr lang="ja-JP" altLang="en-US" sz="1800" b="1" dirty="0" smtClean="0">
                <a:effectLst/>
              </a:rPr>
              <a:t>＊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Are frustrated and can’t relax, can’t 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sleep</a:t>
            </a:r>
            <a:r>
              <a:rPr lang="ja-JP" altLang="en-US" sz="1800" dirty="0" smtClean="0">
                <a:solidFill>
                  <a:srgbClr val="CC0000"/>
                </a:solidFill>
                <a:effectLst/>
              </a:rPr>
              <a:t>　</a:t>
            </a:r>
            <a:r>
              <a:rPr lang="en-US" altLang="ja-JP" sz="1800" dirty="0" smtClean="0">
                <a:effectLst/>
              </a:rPr>
              <a:t>/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ja-JP" altLang="en-US" sz="1800" b="1" dirty="0" smtClean="0">
                <a:effectLst/>
              </a:rPr>
              <a:t>イライラして落ち着かない、眠れない</a:t>
            </a:r>
            <a:endParaRPr lang="en-US" altLang="ja-JP" sz="1800" b="1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	</a:t>
            </a:r>
            <a:r>
              <a:rPr lang="ja-JP" altLang="en-US" sz="1800" b="1" dirty="0" smtClean="0">
                <a:effectLst/>
              </a:rPr>
              <a:t>＊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Lack of motivation, or feel 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homesick, No 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interest in 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studies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en-US" altLang="ja-JP" sz="1800" dirty="0" smtClean="0">
                <a:effectLst/>
              </a:rPr>
              <a:t>/ </a:t>
            </a:r>
            <a:r>
              <a:rPr lang="ja-JP" altLang="en-US" sz="1800" b="1" dirty="0" smtClean="0">
                <a:effectLst/>
              </a:rPr>
              <a:t>意欲減退、ホームシック</a:t>
            </a:r>
            <a:endParaRPr lang="en-US" altLang="ja-JP" sz="1800" b="1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	</a:t>
            </a:r>
            <a:r>
              <a:rPr lang="ja-JP" altLang="en-US" sz="1800" b="1" dirty="0" smtClean="0">
                <a:effectLst/>
              </a:rPr>
              <a:t>＊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Worried </a:t>
            </a:r>
            <a:r>
              <a:rPr lang="en-US" altLang="ja-JP" sz="1800" dirty="0">
                <a:solidFill>
                  <a:srgbClr val="CC0000"/>
                </a:solidFill>
                <a:effectLst/>
              </a:rPr>
              <a:t>about personal relationship with others etc</a:t>
            </a:r>
            <a:r>
              <a:rPr lang="en-US" altLang="ja-JP" sz="1800" dirty="0" smtClean="0">
                <a:solidFill>
                  <a:srgbClr val="CC0000"/>
                </a:solidFill>
                <a:effectLst/>
              </a:rPr>
              <a:t>. </a:t>
            </a:r>
            <a:r>
              <a:rPr lang="en-US" altLang="ja-JP" sz="1800" dirty="0" smtClean="0">
                <a:effectLst/>
              </a:rPr>
              <a:t>/</a:t>
            </a:r>
            <a:r>
              <a:rPr lang="ja-JP" altLang="en-US" sz="1800" dirty="0" smtClean="0">
                <a:solidFill>
                  <a:srgbClr val="006600"/>
                </a:solidFill>
                <a:effectLst/>
              </a:rPr>
              <a:t>　</a:t>
            </a:r>
            <a:r>
              <a:rPr lang="ja-JP" altLang="en-US" sz="1800" b="1" dirty="0" smtClean="0">
                <a:effectLst/>
              </a:rPr>
              <a:t>人間関係の悩み</a:t>
            </a: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  <a:effectLst/>
              </a:rPr>
              <a:t>【</a:t>
            </a:r>
            <a:r>
              <a:rPr lang="ja-JP" altLang="en-US" sz="2600" b="1" dirty="0" smtClean="0">
                <a:solidFill>
                  <a:srgbClr val="0000FF"/>
                </a:solidFill>
                <a:effectLst/>
              </a:rPr>
              <a:t>相談申込み方法</a:t>
            </a:r>
            <a:r>
              <a:rPr lang="en-US" altLang="ja-JP" sz="2600" b="1" dirty="0" smtClean="0">
                <a:solidFill>
                  <a:srgbClr val="0000FF"/>
                </a:solidFill>
                <a:effectLst/>
              </a:rPr>
              <a:t>/How to make an appointment】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ja-JP" altLang="en-US" sz="1800" b="1" dirty="0" smtClean="0">
                <a:effectLst/>
              </a:rPr>
              <a:t>◆</a:t>
            </a:r>
            <a:r>
              <a:rPr lang="ja-JP" altLang="en-US" sz="1800" b="1" dirty="0" smtClean="0">
                <a:solidFill>
                  <a:srgbClr val="006600"/>
                </a:solidFill>
                <a:effectLst/>
              </a:rPr>
              <a:t>　</a:t>
            </a:r>
            <a:r>
              <a:rPr lang="ja-JP" altLang="en-US" sz="1800" b="1" dirty="0" smtClean="0">
                <a:effectLst/>
              </a:rPr>
              <a:t>カウンセラー宛</a:t>
            </a:r>
            <a:r>
              <a:rPr lang="ja-JP" altLang="en-US" sz="1800" b="1" dirty="0">
                <a:effectLst/>
              </a:rPr>
              <a:t>にメールで</a:t>
            </a:r>
            <a:r>
              <a:rPr lang="ja-JP" altLang="en-US" sz="1800" b="1" dirty="0" smtClean="0">
                <a:effectLst/>
              </a:rPr>
              <a:t>予約</a:t>
            </a:r>
            <a:r>
              <a:rPr lang="en-US" altLang="ja-JP" sz="1800" b="1" dirty="0">
                <a:effectLst/>
              </a:rPr>
              <a:t> </a:t>
            </a:r>
            <a:r>
              <a:rPr lang="en-US" altLang="ja-JP" sz="1800" b="1" dirty="0" smtClean="0">
                <a:effectLst/>
              </a:rPr>
              <a:t>/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E-mail </a:t>
            </a:r>
            <a:r>
              <a:rPr lang="en-US" altLang="ja-JP" sz="1800" b="1" dirty="0">
                <a:solidFill>
                  <a:srgbClr val="FF0000"/>
                </a:solidFill>
                <a:effectLst/>
              </a:rPr>
              <a:t>the counselors to make an appointment</a:t>
            </a:r>
            <a:endParaRPr lang="ja-JP" altLang="en-US" sz="1800" b="1" dirty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ja-JP" altLang="en-US" sz="1800" b="1" dirty="0" smtClean="0">
                <a:effectLst/>
              </a:rPr>
              <a:t>＊</a:t>
            </a:r>
            <a:r>
              <a:rPr lang="ja-JP" altLang="en-US" sz="1800" b="1" dirty="0">
                <a:effectLst/>
              </a:rPr>
              <a:t>注意：メールの確認、回答は開室時間のみ</a:t>
            </a:r>
            <a:r>
              <a:rPr lang="ja-JP" altLang="en-US" sz="1800" b="1" dirty="0" smtClean="0">
                <a:effectLst/>
              </a:rPr>
              <a:t>です　（</a:t>
            </a:r>
            <a:r>
              <a:rPr lang="en-US" altLang="ja-JP" sz="1800" b="1" dirty="0" smtClean="0">
                <a:effectLst/>
              </a:rPr>
              <a:t>IPS</a:t>
            </a:r>
            <a:r>
              <a:rPr lang="ja-JP" altLang="en-US" sz="1800" b="1" dirty="0" smtClean="0">
                <a:effectLst/>
              </a:rPr>
              <a:t>スクエアで開室時間を確認してください）</a:t>
            </a: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*</a:t>
            </a:r>
            <a:r>
              <a:rPr lang="en-US" altLang="ja-JP" sz="1800" b="1" dirty="0">
                <a:solidFill>
                  <a:srgbClr val="FF0000"/>
                </a:solidFill>
                <a:effectLst/>
              </a:rPr>
              <a:t>Notice: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Mails </a:t>
            </a:r>
            <a:r>
              <a:rPr lang="en-US" altLang="ja-JP" sz="1800" b="1" dirty="0">
                <a:solidFill>
                  <a:srgbClr val="FF0000"/>
                </a:solidFill>
                <a:effectLst/>
              </a:rPr>
              <a:t>are only checked and replied during Office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Hour</a:t>
            </a:r>
            <a:r>
              <a:rPr lang="ja-JP" altLang="en-US" sz="1800" b="1" dirty="0" smtClean="0">
                <a:solidFill>
                  <a:srgbClr val="FF0000"/>
                </a:solidFill>
                <a:effectLst/>
              </a:rPr>
              <a:t>　</a:t>
            </a:r>
            <a:endParaRPr lang="en-US" altLang="ja-JP" sz="1800" b="1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              (For more detail about Counseling Room, Please visit IPS Square.</a:t>
            </a:r>
            <a:r>
              <a:rPr lang="ja-JP" altLang="en-US" sz="1800" b="1" dirty="0" smtClean="0">
                <a:solidFill>
                  <a:srgbClr val="FF0000"/>
                </a:solidFill>
                <a:effectLst/>
              </a:rPr>
              <a:t>）</a:t>
            </a:r>
            <a:endParaRPr lang="ja-JP" altLang="en-US" sz="1800" dirty="0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ja-JP" sz="1800" b="1" dirty="0" smtClean="0">
                <a:effectLst/>
              </a:rPr>
              <a:t>E</a:t>
            </a:r>
            <a:r>
              <a:rPr lang="ja-JP" altLang="en-US" sz="1800" b="1" dirty="0" smtClean="0">
                <a:effectLst/>
              </a:rPr>
              <a:t>メール</a:t>
            </a:r>
            <a:r>
              <a:rPr lang="en-US" altLang="ja-JP" sz="1800" b="1" dirty="0" smtClean="0">
                <a:effectLst/>
              </a:rPr>
              <a:t>/</a:t>
            </a:r>
            <a:r>
              <a:rPr lang="en-US" altLang="ja-JP" sz="1800" dirty="0" smtClean="0">
                <a:effectLst/>
              </a:rPr>
              <a:t>Email</a:t>
            </a:r>
            <a:r>
              <a:rPr lang="ja-JP" altLang="en-US" sz="1800" dirty="0">
                <a:effectLst/>
              </a:rPr>
              <a:t>： </a:t>
            </a:r>
            <a:r>
              <a:rPr lang="ja-JP" altLang="en-US" sz="1800" dirty="0" smtClean="0">
                <a:effectLst/>
              </a:rPr>
              <a:t>　  </a:t>
            </a:r>
            <a:r>
              <a:rPr lang="ja-JP" altLang="en-US" sz="1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ips-counseling@list.waseda.jp </a:t>
            </a:r>
            <a:r>
              <a:rPr lang="ja-JP" altLang="en-US" sz="1800" dirty="0">
                <a:effectLst/>
              </a:rPr>
              <a:t>　 </a:t>
            </a:r>
            <a:endParaRPr lang="en-US" altLang="ja-JP" sz="1800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ja-JP" altLang="en-US" sz="1800" b="1" dirty="0" smtClean="0">
                <a:effectLst/>
              </a:rPr>
              <a:t>場所</a:t>
            </a:r>
            <a:r>
              <a:rPr lang="en-US" altLang="ja-JP" sz="1800" b="1" dirty="0" smtClean="0">
                <a:effectLst/>
              </a:rPr>
              <a:t>/</a:t>
            </a:r>
            <a:r>
              <a:rPr lang="en-US" altLang="ja-JP" sz="1800" dirty="0" smtClean="0">
                <a:effectLst/>
              </a:rPr>
              <a:t>Location</a:t>
            </a:r>
            <a:r>
              <a:rPr lang="ja-JP" altLang="en-US" sz="1800" dirty="0" smtClean="0">
                <a:effectLst/>
              </a:rPr>
              <a:t>：</a:t>
            </a:r>
            <a:r>
              <a:rPr lang="ja-JP" altLang="en-US" sz="1800" dirty="0">
                <a:effectLst/>
              </a:rPr>
              <a:t>　</a:t>
            </a:r>
            <a:r>
              <a:rPr lang="ja-JP" altLang="en-US" sz="1800" dirty="0" smtClean="0">
                <a:effectLst/>
              </a:rPr>
              <a:t>　</a:t>
            </a:r>
            <a:r>
              <a:rPr lang="ja-JP" altLang="en-US" sz="1800" dirty="0">
                <a:effectLst/>
              </a:rPr>
              <a:t> </a:t>
            </a:r>
            <a:r>
              <a:rPr lang="ja-JP" altLang="en-US" sz="1800" dirty="0" smtClean="0">
                <a:effectLst/>
              </a:rPr>
              <a:t> </a:t>
            </a:r>
            <a:r>
              <a:rPr lang="en-US" altLang="ja-JP" sz="1800" b="1" dirty="0" smtClean="0">
                <a:effectLst/>
              </a:rPr>
              <a:t>IPS</a:t>
            </a:r>
            <a:r>
              <a:rPr lang="ja-JP" altLang="en-US" sz="1800" b="1" dirty="0">
                <a:effectLst/>
              </a:rPr>
              <a:t>研究センター</a:t>
            </a:r>
            <a:r>
              <a:rPr lang="en-US" altLang="ja-JP" sz="1800" b="1" dirty="0">
                <a:effectLst/>
              </a:rPr>
              <a:t>2</a:t>
            </a:r>
            <a:r>
              <a:rPr lang="ja-JP" altLang="en-US" sz="1800" b="1" dirty="0">
                <a:effectLst/>
              </a:rPr>
              <a:t>階エレベーターのすぐ左横</a:t>
            </a:r>
            <a:r>
              <a:rPr lang="ja-JP" altLang="en-US" sz="1800" b="1" dirty="0" smtClean="0">
                <a:effectLst/>
              </a:rPr>
              <a:t>です</a:t>
            </a:r>
            <a:endParaRPr lang="en-US" altLang="ja-JP" sz="18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ja-JP" altLang="en-US" sz="1800" dirty="0" smtClean="0">
                <a:effectLst/>
              </a:rPr>
              <a:t>　　　　　　　 　　　　　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On </a:t>
            </a:r>
            <a:r>
              <a:rPr lang="en-US" altLang="ja-JP" sz="1800" b="1" dirty="0">
                <a:solidFill>
                  <a:srgbClr val="FF0000"/>
                </a:solidFill>
                <a:effectLst/>
              </a:rPr>
              <a:t>the 2nd floor in IPS Research Center (right next to the elevator</a:t>
            </a:r>
            <a:r>
              <a:rPr lang="en-US" altLang="ja-JP" sz="1800" b="1" dirty="0" smtClean="0">
                <a:solidFill>
                  <a:srgbClr val="FF0000"/>
                </a:solidFill>
                <a:effectLst/>
              </a:rPr>
              <a:t>).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ja-JP" altLang="en-US" sz="1800" b="1" dirty="0" smtClean="0">
                <a:effectLst/>
              </a:rPr>
              <a:t>地図</a:t>
            </a:r>
            <a:r>
              <a:rPr lang="en-US" altLang="ja-JP" sz="1800" b="1" dirty="0" smtClean="0">
                <a:effectLst/>
              </a:rPr>
              <a:t>/MAP:</a:t>
            </a:r>
            <a:r>
              <a:rPr lang="ja-JP" altLang="en-US" sz="1800" b="1" dirty="0">
                <a:effectLst/>
              </a:rPr>
              <a:t> </a:t>
            </a:r>
            <a:r>
              <a:rPr lang="ja-JP" altLang="en-US" sz="1800" b="1" dirty="0" smtClean="0">
                <a:effectLst/>
              </a:rPr>
              <a:t>            </a:t>
            </a:r>
            <a:r>
              <a:rPr lang="en-US" altLang="ja-JP" sz="1800" b="1" dirty="0" smtClean="0">
                <a:effectLst/>
              </a:rPr>
              <a:t>https</a:t>
            </a:r>
            <a:r>
              <a:rPr lang="en-US" altLang="ja-JP" sz="1800" b="1" dirty="0">
                <a:effectLst/>
              </a:rPr>
              <a:t>://www.waseda.jp/fsci/ipsrc/access/</a:t>
            </a:r>
            <a:endParaRPr lang="en-US" altLang="ja-JP" sz="1800" b="1" dirty="0" smtClean="0">
              <a:effectLst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188640"/>
            <a:ext cx="1335981" cy="15671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34" y="692696"/>
            <a:ext cx="1339627" cy="12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/>
              <a:t>緊急</a:t>
            </a:r>
            <a:r>
              <a:rPr lang="ja-JP" altLang="en-US" sz="3200" dirty="0" smtClean="0"/>
              <a:t>時連絡先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Emergency Contact Number</a:t>
            </a:r>
            <a:endParaRPr kumimoji="1" lang="ja-JP" altLang="en-US" sz="32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77480"/>
              </p:ext>
            </p:extLst>
          </p:nvPr>
        </p:nvGraphicFramePr>
        <p:xfrm>
          <a:off x="704528" y="1628800"/>
          <a:ext cx="8640960" cy="29523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74168"/>
                <a:gridCol w="4266792"/>
              </a:tblGrid>
              <a:tr h="12579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月曜日～金曜日　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9:00</a:t>
                      </a: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～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17:00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Monday to Friday</a:t>
                      </a: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　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am9:00 to pm5:00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土曜日・日曜日・祝日・平日夜間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Weekend/Holiday/Weekday after 5pm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連絡先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/Contact </a:t>
                      </a:r>
                      <a:r>
                        <a:rPr lang="zh-TW" sz="1800" b="1" kern="100" dirty="0" smtClean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：</a:t>
                      </a:r>
                      <a:r>
                        <a:rPr lang="en-US" altLang="zh-TW" sz="1800" b="1" kern="100" dirty="0" smtClean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I PS</a:t>
                      </a:r>
                      <a:r>
                        <a:rPr lang="zh-TW" sz="1800" b="1" kern="100" dirty="0" smtClean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事務</a:t>
                      </a:r>
                      <a:r>
                        <a:rPr lang="ja-JP" altLang="en-US" sz="1800" b="1" kern="100" dirty="0" smtClean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所</a:t>
                      </a:r>
                      <a:r>
                        <a:rPr lang="en-US" sz="18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IPS Office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内線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/ Extension line</a:t>
                      </a:r>
                      <a:r>
                        <a:rPr lang="zh-TW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2101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外線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/TEL</a:t>
                      </a: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093-692-5017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中央監視室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/ Central Monitoring Room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内線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/ Extension line</a:t>
                      </a:r>
                      <a:r>
                        <a:rPr lang="zh-TW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3000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外線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/TEL</a:t>
                      </a:r>
                      <a:r>
                        <a:rPr lang="ja-JP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：</a:t>
                      </a:r>
                      <a:r>
                        <a:rPr lang="en-US" sz="1800" b="1" kern="100" dirty="0">
                          <a:effectLst/>
                          <a:latin typeface="+mn-lt"/>
                          <a:ea typeface="ＭＳ Ｐゴシック"/>
                          <a:cs typeface="Times New Roman"/>
                        </a:rPr>
                        <a:t>093-692-5129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AB476-0BAC-445F-8CB7-A7D88B1AF7B8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496" y="4769551"/>
            <a:ext cx="6815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警察</a:t>
            </a:r>
            <a:r>
              <a:rPr lang="en-US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/Police</a:t>
            </a:r>
            <a:r>
              <a:rPr lang="ja-JP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：</a:t>
            </a:r>
            <a:r>
              <a:rPr lang="en-US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 Dial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 110</a:t>
            </a:r>
            <a:endParaRPr lang="ja-JP" altLang="ja-JP" sz="2000" b="1" dirty="0">
              <a:solidFill>
                <a:srgbClr val="FF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ja-JP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消防・救急</a:t>
            </a:r>
            <a:r>
              <a:rPr lang="en-US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/ Fire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Station</a:t>
            </a:r>
            <a:r>
              <a:rPr lang="en-US" altLang="ja-JP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-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Ambulance</a:t>
            </a:r>
            <a:r>
              <a:rPr lang="ja-JP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：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Dial  119</a:t>
            </a:r>
            <a:endParaRPr lang="ja-JP" altLang="ja-JP" sz="2000" b="1" dirty="0">
              <a:solidFill>
                <a:srgbClr val="FF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 </a:t>
            </a:r>
            <a:endParaRPr lang="ja-JP" altLang="ja-JP" b="1" dirty="0">
              <a:solidFill>
                <a:srgbClr val="00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ja-JP" altLang="ja-JP" b="1" dirty="0" smtClean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※</a:t>
            </a:r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AED</a:t>
            </a:r>
            <a:r>
              <a:rPr lang="ja-JP" altLang="ja-JP" b="1" dirty="0" smtClean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は</a:t>
            </a:r>
            <a:r>
              <a:rPr lang="ja-JP" altLang="ja-JP" b="1" dirty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中央監視室に設置されています。</a:t>
            </a:r>
          </a:p>
          <a:p>
            <a:r>
              <a:rPr lang="ja-JP" altLang="ja-JP" b="1" dirty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※</a:t>
            </a:r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AED is placed in Central Monitoring Room.</a:t>
            </a:r>
            <a:endParaRPr lang="ja-JP" altLang="ja-JP" b="1" dirty="0">
              <a:solidFill>
                <a:srgbClr val="00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ja-JP" altLang="en-US" b="1" dirty="0">
              <a:solidFill>
                <a:srgbClr val="00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72" y="5085184"/>
            <a:ext cx="1656184" cy="1656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50" y="125810"/>
            <a:ext cx="1460396" cy="146039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70" y="5374435"/>
            <a:ext cx="1237250" cy="12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100D-B7AB-4A0D-B8DA-B376862AB125}" type="slidenum">
              <a:rPr lang="ja-JP" altLang="en-US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29846" y="219044"/>
            <a:ext cx="8713788" cy="5762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ja-JP" altLang="en-US" sz="3600" kern="0" dirty="0">
                <a:solidFill>
                  <a:srgbClr val="A50021"/>
                </a:solidFill>
                <a:effectLst>
                  <a:outerShdw blurRad="38100" dist="38100" dir="2700000" algn="tl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本日の予定　 </a:t>
            </a:r>
            <a:r>
              <a:rPr lang="en-US" altLang="ja-JP" sz="2800" kern="0" dirty="0">
                <a:solidFill>
                  <a:srgbClr val="A50021"/>
                </a:solidFill>
                <a:effectLst>
                  <a:outerShdw blurRad="38100" dist="38100" dir="2700000" algn="tl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Today’s </a:t>
            </a:r>
            <a:r>
              <a:rPr lang="en-US" altLang="ja-JP" sz="2800" kern="0" dirty="0" smtClean="0">
                <a:solidFill>
                  <a:srgbClr val="A50021"/>
                </a:solidFill>
                <a:effectLst>
                  <a:outerShdw blurRad="38100" dist="38100" dir="2700000" algn="tl">
                    <a:schemeClr val="accent5"/>
                  </a:outerShdw>
                </a:effectLst>
                <a:latin typeface="+mj-lt"/>
                <a:ea typeface="+mj-ea"/>
                <a:cs typeface="+mj-cs"/>
              </a:rPr>
              <a:t>Schedule</a:t>
            </a:r>
            <a:endParaRPr lang="en-US" altLang="ja-JP" sz="2800" kern="0" dirty="0" smtClean="0">
              <a:solidFill>
                <a:srgbClr val="A50021"/>
              </a:solidFill>
              <a:effectLst>
                <a:outerShdw blurRad="38100" dist="38100" dir="2700000" algn="tl">
                  <a:schemeClr val="accent5"/>
                </a:outerShdw>
              </a:effectLst>
              <a:latin typeface="Gill Sans" charset="0"/>
              <a:ea typeface="+mj-ea"/>
              <a:cs typeface="+mj-cs"/>
            </a:endParaRPr>
          </a:p>
          <a:p>
            <a:pPr>
              <a:defRPr/>
            </a:pPr>
            <a:endParaRPr lang="ja-JP" altLang="en-US" sz="2800" kern="0" dirty="0">
              <a:solidFill>
                <a:srgbClr val="A50021"/>
              </a:solidFill>
              <a:effectLst>
                <a:outerShdw blurRad="38100" dist="38100" dir="2700000" algn="tl">
                  <a:schemeClr val="accent5"/>
                </a:outerShdw>
              </a:effectLst>
              <a:latin typeface="Gill Sans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150" y="830773"/>
            <a:ext cx="9505056" cy="56886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31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9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3pPr>
            <a:lvl4pPr marL="16017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4pPr>
            <a:lvl5pPr marL="205740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5pPr>
            <a:lvl6pPr marL="2514600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6pPr>
            <a:lvl7pPr marL="2971800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7pPr>
            <a:lvl8pPr marL="3429000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8pPr>
            <a:lvl9pPr marL="3886200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1200"/>
              </a:spcBef>
              <a:buClr>
                <a:srgbClr val="0066FF"/>
              </a:buClr>
              <a:buNone/>
              <a:defRPr/>
            </a:pPr>
            <a:r>
              <a:rPr lang="ja-JP" altLang="en-US" sz="28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（新入生全員対象</a:t>
            </a:r>
            <a:r>
              <a:rPr lang="en-US" altLang="ja-JP" sz="28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 For all new students</a:t>
            </a:r>
            <a:r>
              <a:rPr lang="ja-JP" altLang="en-US" sz="2800" dirty="0" smtClean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800" dirty="0" smtClean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eaLnBrk="1" hangingPunct="1">
              <a:spcBef>
                <a:spcPts val="1200"/>
              </a:spcBef>
              <a:buClr>
                <a:srgbClr val="0066FF"/>
              </a:buClr>
              <a:buNone/>
              <a:defRPr/>
            </a:pPr>
            <a:endParaRPr lang="en-US" altLang="ja-JP" sz="2800" dirty="0" smtClean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01638" indent="-401638" eaLnBrk="1" hangingPunct="1">
              <a:spcBef>
                <a:spcPts val="1200"/>
              </a:spcBef>
              <a:buClr>
                <a:srgbClr val="0066FF"/>
              </a:buClr>
              <a:defRPr/>
            </a:pPr>
            <a:r>
              <a:rPr lang="en-US" altLang="ja-JP" sz="2800" dirty="0" smtClean="0">
                <a:solidFill>
                  <a:srgbClr val="000000"/>
                </a:solidFill>
                <a:effectLst/>
              </a:rPr>
              <a:t> 10</a:t>
            </a:r>
            <a:r>
              <a:rPr lang="ja-JP" altLang="en-US" sz="2800" dirty="0" smtClean="0">
                <a:solidFill>
                  <a:srgbClr val="000000"/>
                </a:solidFill>
                <a:effectLst/>
              </a:rPr>
              <a:t>：</a:t>
            </a:r>
            <a:r>
              <a:rPr lang="en-US" altLang="ja-JP" sz="2800" dirty="0" smtClean="0">
                <a:solidFill>
                  <a:srgbClr val="000000"/>
                </a:solidFill>
                <a:effectLst/>
              </a:rPr>
              <a:t>00am~11:00pm</a:t>
            </a:r>
            <a:r>
              <a:rPr lang="ja-JP" altLang="en-US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effectLst/>
                <a:ea typeface="MS UI Gothic" pitchFamily="50" charset="-128"/>
              </a:rPr>
              <a:t>(Zoom)</a:t>
            </a:r>
          </a:p>
          <a:p>
            <a:pPr marL="0" indent="0" eaLnBrk="1" hangingPunct="1">
              <a:spcBef>
                <a:spcPts val="1200"/>
              </a:spcBef>
              <a:buClr>
                <a:srgbClr val="0066FF"/>
              </a:buClr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  <a:effectLst/>
                <a:ea typeface="MS UI Gothic" pitchFamily="50" charset="-128"/>
              </a:rPr>
              <a:t>　</a:t>
            </a:r>
            <a:r>
              <a:rPr lang="ja-JP" altLang="en-US" sz="2800" dirty="0" smtClean="0">
                <a:solidFill>
                  <a:srgbClr val="000000"/>
                </a:solidFill>
                <a:effectLst/>
                <a:ea typeface="MS UI Gothic" pitchFamily="50" charset="-128"/>
              </a:rPr>
              <a:t>　　</a:t>
            </a:r>
            <a:r>
              <a:rPr lang="ja-JP" altLang="en-US" sz="2800" dirty="0" smtClean="0">
                <a:solidFill>
                  <a:srgbClr val="000000"/>
                </a:solidFill>
                <a:effectLst/>
              </a:rPr>
              <a:t> 学生生活オリエンテーション </a:t>
            </a:r>
            <a:r>
              <a:rPr lang="en-US" altLang="ja-JP" sz="2800" dirty="0" smtClean="0">
                <a:solidFill>
                  <a:srgbClr val="000000"/>
                </a:solidFill>
                <a:effectLst/>
              </a:rPr>
              <a:t>/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New Student Orientation</a:t>
            </a:r>
          </a:p>
          <a:p>
            <a:pPr marL="0" indent="0" eaLnBrk="1" hangingPunct="1">
              <a:spcBef>
                <a:spcPts val="0"/>
              </a:spcBef>
              <a:buClr>
                <a:srgbClr val="0066FF"/>
              </a:buClr>
              <a:buNone/>
              <a:defRPr/>
            </a:pPr>
            <a:r>
              <a:rPr lang="ja-JP" altLang="en-US" sz="1200" dirty="0" smtClean="0">
                <a:effectLst/>
                <a:ea typeface="MS UI Gothic" pitchFamily="50" charset="-128"/>
              </a:rPr>
              <a:t>　　　　　　　　　　　　</a:t>
            </a:r>
            <a:r>
              <a:rPr lang="ja-JP" altLang="en-US" sz="2000" dirty="0" smtClean="0">
                <a:effectLst/>
                <a:ea typeface="MS UI Gothic" pitchFamily="50" charset="-128"/>
              </a:rPr>
              <a:t>　（学生</a:t>
            </a:r>
            <a:r>
              <a:rPr lang="ja-JP" altLang="en-US" sz="2000" dirty="0">
                <a:effectLst/>
                <a:ea typeface="MS UI Gothic" pitchFamily="50" charset="-128"/>
              </a:rPr>
              <a:t>生活専門委員の講話 </a:t>
            </a:r>
            <a:r>
              <a:rPr lang="en-US" altLang="ja-JP" sz="2000" dirty="0" smtClean="0">
                <a:effectLst/>
                <a:ea typeface="MS UI Gothic" pitchFamily="50" charset="-128"/>
              </a:rPr>
              <a:t>/</a:t>
            </a:r>
            <a:r>
              <a:rPr lang="ja-JP" altLang="en-US" sz="2000" dirty="0" smtClean="0">
                <a:effectLst/>
                <a:ea typeface="MS UI Gothic" pitchFamily="50" charset="-128"/>
              </a:rPr>
              <a:t> </a:t>
            </a:r>
            <a:r>
              <a:rPr lang="en-US" altLang="ja-JP" sz="2000" dirty="0">
                <a:solidFill>
                  <a:srgbClr val="CC3300"/>
                </a:solidFill>
                <a:effectLst/>
                <a:latin typeface="MS UI Gothic" pitchFamily="50" charset="-128"/>
                <a:ea typeface="MS UI Gothic" pitchFamily="50" charset="-128"/>
              </a:rPr>
              <a:t>Lecture of Student Life </a:t>
            </a:r>
            <a:r>
              <a:rPr lang="en-US" altLang="ja-JP" sz="2000" dirty="0" smtClean="0">
                <a:solidFill>
                  <a:srgbClr val="CC3300"/>
                </a:solidFill>
                <a:effectLst/>
                <a:latin typeface="MS UI Gothic" pitchFamily="50" charset="-128"/>
                <a:ea typeface="MS UI Gothic" pitchFamily="50" charset="-128"/>
              </a:rPr>
              <a:t>Committee</a:t>
            </a:r>
            <a:r>
              <a:rPr lang="ja-JP" altLang="en-US" sz="2000" dirty="0" smtClean="0">
                <a:effectLst/>
                <a:latin typeface="MS UI Gothic" pitchFamily="50" charset="-128"/>
                <a:ea typeface="MS UI Gothic" pitchFamily="50" charset="-128"/>
              </a:rPr>
              <a:t>）</a:t>
            </a:r>
            <a:endParaRPr lang="en-US" altLang="ja-JP" sz="2000" dirty="0">
              <a:effectLst/>
              <a:latin typeface="MS UI Gothic" pitchFamily="50" charset="-128"/>
              <a:ea typeface="MS UI Gothic" pitchFamily="50" charset="-128"/>
            </a:endParaRPr>
          </a:p>
          <a:p>
            <a:pPr marL="0" indent="0" eaLnBrk="1" hangingPunct="1">
              <a:spcBef>
                <a:spcPts val="0"/>
              </a:spcBef>
              <a:buClr>
                <a:srgbClr val="0066FF"/>
              </a:buClr>
              <a:buNone/>
              <a:defRPr/>
            </a:pPr>
            <a:endParaRPr lang="en-US" altLang="ja-JP" sz="1200" dirty="0">
              <a:solidFill>
                <a:srgbClr val="CC0000"/>
              </a:solidFill>
              <a:effectLst/>
              <a:latin typeface="MS UI Gothic" pitchFamily="50" charset="-128"/>
              <a:ea typeface="MS UI Gothic" pitchFamily="50" charset="-128"/>
            </a:endParaRPr>
          </a:p>
          <a:p>
            <a:pPr marL="0" indent="0" eaLnBrk="1" hangingPunct="1">
              <a:spcBef>
                <a:spcPts val="0"/>
              </a:spcBef>
              <a:buClr>
                <a:srgbClr val="0066FF"/>
              </a:buClr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  <a:effectLst/>
              </a:rPr>
              <a:t>　</a:t>
            </a:r>
            <a:r>
              <a:rPr lang="ja-JP" altLang="en-US" sz="2800" dirty="0" smtClean="0">
                <a:solidFill>
                  <a:srgbClr val="000000"/>
                </a:solidFill>
                <a:effectLst/>
              </a:rPr>
              <a:t>　　</a:t>
            </a:r>
            <a:r>
              <a:rPr lang="ja-JP" altLang="en-US" sz="2800" dirty="0">
                <a:solidFill>
                  <a:srgbClr val="000000"/>
                </a:solidFill>
                <a:effectLst/>
              </a:rPr>
              <a:t>　</a:t>
            </a:r>
            <a:endParaRPr lang="en-US" altLang="ja-JP" sz="800" dirty="0" smtClean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ご質問・お問合せ先</a:t>
            </a:r>
            <a:r>
              <a:rPr lang="en-US" altLang="ja-JP" sz="3200" dirty="0" smtClean="0"/>
              <a:t>/ Contact to</a:t>
            </a:r>
            <a:endParaRPr kumimoji="1" lang="ja-JP" altLang="en-US" sz="32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172527"/>
              </p:ext>
            </p:extLst>
          </p:nvPr>
        </p:nvGraphicFramePr>
        <p:xfrm>
          <a:off x="704528" y="1628800"/>
          <a:ext cx="8640960" cy="29523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74168"/>
                <a:gridCol w="4266792"/>
              </a:tblGrid>
              <a:tr h="12579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8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IPS</a:t>
                      </a:r>
                      <a:r>
                        <a:rPr lang="ja-JP" altLang="en-US" sz="18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事務所</a:t>
                      </a:r>
                      <a:r>
                        <a:rPr lang="en-US" altLang="ja-JP" sz="18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en-US" altLang="ja-JP" sz="1800" b="1" kern="1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IPS Office Email</a:t>
                      </a: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1" kern="1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事務所開室時間</a:t>
                      </a:r>
                      <a:endParaRPr lang="ja-JP" altLang="ja-JP" sz="1800" b="0" kern="100" dirty="0" smtClean="0">
                        <a:effectLst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1694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kern="1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gakumu-ips@list.waseda.jp</a:t>
                      </a:r>
                      <a:endParaRPr lang="ja-JP" altLang="ja-JP" sz="2400" b="1" kern="1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ja-JP" sz="24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月～金：</a:t>
                      </a:r>
                      <a:r>
                        <a:rPr lang="en-US" altLang="ja-JP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11am </a:t>
                      </a:r>
                      <a:r>
                        <a:rPr lang="ja-JP" altLang="en-US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～</a:t>
                      </a:r>
                      <a:r>
                        <a:rPr lang="en-US" altLang="ja-JP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3pm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kern="10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/From</a:t>
                      </a:r>
                      <a:r>
                        <a:rPr lang="en-US" altLang="ja-JP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 Mon. to Fri.</a:t>
                      </a:r>
                      <a:r>
                        <a:rPr lang="ja-JP" altLang="en-US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（</a:t>
                      </a:r>
                      <a:r>
                        <a:rPr lang="en-US" altLang="ja-JP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11am</a:t>
                      </a:r>
                      <a:r>
                        <a:rPr lang="ja-JP" altLang="en-US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～</a:t>
                      </a:r>
                      <a:r>
                        <a:rPr lang="en-US" altLang="ja-JP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3pm</a:t>
                      </a:r>
                      <a:r>
                        <a:rPr lang="ja-JP" altLang="en-US" sz="1800" b="0" kern="100" baseline="0" dirty="0" smtClean="0">
                          <a:effectLst/>
                          <a:latin typeface="HGSｺﾞｼｯｸE" panose="020B0900000000000000" pitchFamily="50" charset="-128"/>
                          <a:ea typeface="HGSｺﾞｼｯｸE" panose="020B0900000000000000" pitchFamily="50" charset="-128"/>
                          <a:cs typeface="Times New Roman"/>
                        </a:rPr>
                        <a:t>）</a:t>
                      </a:r>
                      <a:endParaRPr lang="ja-JP" altLang="ja-JP" sz="1800" b="0" kern="100" dirty="0" smtClean="0">
                        <a:effectLst/>
                        <a:latin typeface="HGSｺﾞｼｯｸE" panose="020B0900000000000000" pitchFamily="50" charset="-128"/>
                        <a:ea typeface="HGSｺﾞｼｯｸE" panose="020B0900000000000000" pitchFamily="50" charset="-128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ja-JP" sz="1800" b="1" kern="1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AB476-0BAC-445F-8CB7-A7D88B1AF7B8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512" y="4791235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※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メール</a:t>
            </a:r>
            <a:r>
              <a:rPr lang="ja-JP" altLang="en-US" sz="2000" b="1" dirty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で</a:t>
            </a:r>
            <a:r>
              <a:rPr lang="ja-JP" altLang="en-US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のお問合せは、必ず学籍番号氏名を明記してください。</a:t>
            </a:r>
            <a:endParaRPr lang="en-US" altLang="ja-JP" sz="2000" b="1" dirty="0" smtClean="0">
              <a:solidFill>
                <a:srgbClr val="FF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Arial Unicode MS" panose="020B0604020202020204" pitchFamily="50" charset="-128"/>
                <a:cs typeface="Arial Unicode MS" panose="020B0604020202020204" pitchFamily="50" charset="-128"/>
              </a:rPr>
              <a:t>/Please write your name and Student ID number when you email to IPS office.</a:t>
            </a:r>
            <a:endParaRPr lang="ja-JP" altLang="ja-JP" sz="2000" b="1" dirty="0">
              <a:solidFill>
                <a:srgbClr val="FF0000"/>
              </a:solidFill>
              <a:latin typeface="Arial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02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E6A44-E4A9-4C80-A375-0D9F95A68B62}" type="slidenum">
              <a:rPr lang="ja-JP" altLang="en-US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0025" y="404813"/>
            <a:ext cx="9705975" cy="66198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学生生活専門委員の紹介　</a:t>
            </a:r>
            <a:r>
              <a:rPr lang="en-US" altLang="ja-JP" sz="2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>
                      <a:alpha val="43000"/>
                    </a:srgbClr>
                  </a:outerShdw>
                </a:effectLst>
                <a:latin typeface="MS UI Gothic" pitchFamily="50" charset="-128"/>
                <a:ea typeface="MS UI Gothic" pitchFamily="50" charset="-128"/>
                <a:cs typeface="Times New Roman" pitchFamily="18" charset="0"/>
              </a:rPr>
              <a:t>Student Life Committee</a:t>
            </a:r>
            <a:endParaRPr lang="ja-JP" altLang="en-US" sz="2800" b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>
                    <a:alpha val="43000"/>
                  </a:srgbClr>
                </a:outerShdw>
              </a:effectLst>
              <a:latin typeface="MS UI Gothic" pitchFamily="50" charset="-128"/>
              <a:ea typeface="MS UI Gothic" pitchFamily="50" charset="-128"/>
              <a:cs typeface="Times New Roman" pitchFamily="18" charset="0"/>
            </a:endParaRPr>
          </a:p>
        </p:txBody>
      </p:sp>
      <p:sp>
        <p:nvSpPr>
          <p:cNvPr id="4198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4488" y="1196752"/>
            <a:ext cx="9361487" cy="554513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ja-JP" sz="2800" dirty="0" smtClean="0">
                <a:solidFill>
                  <a:srgbClr val="006600"/>
                </a:solidFill>
                <a:effectLst/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2800" dirty="0" smtClean="0">
                <a:solidFill>
                  <a:srgbClr val="006600"/>
                </a:solidFill>
                <a:effectLst/>
                <a:latin typeface="MS UI Gothic" pitchFamily="50" charset="-128"/>
                <a:ea typeface="MS UI Gothic" pitchFamily="50" charset="-128"/>
              </a:rPr>
              <a:t>学生生活専門委員</a:t>
            </a:r>
            <a:r>
              <a:rPr lang="en-US" altLang="ja-JP" sz="2800" dirty="0" smtClean="0">
                <a:solidFill>
                  <a:srgbClr val="006600"/>
                </a:solidFill>
                <a:effectLst/>
                <a:latin typeface="MS UI Gothic" pitchFamily="50" charset="-128"/>
                <a:ea typeface="MS UI Gothic" pitchFamily="50" charset="-128"/>
              </a:rPr>
              <a:t>/Student life Committee</a:t>
            </a:r>
            <a:r>
              <a:rPr lang="en-US" altLang="ja-JP" sz="2800" dirty="0" smtClean="0">
                <a:solidFill>
                  <a:srgbClr val="006600"/>
                </a:solidFill>
                <a:effectLst/>
                <a:ea typeface="MS UI Gothic" pitchFamily="50" charset="-128"/>
              </a:rPr>
              <a:t>】</a:t>
            </a:r>
          </a:p>
          <a:p>
            <a:pPr eaLnBrk="1" hangingPunct="1">
              <a:spcBef>
                <a:spcPts val="1800"/>
              </a:spcBef>
              <a:buNone/>
              <a:defRPr/>
            </a:pPr>
            <a:r>
              <a:rPr lang="en-US" altLang="ja-JP" sz="2400" dirty="0" smtClean="0">
                <a:effectLst/>
                <a:latin typeface="MS UI Gothic" pitchFamily="50" charset="-128"/>
                <a:ea typeface="MS UI Gothic" pitchFamily="50" charset="-128"/>
              </a:rPr>
              <a:t>	 	</a:t>
            </a:r>
            <a:r>
              <a:rPr lang="ja-JP" altLang="en-US" sz="24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・</a:t>
            </a:r>
            <a:r>
              <a:rPr lang="ja-JP" altLang="en-US" sz="24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学生生活に関する相談 　</a:t>
            </a:r>
            <a:r>
              <a:rPr lang="en-US" altLang="ja-JP" sz="2400" dirty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Counselor on student life </a:t>
            </a:r>
          </a:p>
          <a:p>
            <a:pPr eaLnBrk="1" hangingPunct="1">
              <a:buNone/>
              <a:defRPr/>
            </a:pPr>
            <a:r>
              <a:rPr lang="en-US" altLang="ja-JP" sz="2400" dirty="0" smtClean="0">
                <a:solidFill>
                  <a:srgbClr val="CC33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		</a:t>
            </a:r>
            <a:r>
              <a:rPr lang="ja-JP" altLang="en-US" sz="24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・</a:t>
            </a:r>
            <a:r>
              <a:rPr lang="ja-JP" altLang="en-US" sz="24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奨学金候補者選考    </a:t>
            </a:r>
            <a:r>
              <a:rPr lang="en-US" altLang="ja-JP" sz="2400" dirty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Scholarships committee of IPS </a:t>
            </a:r>
            <a:endParaRPr lang="en-US" altLang="ja-JP" sz="2400" dirty="0" smtClean="0">
              <a:solidFill>
                <a:srgbClr val="CC0000"/>
              </a:solidFill>
              <a:effectLst/>
              <a:ea typeface="MS UI Gothic" pitchFamily="50" charset="-128"/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endParaRPr lang="en-US" altLang="ja-JP" sz="500" dirty="0" smtClean="0">
              <a:solidFill>
                <a:srgbClr val="006600"/>
              </a:solidFill>
              <a:effectLst/>
              <a:ea typeface="MS UI Gothic" pitchFamily="50" charset="-128"/>
            </a:endParaRPr>
          </a:p>
          <a:p>
            <a:pPr eaLnBrk="1" hangingPunct="1">
              <a:lnSpc>
                <a:spcPts val="130"/>
              </a:lnSpc>
              <a:spcBef>
                <a:spcPts val="2400"/>
              </a:spcBef>
              <a:defRPr/>
            </a:pP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教務主任（学生担当）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/ Associate Dean of Student affairs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ja-JP" sz="2800" dirty="0" smtClean="0">
                <a:effectLst/>
                <a:latin typeface="MS UI Gothic" pitchFamily="50" charset="-128"/>
                <a:ea typeface="MS UI Gothic" pitchFamily="50" charset="-128"/>
              </a:rPr>
              <a:t>    </a:t>
            </a:r>
            <a:r>
              <a:rPr lang="ja-JP" altLang="en-US" sz="2800" dirty="0">
                <a:effectLst/>
                <a:latin typeface="MS UI Gothic" pitchFamily="50" charset="-128"/>
                <a:ea typeface="MS UI Gothic" pitchFamily="50" charset="-128"/>
              </a:rPr>
              <a:t>　　</a:t>
            </a:r>
            <a:r>
              <a:rPr lang="ja-JP" altLang="en-US" sz="2800" dirty="0" smtClean="0">
                <a:effectLst/>
                <a:latin typeface="MS UI Gothic" pitchFamily="50" charset="-128"/>
                <a:ea typeface="MS UI Gothic" pitchFamily="50" charset="-128"/>
              </a:rPr>
              <a:t>李　羲頡</a:t>
            </a:r>
            <a:r>
              <a:rPr lang="ja-JP" altLang="en-US" sz="2800" dirty="0">
                <a:effectLst/>
                <a:latin typeface="MS UI Gothic" pitchFamily="50" charset="-128"/>
                <a:ea typeface="MS UI Gothic" pitchFamily="50" charset="-128"/>
              </a:rPr>
              <a:t>　　</a:t>
            </a:r>
            <a:r>
              <a:rPr lang="en-US" altLang="ja-JP" sz="2400" dirty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Prof. </a:t>
            </a:r>
            <a:r>
              <a:rPr lang="en-US" altLang="ja-JP" sz="2400" dirty="0" smtClean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LEE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altLang="ja-JP" sz="1000" dirty="0">
              <a:effectLst/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lnSpc>
                <a:spcPts val="130"/>
              </a:lnSpc>
              <a:spcBef>
                <a:spcPts val="2400"/>
              </a:spcBef>
              <a:defRPr/>
            </a:pP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情報アーキテクチャ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itchFamily="50" charset="-128"/>
                <a:ea typeface="MS UI Gothic" pitchFamily="50" charset="-128"/>
              </a:rPr>
              <a:t>/ Information</a:t>
            </a: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itchFamily="50" charset="-128"/>
                <a:ea typeface="MS UI Gothic" pitchFamily="50" charset="-128"/>
              </a:rPr>
              <a:t>Architecture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ja-JP" sz="2800" dirty="0" smtClean="0">
                <a:effectLst/>
                <a:latin typeface="MS UI Gothic" pitchFamily="50" charset="-128"/>
                <a:ea typeface="MS UI Gothic" pitchFamily="50" charset="-128"/>
              </a:rPr>
              <a:t>    </a:t>
            </a:r>
            <a:r>
              <a:rPr lang="ja-JP" altLang="en-US" sz="2800" dirty="0" smtClean="0">
                <a:effectLst/>
                <a:latin typeface="MS UI Gothic" pitchFamily="50" charset="-128"/>
                <a:ea typeface="MS UI Gothic" pitchFamily="50" charset="-128"/>
              </a:rPr>
              <a:t>　　古月　教授 　　</a:t>
            </a:r>
            <a:r>
              <a:rPr lang="en-US" altLang="ja-JP" sz="2400" dirty="0" smtClean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Prof. FURUZUKI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生産システム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itchFamily="50" charset="-128"/>
                <a:ea typeface="MS UI Gothic" pitchFamily="50" charset="-128"/>
              </a:rPr>
              <a:t>/ Production Systems</a:t>
            </a:r>
            <a:endParaRPr lang="en-US" altLang="ja-JP" sz="2800" dirty="0" smtClean="0">
              <a:effectLst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ja-JP" altLang="en-US" sz="28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　      </a:t>
            </a:r>
            <a:r>
              <a:rPr lang="ja-JP" altLang="en-US" sz="28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高橋</a:t>
            </a:r>
            <a:r>
              <a:rPr lang="ja-JP" altLang="en-US" sz="2800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lang="ja-JP" altLang="en-US" sz="28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教授  　 </a:t>
            </a:r>
            <a:r>
              <a:rPr lang="en-US" altLang="ja-JP" sz="2800" dirty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Prof</a:t>
            </a:r>
            <a:r>
              <a:rPr lang="en-US" altLang="ja-JP" sz="2400" dirty="0" smtClean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. </a:t>
            </a:r>
            <a:r>
              <a:rPr lang="en-US" altLang="ja-JP" sz="2400" dirty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TAKAHASHI</a:t>
            </a:r>
            <a:endParaRPr lang="en-US" altLang="ja-JP" sz="2400" dirty="0" smtClean="0">
              <a:solidFill>
                <a:srgbClr val="CC0000"/>
              </a:solidFill>
              <a:effectLst/>
              <a:latin typeface="MS UI Gothic" pitchFamily="50" charset="-128"/>
              <a:ea typeface="MS UI Gothic" pitchFamily="50" charset="-128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ja-JP" altLang="en-US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集積システム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  <a:effectLst/>
                <a:latin typeface="MS UI Gothic" pitchFamily="50" charset="-128"/>
                <a:ea typeface="MS UI Gothic" pitchFamily="50" charset="-128"/>
              </a:rPr>
              <a:t>/Integrated Systems</a:t>
            </a:r>
            <a:endParaRPr lang="en-US" altLang="ja-JP" sz="2800" dirty="0" smtClean="0">
              <a:effectLst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ja-JP" altLang="en-US" sz="28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　　    池橋　 </a:t>
            </a:r>
            <a:r>
              <a:rPr lang="ja-JP" altLang="en-US" sz="28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准教授  </a:t>
            </a:r>
            <a:r>
              <a:rPr lang="ja-JP" altLang="en-US" sz="2400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srgbClr val="CC0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400" dirty="0" smtClean="0">
                <a:solidFill>
                  <a:srgbClr val="CC0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Associate Prof</a:t>
            </a:r>
            <a:r>
              <a:rPr lang="en-US" altLang="ja-JP" sz="2400" dirty="0" smtClean="0">
                <a:solidFill>
                  <a:srgbClr val="CC0000"/>
                </a:solidFill>
                <a:effectLst/>
                <a:latin typeface="MS UI Gothic" pitchFamily="50" charset="-128"/>
                <a:ea typeface="MS UI Gothic" pitchFamily="50" charset="-128"/>
              </a:rPr>
              <a:t>. IKEHASHI</a:t>
            </a:r>
            <a:endParaRPr lang="en-US" altLang="ja-JP" sz="2400" dirty="0" smtClean="0">
              <a:solidFill>
                <a:srgbClr val="CC0000"/>
              </a:solidFill>
              <a:effectLst/>
              <a:ea typeface="MS UI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4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46063"/>
            <a:ext cx="9083675" cy="806450"/>
          </a:xfrm>
        </p:spPr>
        <p:txBody>
          <a:bodyPr/>
          <a:lstStyle/>
          <a:p>
            <a:pPr>
              <a:defRPr/>
            </a:pPr>
            <a:r>
              <a:rPr lang="ja-JP" altLang="en-US" b="0" dirty="0" smtClean="0">
                <a:ea typeface="+mn-ea"/>
              </a:rPr>
              <a:t>オフィースアワー   </a:t>
            </a:r>
            <a:r>
              <a:rPr lang="en-US" altLang="ja-JP" b="0" dirty="0" smtClean="0"/>
              <a:t>Office</a:t>
            </a:r>
            <a:r>
              <a:rPr lang="ja-JP" altLang="en-US" b="0" dirty="0" smtClean="0">
                <a:ea typeface="+mn-ea"/>
              </a:rPr>
              <a:t> </a:t>
            </a:r>
            <a:r>
              <a:rPr lang="en-US" altLang="ja-JP" b="0" dirty="0" smtClean="0">
                <a:ea typeface="+mn-ea"/>
              </a:rPr>
              <a:t>Hours</a:t>
            </a:r>
            <a:endParaRPr lang="ja-JP" altLang="en-US" b="0" dirty="0">
              <a:ea typeface="+mn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8588" y="1125538"/>
            <a:ext cx="9648825" cy="5499100"/>
          </a:xfrm>
        </p:spPr>
        <p:txBody>
          <a:bodyPr/>
          <a:lstStyle/>
          <a:p>
            <a:pPr marL="0" lvl="1">
              <a:buFont typeface="Wingdings" pitchFamily="2" charset="2"/>
              <a:buNone/>
              <a:defRPr/>
            </a:pPr>
            <a:r>
              <a:rPr lang="ja-JP" altLang="en-US" sz="2400" dirty="0" smtClean="0"/>
              <a:t>学生生活専門委員の教員が学生生活に関する相談 を受け付けます</a:t>
            </a:r>
            <a:r>
              <a:rPr lang="ja-JP" altLang="en-US" sz="2000" dirty="0" smtClean="0"/>
              <a:t/>
            </a:r>
            <a:br>
              <a:rPr lang="ja-JP" altLang="en-US" sz="2000" dirty="0" smtClean="0"/>
            </a:br>
            <a:r>
              <a:rPr lang="en-US" altLang="ja-JP" sz="2000" dirty="0" smtClean="0"/>
              <a:t>If you have troubles of student life, please talk it  over with student life committee.</a:t>
            </a:r>
            <a:endParaRPr lang="en-US" altLang="ja-JP" sz="2000" b="1" dirty="0" smtClean="0">
              <a:latin typeface="MS UI Gothic" pitchFamily="50" charset="-128"/>
              <a:ea typeface="MS UI Gothic" pitchFamily="50" charset="-128"/>
            </a:endParaRPr>
          </a:p>
          <a:p>
            <a:pPr marL="0" lvl="1">
              <a:defRPr/>
            </a:pPr>
            <a:r>
              <a:rPr lang="ja-JP" altLang="en-US" sz="2000" b="1" dirty="0" smtClean="0">
                <a:solidFill>
                  <a:srgbClr val="008000"/>
                </a:solidFill>
                <a:effectLst/>
              </a:rPr>
              <a:t>授業についていけない　　</a:t>
            </a:r>
            <a:r>
              <a:rPr lang="en-US" altLang="ja-JP" sz="2000" b="1" dirty="0">
                <a:solidFill>
                  <a:srgbClr val="008000"/>
                </a:solidFill>
                <a:effectLst/>
              </a:rPr>
              <a:t>	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Struggling </a:t>
            </a:r>
            <a:r>
              <a:rPr lang="en-US" altLang="ja-JP" sz="2000" b="1" dirty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to keep up with 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the</a:t>
            </a:r>
            <a:r>
              <a:rPr lang="ja-JP" altLang="en-US" sz="2000" b="1" dirty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classes</a:t>
            </a:r>
          </a:p>
          <a:p>
            <a:pPr marL="0" lvl="1">
              <a:defRPr/>
            </a:pPr>
            <a:r>
              <a:rPr lang="ja-JP" altLang="en-US" sz="2000" b="1" dirty="0" smtClean="0">
                <a:solidFill>
                  <a:srgbClr val="008000"/>
                </a:solidFill>
                <a:effectLst/>
              </a:rPr>
              <a:t>研究が進まない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</a:rPr>
              <a:t>		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  <a:latin typeface="MS UI Gothic" pitchFamily="50" charset="-128"/>
                <a:ea typeface="MS UI Gothic" pitchFamily="50" charset="-128"/>
              </a:rPr>
              <a:t>Research Progress is not going well.</a:t>
            </a:r>
          </a:p>
          <a:p>
            <a:pPr marL="0" lvl="1">
              <a:defRPr/>
            </a:pPr>
            <a:r>
              <a:rPr lang="ja-JP" altLang="en-US" sz="2000" b="1" dirty="0" smtClean="0">
                <a:solidFill>
                  <a:srgbClr val="008000"/>
                </a:solidFill>
                <a:effectLst/>
              </a:rPr>
              <a:t>研究室に馴染めない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</a:rPr>
              <a:t>		</a:t>
            </a:r>
            <a:r>
              <a:rPr lang="en-US" altLang="ja-JP" sz="2000" b="1" dirty="0" smtClean="0">
                <a:solidFill>
                  <a:srgbClr val="008000"/>
                </a:solidFill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Not fit in at your laboratory</a:t>
            </a:r>
            <a:endParaRPr lang="en-US" altLang="ja-JP" sz="2000" b="1" dirty="0" smtClean="0">
              <a:effectLst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lvl="1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ja-JP" sz="2000" b="1" dirty="0" smtClean="0"/>
              <a:t>◆</a:t>
            </a:r>
            <a:r>
              <a:rPr lang="ja-JP" altLang="en-US" sz="2000" b="1" dirty="0" smtClean="0"/>
              <a:t>古月教授　</a:t>
            </a:r>
            <a:r>
              <a:rPr lang="en-US" altLang="ja-JP" sz="2000" b="1" dirty="0" smtClean="0">
                <a:latin typeface="MS UI Gothic" pitchFamily="50" charset="-128"/>
                <a:ea typeface="MS UI Gothic" pitchFamily="50" charset="-128"/>
              </a:rPr>
              <a:t>Prof.  FURUZUKI</a:t>
            </a:r>
            <a:r>
              <a:rPr lang="en-US" altLang="ja-JP" sz="2000" b="1" dirty="0" smtClean="0"/>
              <a:t>		</a:t>
            </a:r>
            <a:r>
              <a:rPr lang="ja-JP" altLang="en-US" sz="2000" b="1" dirty="0" smtClean="0"/>
              <a:t>　　　　</a:t>
            </a:r>
            <a:r>
              <a:rPr lang="ja-JP" altLang="en-US" sz="2000" b="1" dirty="0" smtClean="0">
                <a:solidFill>
                  <a:srgbClr val="CC0066"/>
                </a:solidFill>
              </a:rPr>
              <a:t>　</a:t>
            </a:r>
            <a:r>
              <a:rPr lang="en-US" altLang="ja-JP" sz="2000" dirty="0" smtClean="0">
                <a:solidFill>
                  <a:srgbClr val="CC0066"/>
                </a:solidFill>
              </a:rPr>
              <a:t>jinglu@waseda.jp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　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日時 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Date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：毎週水曜日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/Every Wednesday	12:00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～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13:00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場所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Place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：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N217</a:t>
            </a:r>
          </a:p>
          <a:p>
            <a:pPr marL="171450" lvl="1" indent="-45720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ja-JP" sz="2000" b="1" dirty="0" smtClean="0"/>
              <a:t>◆</a:t>
            </a:r>
            <a:r>
              <a:rPr lang="ja-JP" altLang="en-US" sz="2000" b="1" dirty="0" smtClean="0"/>
              <a:t> </a:t>
            </a:r>
            <a:r>
              <a:rPr lang="ja-JP" altLang="en-US" sz="2000" b="1" dirty="0"/>
              <a:t>高橋</a:t>
            </a:r>
            <a:r>
              <a:rPr lang="ja-JP" altLang="en-US" sz="2000" b="1" dirty="0" smtClean="0"/>
              <a:t>　教授　</a:t>
            </a:r>
            <a:r>
              <a:rPr lang="en-US" altLang="ja-JP" sz="2000" b="1" dirty="0" smtClean="0">
                <a:latin typeface="MS UI Gothic" pitchFamily="50" charset="-128"/>
                <a:ea typeface="MS UI Gothic" pitchFamily="50" charset="-128"/>
              </a:rPr>
              <a:t>Prof.  TAKAHASHI</a:t>
            </a:r>
            <a:r>
              <a:rPr lang="en-US" altLang="ja-JP" sz="2000" b="1" dirty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2000" b="1" dirty="0" smtClean="0">
                <a:latin typeface="MS UI Gothic" pitchFamily="50" charset="-128"/>
                <a:ea typeface="MS UI Gothic" pitchFamily="50" charset="-128"/>
              </a:rPr>
              <a:t>           </a:t>
            </a:r>
            <a:r>
              <a:rPr lang="ja-JP" altLang="en-US" sz="2000" b="1" dirty="0" smtClean="0"/>
              <a:t>  </a:t>
            </a:r>
            <a:r>
              <a:rPr lang="en-US" altLang="ja-JP" sz="2000" dirty="0" smtClean="0">
                <a:solidFill>
                  <a:srgbClr val="CC0066"/>
                </a:solidFill>
              </a:rPr>
              <a:t>junko.takahashi@aoni.waseda.jp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　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日時 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Date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：毎週水曜日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/Every 	</a:t>
            </a:r>
            <a:r>
              <a:rPr lang="en-US" altLang="ja-JP" sz="2000" b="1" dirty="0">
                <a:effectLst/>
                <a:latin typeface="MS UI Gothic" pitchFamily="50" charset="-128"/>
                <a:ea typeface="MS UI Gothic" pitchFamily="50" charset="-128"/>
              </a:rPr>
              <a:t> Wednesday 12:00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～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13:00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場所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Place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：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S211</a:t>
            </a:r>
          </a:p>
          <a:p>
            <a:pPr marL="171450" lvl="1" indent="-45720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ja-JP" sz="2000" b="1" dirty="0" smtClean="0"/>
              <a:t>◆</a:t>
            </a:r>
            <a:r>
              <a:rPr lang="ja-JP" altLang="en-US" sz="2000" b="1" dirty="0" smtClean="0"/>
              <a:t> </a:t>
            </a:r>
            <a:r>
              <a:rPr lang="ja-JP" altLang="en-US" sz="2000" b="1" dirty="0"/>
              <a:t>池橋</a:t>
            </a:r>
            <a:r>
              <a:rPr lang="ja-JP" altLang="en-US" sz="2000" b="1" dirty="0" smtClean="0"/>
              <a:t> 教授</a:t>
            </a:r>
            <a:r>
              <a:rPr lang="ja-JP" altLang="en-US" sz="2000" dirty="0" smtClean="0">
                <a:effectLst/>
              </a:rPr>
              <a:t>　</a:t>
            </a:r>
            <a:r>
              <a:rPr lang="en-US" altLang="ja-JP" sz="2000" b="1" dirty="0">
                <a:latin typeface="MS UI Gothic" pitchFamily="50" charset="-128"/>
                <a:ea typeface="MS UI Gothic" pitchFamily="50" charset="-128"/>
              </a:rPr>
              <a:t>Associate Prof.  IKEHASHI</a:t>
            </a:r>
            <a:r>
              <a:rPr lang="ja-JP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en-US" altLang="ja-JP" sz="2000" b="1" dirty="0" smtClean="0"/>
              <a:t>          </a:t>
            </a:r>
            <a:r>
              <a:rPr lang="ja-JP" altLang="en-US" sz="2000" b="1" dirty="0" smtClean="0"/>
              <a:t>　　　　 </a:t>
            </a:r>
            <a:r>
              <a:rPr lang="en-US" altLang="ja-JP" sz="2000" b="1" dirty="0" smtClean="0"/>
              <a:t>   </a:t>
            </a:r>
            <a:r>
              <a:rPr lang="en-US" altLang="ja-JP" sz="2000" dirty="0" smtClean="0">
                <a:solidFill>
                  <a:srgbClr val="CC0066"/>
                </a:solidFill>
              </a:rPr>
              <a:t>t.ikehashi@waseda.jp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　</a:t>
            </a:r>
            <a:r>
              <a:rPr lang="ja-JP" altLang="en-US" sz="2000" b="1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日時 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Date</a:t>
            </a:r>
            <a:r>
              <a:rPr lang="ja-JP" altLang="en-US" sz="2000" b="1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：毎週</a:t>
            </a:r>
            <a:r>
              <a:rPr lang="ja-JP" altLang="en-US" sz="2000" b="1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火</a:t>
            </a:r>
            <a:r>
              <a:rPr lang="ja-JP" altLang="en-US" sz="2000" b="1" dirty="0" smtClean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曜日</a:t>
            </a:r>
            <a:r>
              <a:rPr lang="en-US" altLang="ja-JP" sz="2000" b="1" dirty="0">
                <a:effectLst/>
                <a:latin typeface="MS UI Gothic" panose="020B0600070205080204" pitchFamily="50" charset="-128"/>
                <a:ea typeface="MS UI Gothic" panose="020B0600070205080204" pitchFamily="50" charset="-128"/>
              </a:rPr>
              <a:t>/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Every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Tuesday </a:t>
            </a:r>
            <a:r>
              <a:rPr lang="en-US" altLang="ja-JP" sz="2000" b="1" dirty="0" smtClean="0">
                <a:effectLst/>
              </a:rPr>
              <a:t>	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12:00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～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13:00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ja-JP" altLang="en-US" sz="2000" b="1" dirty="0" smtClean="0">
                <a:effectLst/>
              </a:rPr>
              <a:t>場所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Place</a:t>
            </a:r>
            <a:r>
              <a:rPr lang="ja-JP" altLang="en-US" sz="2000" b="1" dirty="0" smtClean="0">
                <a:effectLst/>
                <a:latin typeface="MS UI Gothic" pitchFamily="50" charset="-128"/>
                <a:ea typeface="MS UI Gothic" pitchFamily="50" charset="-128"/>
              </a:rPr>
              <a:t>　：</a:t>
            </a:r>
            <a:r>
              <a:rPr lang="en-US" altLang="ja-JP" sz="2000" b="1" dirty="0" smtClean="0">
                <a:effectLst/>
                <a:latin typeface="MS UI Gothic" pitchFamily="50" charset="-128"/>
                <a:ea typeface="MS UI Gothic" pitchFamily="50" charset="-128"/>
              </a:rPr>
              <a:t>N305</a:t>
            </a:r>
            <a:r>
              <a:rPr lang="ja-JP" altLang="en-US" sz="2000" dirty="0" smtClean="0">
                <a:latin typeface="MS UI Gothic" pitchFamily="50" charset="-128"/>
                <a:ea typeface="MS UI Gothic" pitchFamily="50" charset="-128"/>
              </a:rPr>
              <a:t/>
            </a:r>
            <a:br>
              <a:rPr lang="ja-JP" altLang="en-US" sz="2000" dirty="0" smtClean="0">
                <a:latin typeface="MS UI Gothic" pitchFamily="50" charset="-128"/>
                <a:ea typeface="MS UI Gothic" pitchFamily="50" charset="-128"/>
              </a:rPr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b="1" dirty="0" smtClean="0"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※</a:t>
            </a:r>
            <a:r>
              <a:rPr lang="ja-JP" altLang="en-US" sz="2000" b="1" dirty="0" smtClean="0"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ご相談の際は、</a:t>
            </a:r>
            <a:r>
              <a:rPr lang="ja-JP" altLang="en-US" sz="2000" b="1" dirty="0"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事前</a:t>
            </a:r>
            <a:r>
              <a:rPr lang="ja-JP" altLang="en-US" sz="2000" b="1" dirty="0" smtClean="0">
                <a:solidFill>
                  <a:srgbClr val="FF0000"/>
                </a:solidFill>
                <a:effectLst/>
                <a:latin typeface="ＭＳ Ｐゴシック" pitchFamily="50" charset="-128"/>
                <a:ea typeface="ＭＳ Ｐゴシック" pitchFamily="50" charset="-128"/>
              </a:rPr>
              <a:t>に予約をお願いいたします。</a:t>
            </a:r>
            <a:r>
              <a:rPr lang="ja-JP" altLang="en-US" sz="2000" dirty="0" smtClean="0">
                <a:solidFill>
                  <a:srgbClr val="FF0000"/>
                </a:solidFill>
              </a:rPr>
              <a:t/>
            </a:r>
            <a:br>
              <a:rPr lang="ja-JP" altLang="en-US" sz="2000" dirty="0" smtClean="0">
                <a:solidFill>
                  <a:srgbClr val="FF0000"/>
                </a:solidFill>
              </a:rPr>
            </a:br>
            <a:r>
              <a:rPr lang="ja-JP" altLang="en-US" sz="2000" dirty="0" smtClean="0">
                <a:solidFill>
                  <a:srgbClr val="FF0000"/>
                </a:solidFill>
                <a:ea typeface="MS UI Gothic" pitchFamily="50" charset="-128"/>
              </a:rPr>
              <a:t>　　</a:t>
            </a:r>
            <a:r>
              <a:rPr lang="en-US" altLang="ja-JP" sz="2000" dirty="0" smtClean="0">
                <a:solidFill>
                  <a:srgbClr val="FF0000"/>
                </a:solidFill>
                <a:ea typeface="MS UI Gothic" pitchFamily="50" charset="-128"/>
              </a:rPr>
              <a:t>Please make an appointment in advance.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00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116632"/>
            <a:ext cx="9210675" cy="1431925"/>
          </a:xfrm>
        </p:spPr>
        <p:txBody>
          <a:bodyPr/>
          <a:lstStyle/>
          <a:p>
            <a:pPr>
              <a:defRPr/>
            </a:pPr>
            <a:r>
              <a:rPr lang="en-US" altLang="ja-JP" sz="4000" dirty="0"/>
              <a:t>ID </a:t>
            </a:r>
            <a:r>
              <a:rPr lang="ja-JP" altLang="en-US" sz="4000" dirty="0"/>
              <a:t>カードの</a:t>
            </a:r>
            <a:r>
              <a:rPr lang="ja-JP" altLang="en-US" sz="4000" dirty="0" smtClean="0"/>
              <a:t>使用</a:t>
            </a:r>
            <a:r>
              <a:rPr lang="ja-JP" altLang="en-US" sz="4000" dirty="0"/>
              <a:t>について</a:t>
            </a:r>
            <a:br>
              <a:rPr lang="ja-JP" altLang="en-US" sz="4000" dirty="0"/>
            </a:br>
            <a:r>
              <a:rPr lang="en-US" altLang="ja-JP" sz="4000" dirty="0"/>
              <a:t>Usage of ID (Identification) Card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4" y="1556792"/>
            <a:ext cx="9649072" cy="5062868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ja-JP" altLang="en-US" b="1" dirty="0" smtClean="0"/>
              <a:t>パスポート、在留カード、健康保険証</a:t>
            </a:r>
            <a:r>
              <a:rPr lang="ja-JP" altLang="en-US" b="1" dirty="0"/>
              <a:t>、学生証</a:t>
            </a:r>
            <a:r>
              <a:rPr lang="ja-JP" altLang="en-US" b="1" dirty="0" smtClean="0"/>
              <a:t>、キャンパスカード、　運転免許証など</a:t>
            </a:r>
            <a:endParaRPr lang="ja-JP" altLang="en-US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dirty="0"/>
              <a:t>	</a:t>
            </a:r>
            <a:r>
              <a:rPr lang="en-US" altLang="ja-JP" dirty="0" smtClean="0"/>
              <a:t>Passport, Residence Card,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Health Insurance Card, Student ID Card, Campus Card, Driver’s License Card</a:t>
            </a:r>
            <a:r>
              <a:rPr lang="ja-JP" altLang="en-US" dirty="0" smtClean="0">
                <a:latin typeface="MS UI Gothic" pitchFamily="50" charset="-128"/>
                <a:ea typeface="MS UI Gothic" pitchFamily="50" charset="-128"/>
              </a:rPr>
              <a:t>　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etc...</a:t>
            </a:r>
          </a:p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</a:rPr>
              <a:t>ID </a:t>
            </a:r>
            <a:r>
              <a:rPr lang="ja-JP" altLang="en-US" b="1" dirty="0" smtClean="0">
                <a:solidFill>
                  <a:srgbClr val="FF0000"/>
                </a:solidFill>
              </a:rPr>
              <a:t>カードは決して他人に貸さない</a:t>
            </a:r>
            <a:r>
              <a:rPr lang="en-US" altLang="ja-JP" b="1" dirty="0" smtClean="0">
                <a:solidFill>
                  <a:srgbClr val="FF0000"/>
                </a:solidFill>
              </a:rPr>
              <a:t>!</a:t>
            </a:r>
            <a:r>
              <a:rPr lang="ja-JP" altLang="en-US" b="1" dirty="0" smtClean="0">
                <a:solidFill>
                  <a:srgbClr val="FF0000"/>
                </a:solidFill>
              </a:rPr>
              <a:t>　　　　　　　　　　　　　　　　　　　　　　　　　　</a:t>
            </a:r>
            <a:r>
              <a:rPr lang="en-US" altLang="ja-JP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Never lend your ID card to the others!</a:t>
            </a:r>
            <a:r>
              <a:rPr lang="ja-JP" altLang="en-US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 </a:t>
            </a:r>
            <a:endParaRPr lang="en-US" altLang="ja-JP" dirty="0" smtClean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  <a:p>
            <a:pPr>
              <a:defRPr/>
            </a:pPr>
            <a:r>
              <a:rPr lang="ja-JP" altLang="en-US" b="1" dirty="0" smtClean="0"/>
              <a:t>紛失</a:t>
            </a:r>
            <a:r>
              <a:rPr lang="ja-JP" altLang="en-US" b="1" dirty="0"/>
              <a:t>しないように</a:t>
            </a:r>
            <a:r>
              <a:rPr lang="ja-JP" altLang="en-US" b="1" dirty="0" smtClean="0"/>
              <a:t>注意！紛失</a:t>
            </a:r>
            <a:r>
              <a:rPr lang="ja-JP" altLang="en-US" b="1" dirty="0"/>
              <a:t>したらすぐに</a:t>
            </a:r>
            <a:r>
              <a:rPr lang="ja-JP" altLang="en-US" b="1" dirty="0" smtClean="0"/>
              <a:t>届け出ること</a:t>
            </a:r>
            <a:r>
              <a:rPr lang="en-US" altLang="ja-JP" b="1" dirty="0" smtClean="0"/>
              <a:t>!</a:t>
            </a:r>
            <a:endParaRPr lang="ja-JP" altLang="en-US" b="1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ja-JP" altLang="en-US" b="1" dirty="0" smtClean="0"/>
              <a:t>　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Don’t 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lose your ID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card</a:t>
            </a:r>
            <a:r>
              <a:rPr lang="en-US" altLang="ja-JP" sz="2800" dirty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! Notify publisher as soon as possible if you lose it !</a:t>
            </a:r>
            <a:endParaRPr lang="en-US" altLang="ja-JP" sz="2800" dirty="0">
              <a:latin typeface="MS UI Gothic" pitchFamily="50" charset="-128"/>
              <a:ea typeface="MS UI Gothic" pitchFamily="50" charset="-128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altLang="ja-JP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45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496" y="332656"/>
            <a:ext cx="9083675" cy="950689"/>
          </a:xfrm>
        </p:spPr>
        <p:txBody>
          <a:bodyPr/>
          <a:lstStyle/>
          <a:p>
            <a:r>
              <a:rPr kumimoji="1" lang="ja-JP" altLang="en-US" dirty="0" smtClean="0"/>
              <a:t>郵便物について</a:t>
            </a:r>
            <a:r>
              <a:rPr kumimoji="1" lang="en-US" altLang="ja-JP" dirty="0" smtClean="0"/>
              <a:t>/ Mail</a:t>
            </a:r>
            <a:r>
              <a:rPr lang="ja-JP" altLang="en-US" dirty="0"/>
              <a:t> </a:t>
            </a:r>
            <a:r>
              <a:rPr lang="en-US" altLang="ja-JP" dirty="0" smtClean="0"/>
              <a:t>and </a:t>
            </a:r>
            <a:r>
              <a:rPr kumimoji="1" lang="en-US" altLang="ja-JP" dirty="0" smtClean="0"/>
              <a:t>Parcel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904" y="1268760"/>
            <a:ext cx="9865096" cy="5400600"/>
          </a:xfrm>
        </p:spPr>
        <p:txBody>
          <a:bodyPr/>
          <a:lstStyle/>
          <a:p>
            <a:r>
              <a:rPr lang="ja-JP" altLang="en-US" sz="2800" dirty="0" smtClean="0"/>
              <a:t>個人宛て配達物について</a:t>
            </a:r>
            <a:r>
              <a:rPr lang="en-US" altLang="ja-JP" sz="2800" dirty="0" smtClean="0"/>
              <a:t>IPS</a:t>
            </a:r>
            <a:r>
              <a:rPr lang="ja-JP" altLang="en-US" sz="2800" dirty="0" smtClean="0"/>
              <a:t>では取次をおこないません。     届いた配達物は原則</a:t>
            </a:r>
            <a:r>
              <a:rPr lang="ja-JP" altLang="en-US" sz="2800" dirty="0"/>
              <a:t>、発送元へ</a:t>
            </a:r>
            <a:r>
              <a:rPr lang="ja-JP" altLang="en-US" sz="2800" dirty="0" smtClean="0"/>
              <a:t>返送します。</a:t>
            </a:r>
            <a:endParaRPr lang="en-US" altLang="ja-JP" sz="2800" dirty="0" smtClean="0"/>
          </a:p>
          <a:p>
            <a:r>
              <a:rPr lang="ja-JP" altLang="en-US" sz="2800" dirty="0" smtClean="0"/>
              <a:t>郵便物や宅配の宛先は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自宅あて（寮）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とすること。</a:t>
            </a:r>
            <a:endParaRPr lang="ja-JP" altLang="en-US" sz="2800" dirty="0"/>
          </a:p>
          <a:p>
            <a:r>
              <a:rPr lang="ja-JP" altLang="en-US" sz="2800" dirty="0"/>
              <a:t>学校宛にした私的</a:t>
            </a:r>
            <a:r>
              <a:rPr lang="ja-JP" altLang="en-US" sz="2800" dirty="0" smtClean="0"/>
              <a:t>郵便物の損害に関して、</a:t>
            </a:r>
            <a:r>
              <a:rPr lang="ja-JP" altLang="en-US" sz="2800" dirty="0"/>
              <a:t>学校側は一切責任を負いません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IPS has no Mail sorting and Delivery service. If we receive your mail or parcel at IPS, we will return it to the sender. Do not insert Address of IPS.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Your mail should be addressed to your dormitory or home.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IPS doesn’t </a:t>
            </a:r>
            <a:r>
              <a:rPr lang="en-US" altLang="ja-JP" sz="2800" dirty="0">
                <a:solidFill>
                  <a:srgbClr val="FF0000"/>
                </a:solidFill>
              </a:rPr>
              <a:t>take responsibility for any </a:t>
            </a:r>
            <a:r>
              <a:rPr lang="en-US" altLang="ja-JP" sz="2800" dirty="0" smtClean="0">
                <a:solidFill>
                  <a:srgbClr val="FF0000"/>
                </a:solidFill>
              </a:rPr>
              <a:t>damage of your personal mail / parcel.</a:t>
            </a:r>
            <a:endParaRPr lang="ja-JP" altLang="en-US" sz="2800" dirty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63794-BA36-4184-A776-426FE28EAFC4}" type="slidenum">
              <a:rPr lang="ja-JP" altLang="en-US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209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950" y="333375"/>
            <a:ext cx="9083675" cy="1431925"/>
          </a:xfrm>
        </p:spPr>
        <p:txBody>
          <a:bodyPr/>
          <a:lstStyle/>
          <a:p>
            <a:pPr>
              <a:defRPr/>
            </a:pPr>
            <a:r>
              <a:rPr lang="en-US" altLang="ja-JP" sz="4000" b="0" dirty="0" smtClean="0">
                <a:effectLst/>
                <a:ea typeface="+mn-ea"/>
              </a:rPr>
              <a:t>IPS</a:t>
            </a:r>
            <a:r>
              <a:rPr lang="ja-JP" altLang="en-US" sz="4000" b="0" dirty="0" smtClean="0">
                <a:effectLst/>
                <a:ea typeface="+mn-ea"/>
              </a:rPr>
              <a:t>の学生生活を快適に過ごすために</a:t>
            </a:r>
            <a:r>
              <a:rPr lang="en-US" altLang="ja-JP" sz="4000" b="0" dirty="0" smtClean="0">
                <a:effectLst/>
                <a:ea typeface="+mn-ea"/>
              </a:rPr>
              <a:t/>
            </a:r>
            <a:br>
              <a:rPr lang="en-US" altLang="ja-JP" sz="4000" b="0" dirty="0" smtClean="0">
                <a:effectLst/>
                <a:ea typeface="+mn-ea"/>
              </a:rPr>
            </a:br>
            <a:r>
              <a:rPr lang="en-US" altLang="ja-JP" sz="3600" b="0" dirty="0" smtClean="0">
                <a:effectLst/>
                <a:ea typeface="+mn-ea"/>
              </a:rPr>
              <a:t>To have a comfortable school life</a:t>
            </a:r>
            <a:endParaRPr lang="ja-JP" altLang="en-US" sz="3600" b="0" dirty="0">
              <a:effectLst/>
              <a:ea typeface="+mn-e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8464" y="1772816"/>
            <a:ext cx="9577064" cy="4896544"/>
          </a:xfrm>
        </p:spPr>
        <p:txBody>
          <a:bodyPr/>
          <a:lstStyle/>
          <a:p>
            <a:pPr lvl="0">
              <a:buClr>
                <a:srgbClr val="0066FF"/>
              </a:buClr>
              <a:defRPr/>
            </a:pPr>
            <a:r>
              <a:rPr lang="ja-JP" altLang="en-US" sz="2800" b="1" dirty="0" smtClean="0">
                <a:solidFill>
                  <a:srgbClr val="000000"/>
                </a:solidFill>
              </a:rPr>
              <a:t>学校でのルール</a:t>
            </a:r>
            <a:r>
              <a:rPr lang="ja-JP" altLang="en-US" sz="2800" b="1" dirty="0">
                <a:solidFill>
                  <a:srgbClr val="000000"/>
                </a:solidFill>
              </a:rPr>
              <a:t>を守りましょう</a:t>
            </a:r>
            <a:endParaRPr lang="en-US" altLang="ja-JP" sz="2800" b="1" dirty="0">
              <a:solidFill>
                <a:srgbClr val="000000"/>
              </a:solidFill>
            </a:endParaRPr>
          </a:p>
          <a:p>
            <a:pPr lvl="0">
              <a:buClr>
                <a:srgbClr val="0066FF"/>
              </a:buClr>
              <a:buNone/>
              <a:defRPr/>
            </a:pPr>
            <a:r>
              <a:rPr lang="en-US" altLang="ja-JP" sz="2800" dirty="0"/>
              <a:t>	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Let’s follow the rules</a:t>
            </a: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of school, communities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and society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. Every organization has its own rules to be observed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.</a:t>
            </a:r>
          </a:p>
          <a:p>
            <a:pPr lvl="0">
              <a:buClr>
                <a:srgbClr val="0066FF"/>
              </a:buClr>
              <a:buNone/>
              <a:defRPr/>
            </a:pPr>
            <a:endParaRPr lang="en-US" altLang="ja-JP" sz="1000" dirty="0">
              <a:solidFill>
                <a:srgbClr val="000000"/>
              </a:solidFill>
            </a:endParaRPr>
          </a:p>
          <a:p>
            <a:pPr lvl="0">
              <a:buClr>
                <a:srgbClr val="0066FF"/>
              </a:buClr>
              <a:defRPr/>
            </a:pPr>
            <a:r>
              <a:rPr lang="ja-JP" altLang="en-US" sz="2800" b="1" dirty="0">
                <a:solidFill>
                  <a:srgbClr val="000000"/>
                </a:solidFill>
              </a:rPr>
              <a:t>悩みがあれば相談しましょう</a:t>
            </a:r>
            <a:endParaRPr lang="en-US" altLang="ja-JP" sz="2800" b="1" dirty="0">
              <a:solidFill>
                <a:srgbClr val="000000"/>
              </a:solidFill>
            </a:endParaRPr>
          </a:p>
          <a:p>
            <a:pPr lvl="0">
              <a:buClr>
                <a:srgbClr val="0066FF"/>
              </a:buClr>
              <a:buNone/>
              <a:defRPr/>
            </a:pPr>
            <a:r>
              <a:rPr lang="en-US" altLang="ja-JP" sz="2800" dirty="0"/>
              <a:t>	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Let's talk with us, if there is something trouble and/or need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for help.</a:t>
            </a:r>
          </a:p>
          <a:p>
            <a:pPr lvl="0">
              <a:buClr>
                <a:srgbClr val="0066FF"/>
              </a:buClr>
              <a:buNone/>
              <a:defRPr/>
            </a:pPr>
            <a:endParaRPr lang="en-US" altLang="ja-JP" sz="10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</a:endParaRPr>
          </a:p>
          <a:p>
            <a:pPr lvl="0">
              <a:lnSpc>
                <a:spcPct val="90000"/>
              </a:lnSpc>
              <a:buClr>
                <a:srgbClr val="0066FF"/>
              </a:buClr>
              <a:defRPr/>
            </a:pPr>
            <a:r>
              <a:rPr lang="ja-JP" altLang="en-US" sz="2800" b="1" dirty="0">
                <a:solidFill>
                  <a:srgbClr val="000000"/>
                </a:solidFill>
              </a:rPr>
              <a:t>さまざま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な国の文化・習慣を理解しましょう</a:t>
            </a:r>
            <a:endParaRPr lang="ja-JP" altLang="en-US" sz="2800" b="1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Clr>
                <a:srgbClr val="0066FF"/>
              </a:buClr>
              <a:buNone/>
              <a:defRPr/>
            </a:pPr>
            <a:r>
              <a:rPr lang="ja-JP" altLang="en-US" sz="2800" dirty="0">
                <a:solidFill>
                  <a:srgbClr val="000000"/>
                </a:solidFill>
              </a:rPr>
              <a:t>　</a:t>
            </a: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I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t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is important to understand  the cultures and customs of various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countries.</a:t>
            </a:r>
            <a:endParaRPr lang="ja-JP" altLang="en-US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33011-9696-4DE2-B751-89FFE806BBA3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3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724" y="-34679"/>
            <a:ext cx="9083675" cy="1431925"/>
          </a:xfrm>
        </p:spPr>
        <p:txBody>
          <a:bodyPr/>
          <a:lstStyle/>
          <a:p>
            <a:pPr>
              <a:defRPr/>
            </a:pPr>
            <a:r>
              <a:rPr lang="ja-JP" altLang="en-US" dirty="0"/>
              <a:t>寮での</a:t>
            </a:r>
            <a:r>
              <a:rPr lang="ja-JP" altLang="en-US" dirty="0" smtClean="0"/>
              <a:t>生活　</a:t>
            </a:r>
            <a:r>
              <a:rPr lang="en-US" altLang="ja-JP" dirty="0" smtClean="0"/>
              <a:t>Dormitory </a:t>
            </a:r>
            <a:r>
              <a:rPr lang="en-US" altLang="ja-JP" dirty="0"/>
              <a:t>Life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124744"/>
            <a:ext cx="9504164" cy="561662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ja-JP" altLang="en-US" b="1" dirty="0" smtClean="0"/>
              <a:t>ルームメート</a:t>
            </a:r>
            <a:r>
              <a:rPr lang="ja-JP" altLang="en-US" b="1" dirty="0"/>
              <a:t>との決まりを</a:t>
            </a:r>
            <a:r>
              <a:rPr lang="ja-JP" altLang="en-US" b="1" dirty="0" smtClean="0"/>
              <a:t>守る。</a:t>
            </a:r>
            <a:endParaRPr lang="en-US" altLang="ja-JP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Follow the rules between you and your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roommates.</a:t>
            </a:r>
            <a:endParaRPr lang="en-US" altLang="ja-JP" b="1" dirty="0" smtClean="0"/>
          </a:p>
          <a:p>
            <a:pPr>
              <a:lnSpc>
                <a:spcPct val="90000"/>
              </a:lnSpc>
              <a:defRPr/>
            </a:pPr>
            <a:r>
              <a:rPr lang="ja-JP" altLang="en-US" b="1" dirty="0" smtClean="0"/>
              <a:t>静かに！夜遅くの騒音は非常に悪いマナー。</a:t>
            </a:r>
            <a:endParaRPr lang="en-US" altLang="ja-JP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ja-JP" altLang="en-US" dirty="0" smtClean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Don’t be noisy! Noise 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at night is extremely bad manner.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dirty="0">
                <a:latin typeface="MS UI Gothic" pitchFamily="50" charset="-128"/>
                <a:ea typeface="MS UI Gothic" pitchFamily="50" charset="-128"/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午後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r>
              <a:rPr lang="ja-JP" altLang="en-US" b="1" dirty="0">
                <a:solidFill>
                  <a:srgbClr val="FF0000"/>
                </a:solidFill>
              </a:rPr>
              <a:t>時</a:t>
            </a:r>
            <a:r>
              <a:rPr lang="ja-JP" altLang="en-US" b="1" dirty="0" smtClean="0"/>
              <a:t>以降の大きな</a:t>
            </a:r>
            <a:r>
              <a:rPr lang="ja-JP" altLang="en-US" b="1" dirty="0"/>
              <a:t>声</a:t>
            </a:r>
            <a:r>
              <a:rPr lang="ja-JP" altLang="en-US" b="1" dirty="0" smtClean="0"/>
              <a:t>での会話、</a:t>
            </a:r>
            <a:r>
              <a:rPr lang="ja-JP" altLang="en-US" b="1" dirty="0"/>
              <a:t>大音量の</a:t>
            </a:r>
            <a:r>
              <a:rPr lang="ja-JP" altLang="en-US" b="1" dirty="0" smtClean="0"/>
              <a:t>楽器や  </a:t>
            </a:r>
            <a:endParaRPr lang="en-US" altLang="ja-JP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b="1" dirty="0"/>
              <a:t> </a:t>
            </a:r>
            <a:r>
              <a:rPr lang="ja-JP" altLang="en-US" b="1" dirty="0" smtClean="0"/>
              <a:t>音楽プレーヤー、テレビは禁止。</a:t>
            </a:r>
            <a:endParaRPr lang="en-US" altLang="ja-JP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dirty="0" smtClean="0"/>
              <a:t> </a:t>
            </a:r>
            <a:r>
              <a:rPr lang="en-US" altLang="ja-JP" sz="2800" dirty="0" smtClean="0"/>
              <a:t>Be careful not to make loud sound </a:t>
            </a:r>
            <a:r>
              <a:rPr lang="en-US" altLang="ja-JP" sz="2800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after 10 </a:t>
            </a:r>
            <a:r>
              <a:rPr lang="en-US" altLang="ja-JP" sz="28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PM </a:t>
            </a:r>
            <a:r>
              <a:rPr lang="en-US" altLang="ja-JP" sz="2800" dirty="0" smtClean="0">
                <a:latin typeface="MS UI Gothic" pitchFamily="50" charset="-128"/>
                <a:ea typeface="MS UI Gothic" pitchFamily="50" charset="-128"/>
              </a:rPr>
              <a:t>(talk loudly</a:t>
            </a: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ja-JP" dirty="0" smtClean="0">
                <a:latin typeface="MS UI Gothic" pitchFamily="50" charset="-128"/>
                <a:ea typeface="MS UI Gothic" pitchFamily="50" charset="-128"/>
              </a:rPr>
              <a:t> play instrument, play music and loud TV sound, etc.)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ja-JP" altLang="en-US" sz="2800" b="1" dirty="0">
                <a:solidFill>
                  <a:srgbClr val="FF0000"/>
                </a:solidFill>
              </a:rPr>
              <a:t>火災に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注意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!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　指定場所以外で喫煙しない！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Watch out for fire when you cook </a:t>
            </a:r>
            <a:r>
              <a:rPr lang="ja-JP" altLang="en-US" sz="2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ｏｒ </a:t>
            </a:r>
            <a:r>
              <a:rPr lang="en-US" altLang="ja-JP" sz="2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smoke!  Never </a:t>
            </a: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smoke </a:t>
            </a:r>
            <a:endParaRPr lang="en-US" altLang="ja-JP" sz="2800" dirty="0" smtClean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in the dormitory or the school except </a:t>
            </a: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for </a:t>
            </a:r>
            <a:r>
              <a:rPr lang="en-US" altLang="ja-JP" sz="2800" dirty="0" smtClean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allowed place.</a:t>
            </a:r>
            <a:endParaRPr lang="en-US" altLang="ja-JP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15225" y="6246813"/>
            <a:ext cx="2060575" cy="476250"/>
          </a:xfrm>
        </p:spPr>
        <p:txBody>
          <a:bodyPr/>
          <a:lstStyle/>
          <a:p>
            <a:pPr>
              <a:defRPr/>
            </a:pPr>
            <a:fld id="{88160A89-F886-45F5-A1D1-231B5992174F}" type="slidenum">
              <a:rPr lang="ja-JP" altLang="en-US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17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950" y="404813"/>
            <a:ext cx="9083675" cy="1295995"/>
          </a:xfrm>
        </p:spPr>
        <p:txBody>
          <a:bodyPr/>
          <a:lstStyle/>
          <a:p>
            <a:pPr>
              <a:defRPr/>
            </a:pPr>
            <a:r>
              <a:rPr lang="ja-JP" altLang="en-US" sz="4000" dirty="0" smtClean="0"/>
              <a:t>寮の利用に関する注意事項！　　　　　　</a:t>
            </a:r>
            <a:r>
              <a:rPr lang="en-US" altLang="ja-JP" sz="4000" dirty="0" smtClean="0"/>
              <a:t>Caution for using Dormitory</a:t>
            </a:r>
            <a:endParaRPr lang="ja-JP" altLang="en-US" sz="4000" b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8464" y="1700808"/>
            <a:ext cx="9649072" cy="4968552"/>
          </a:xfrm>
        </p:spPr>
        <p:txBody>
          <a:bodyPr/>
          <a:lstStyle/>
          <a:p>
            <a:pPr>
              <a:buFont typeface="Arial" pitchFamily="34" charset="0"/>
              <a:buChar char="▪"/>
            </a:pPr>
            <a:r>
              <a:rPr lang="ja-JP" altLang="en-US" sz="2800" b="1" dirty="0" smtClean="0"/>
              <a:t>自分の寮の住所を</a:t>
            </a:r>
            <a:r>
              <a:rPr lang="ja-JP" altLang="en-US" sz="2800" b="1" dirty="0"/>
              <a:t>他人に</a:t>
            </a:r>
            <a:r>
              <a:rPr lang="ja-JP" altLang="en-US" sz="2800" b="1" dirty="0" smtClean="0"/>
              <a:t>貸さないこと。</a:t>
            </a:r>
            <a:r>
              <a:rPr lang="ja-JP" altLang="en-US" sz="2800" dirty="0" smtClean="0"/>
              <a:t>　   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 smtClean="0"/>
              <a:t>   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Do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not provide your address of dormitory to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the others  </a:t>
            </a:r>
          </a:p>
          <a:p>
            <a:pPr marL="0" indent="0">
              <a:buNone/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   as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his/her present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address.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buFont typeface="Arial" pitchFamily="34" charset="0"/>
              <a:buChar char="▪"/>
            </a:pPr>
            <a:r>
              <a:rPr lang="ja-JP" altLang="en-US" sz="2800" b="1" dirty="0" smtClean="0"/>
              <a:t>他人を自分の寮の部屋に</a:t>
            </a:r>
            <a:r>
              <a:rPr lang="ja-JP" altLang="en-US" sz="2800" b="1" dirty="0"/>
              <a:t>長期間</a:t>
            </a:r>
            <a:r>
              <a:rPr lang="ja-JP" altLang="en-US" sz="2800" b="1" dirty="0" smtClean="0"/>
              <a:t>滞在させないこと。</a:t>
            </a:r>
            <a:endParaRPr lang="en-US" altLang="ja-JP" sz="2800" b="1" dirty="0"/>
          </a:p>
          <a:p>
            <a:pPr marL="0" indent="0">
              <a:buNone/>
            </a:pP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    Do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not make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the others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to stay in your room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over long term.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buFont typeface="Arial" pitchFamily="34" charset="0"/>
              <a:buChar char="▪"/>
            </a:pPr>
            <a:r>
              <a:rPr lang="ja-JP" altLang="en-US" sz="2800" b="1" dirty="0" smtClean="0"/>
              <a:t>他人に寮の部屋を又貸ししないこと。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dirty="0" smtClean="0"/>
              <a:t>   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Do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not sublease your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dormitory’s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room to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the others.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buFont typeface="Arial" pitchFamily="34" charset="0"/>
              <a:buChar char="▪"/>
            </a:pPr>
            <a:r>
              <a:rPr lang="ja-JP" altLang="en-US" sz="2800" b="1" dirty="0" smtClean="0"/>
              <a:t>寮にカップルで同棲しないこと。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 </a:t>
            </a:r>
            <a:r>
              <a:rPr lang="ja-JP" altLang="en-US" sz="2800" dirty="0" smtClean="0"/>
              <a:t>  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Do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not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cohabit with your boyfriend</a:t>
            </a: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/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28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girlfriend.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038C8-C856-4819-99C7-5AFCFB2A2F38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74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30603</TotalTime>
  <Words>1029</Words>
  <Application>Microsoft Office PowerPoint</Application>
  <PresentationFormat>A4 210 x 297 mm</PresentationFormat>
  <Paragraphs>337</Paragraphs>
  <Slides>20</Slides>
  <Notes>20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Glass Layers</vt:lpstr>
      <vt:lpstr>1_Glass Layers</vt:lpstr>
      <vt:lpstr>Photo Editor ｲﾒｰｼﾞ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大村　浩子</dc:creator>
  <cp:lastModifiedBy>岡田　智子</cp:lastModifiedBy>
  <cp:revision>2403</cp:revision>
  <cp:lastPrinted>2020-09-09T06:24:57Z</cp:lastPrinted>
  <dcterms:created xsi:type="dcterms:W3CDTF">1601-01-01T00:00:00Z</dcterms:created>
  <dcterms:modified xsi:type="dcterms:W3CDTF">2021-03-31T05:43:06Z</dcterms:modified>
</cp:coreProperties>
</file>