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3.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6.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0" r:id="rId5"/>
    <p:sldMasterId id="2147483816" r:id="rId6"/>
    <p:sldMasterId id="2147483828" r:id="rId7"/>
    <p:sldMasterId id="2147483840" r:id="rId8"/>
    <p:sldMasterId id="2147483929" r:id="rId9"/>
    <p:sldMasterId id="2147484032" r:id="rId10"/>
  </p:sldMasterIdLst>
  <p:notesMasterIdLst>
    <p:notesMasterId r:id="rId79"/>
  </p:notesMasterIdLst>
  <p:handoutMasterIdLst>
    <p:handoutMasterId r:id="rId80"/>
  </p:handoutMasterIdLst>
  <p:sldIdLst>
    <p:sldId id="311" r:id="rId11"/>
    <p:sldId id="347" r:id="rId12"/>
    <p:sldId id="411" r:id="rId13"/>
    <p:sldId id="350" r:id="rId14"/>
    <p:sldId id="419" r:id="rId15"/>
    <p:sldId id="314" r:id="rId16"/>
    <p:sldId id="357" r:id="rId17"/>
    <p:sldId id="313" r:id="rId18"/>
    <p:sldId id="316" r:id="rId19"/>
    <p:sldId id="317" r:id="rId20"/>
    <p:sldId id="403" r:id="rId21"/>
    <p:sldId id="448" r:id="rId22"/>
    <p:sldId id="307" r:id="rId23"/>
    <p:sldId id="318" r:id="rId24"/>
    <p:sldId id="319" r:id="rId25"/>
    <p:sldId id="320" r:id="rId26"/>
    <p:sldId id="321" r:id="rId27"/>
    <p:sldId id="323" r:id="rId28"/>
    <p:sldId id="322" r:id="rId29"/>
    <p:sldId id="327" r:id="rId30"/>
    <p:sldId id="325" r:id="rId31"/>
    <p:sldId id="447" r:id="rId32"/>
    <p:sldId id="328" r:id="rId33"/>
    <p:sldId id="421" r:id="rId34"/>
    <p:sldId id="422" r:id="rId35"/>
    <p:sldId id="380" r:id="rId36"/>
    <p:sldId id="331" r:id="rId37"/>
    <p:sldId id="423" r:id="rId38"/>
    <p:sldId id="424" r:id="rId39"/>
    <p:sldId id="381" r:id="rId40"/>
    <p:sldId id="470" r:id="rId41"/>
    <p:sldId id="471" r:id="rId42"/>
    <p:sldId id="472" r:id="rId43"/>
    <p:sldId id="473" r:id="rId44"/>
    <p:sldId id="337" r:id="rId45"/>
    <p:sldId id="469" r:id="rId46"/>
    <p:sldId id="457" r:id="rId47"/>
    <p:sldId id="430" r:id="rId48"/>
    <p:sldId id="340" r:id="rId49"/>
    <p:sldId id="431" r:id="rId50"/>
    <p:sldId id="420" r:id="rId51"/>
    <p:sldId id="371" r:id="rId52"/>
    <p:sldId id="343" r:id="rId53"/>
    <p:sldId id="432" r:id="rId54"/>
    <p:sldId id="348" r:id="rId55"/>
    <p:sldId id="385" r:id="rId56"/>
    <p:sldId id="458" r:id="rId57"/>
    <p:sldId id="459" r:id="rId58"/>
    <p:sldId id="460" r:id="rId59"/>
    <p:sldId id="461" r:id="rId60"/>
    <p:sldId id="462" r:id="rId61"/>
    <p:sldId id="463" r:id="rId62"/>
    <p:sldId id="464" r:id="rId63"/>
    <p:sldId id="465" r:id="rId64"/>
    <p:sldId id="466" r:id="rId65"/>
    <p:sldId id="467" r:id="rId66"/>
    <p:sldId id="468" r:id="rId67"/>
    <p:sldId id="456" r:id="rId68"/>
    <p:sldId id="454" r:id="rId69"/>
    <p:sldId id="452" r:id="rId70"/>
    <p:sldId id="455" r:id="rId71"/>
    <p:sldId id="442" r:id="rId72"/>
    <p:sldId id="443" r:id="rId73"/>
    <p:sldId id="444" r:id="rId74"/>
    <p:sldId id="445" r:id="rId75"/>
    <p:sldId id="375" r:id="rId76"/>
    <p:sldId id="345" r:id="rId77"/>
    <p:sldId id="474" r:id="rId78"/>
  </p:sldIdLst>
  <p:sldSz cx="9144000" cy="6858000" type="screen4x3"/>
  <p:notesSz cx="6858000" cy="9144000"/>
  <p:defaultTextStyle>
    <a:defPPr>
      <a:defRPr lang="en-US"/>
    </a:defPPr>
    <a:lvl1pPr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1pPr>
    <a:lvl2pPr marL="457200"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2pPr>
    <a:lvl3pPr marL="914400"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3pPr>
    <a:lvl4pPr marL="1371600"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4pPr>
    <a:lvl5pPr marL="1828800" algn="l" rtl="0" eaLnBrk="0" fontAlgn="base" hangingPunct="0">
      <a:spcBef>
        <a:spcPct val="0"/>
      </a:spcBef>
      <a:spcAft>
        <a:spcPct val="0"/>
      </a:spcAft>
      <a:defRPr kern="1200">
        <a:solidFill>
          <a:srgbClr val="000000"/>
        </a:solidFill>
        <a:latin typeface="Arial" charset="0"/>
        <a:ea typeface="ヒラギノ角ゴ ProN W3" charset="-128"/>
        <a:cs typeface="+mn-cs"/>
        <a:sym typeface="Arial" charset="0"/>
      </a:defRPr>
    </a:lvl5pPr>
    <a:lvl6pPr marL="2286000" algn="l" defTabSz="914400" rtl="0" eaLnBrk="1" latinLnBrk="0" hangingPunct="1">
      <a:defRPr kern="1200">
        <a:solidFill>
          <a:srgbClr val="000000"/>
        </a:solidFill>
        <a:latin typeface="Arial" charset="0"/>
        <a:ea typeface="ヒラギノ角ゴ ProN W3" charset="-128"/>
        <a:cs typeface="+mn-cs"/>
        <a:sym typeface="Arial" charset="0"/>
      </a:defRPr>
    </a:lvl6pPr>
    <a:lvl7pPr marL="2743200" algn="l" defTabSz="914400" rtl="0" eaLnBrk="1" latinLnBrk="0" hangingPunct="1">
      <a:defRPr kern="1200">
        <a:solidFill>
          <a:srgbClr val="000000"/>
        </a:solidFill>
        <a:latin typeface="Arial" charset="0"/>
        <a:ea typeface="ヒラギノ角ゴ ProN W3" charset="-128"/>
        <a:cs typeface="+mn-cs"/>
        <a:sym typeface="Arial" charset="0"/>
      </a:defRPr>
    </a:lvl7pPr>
    <a:lvl8pPr marL="3200400" algn="l" defTabSz="914400" rtl="0" eaLnBrk="1" latinLnBrk="0" hangingPunct="1">
      <a:defRPr kern="1200">
        <a:solidFill>
          <a:srgbClr val="000000"/>
        </a:solidFill>
        <a:latin typeface="Arial" charset="0"/>
        <a:ea typeface="ヒラギノ角ゴ ProN W3" charset="-128"/>
        <a:cs typeface="+mn-cs"/>
        <a:sym typeface="Arial" charset="0"/>
      </a:defRPr>
    </a:lvl8pPr>
    <a:lvl9pPr marL="3657600" algn="l" defTabSz="914400" rtl="0" eaLnBrk="1" latinLnBrk="0" hangingPunct="1">
      <a:defRPr kern="1200">
        <a:solidFill>
          <a:srgbClr val="000000"/>
        </a:solidFill>
        <a:latin typeface="Arial" charset="0"/>
        <a:ea typeface="ヒラギノ角ゴ ProN W3" charset="-128"/>
        <a:cs typeface="+mn-cs"/>
        <a:sym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42" autoAdjust="0"/>
    <p:restoredTop sz="95143" autoAdjust="0"/>
  </p:normalViewPr>
  <p:slideViewPr>
    <p:cSldViewPr snapToGrid="0">
      <p:cViewPr varScale="1">
        <p:scale>
          <a:sx n="111" d="100"/>
          <a:sy n="111" d="100"/>
        </p:scale>
        <p:origin x="16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tableStyles" Target="tableStyle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notesMaster" Target="notesMasters/notesMaster1.xml"/><Relationship Id="rId5" Type="http://schemas.openxmlformats.org/officeDocument/2006/relationships/slideMaster" Target="slideMasters/slideMaster2.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handoutMaster" Target="handoutMasters/handoutMaster1.xml"/><Relationship Id="rId85"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61" Type="http://schemas.openxmlformats.org/officeDocument/2006/relationships/slide" Target="slides/slide51.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JIRAI Masaki" userId="4b4d706f-30ff-48d3-86c3-382ebcb7ecb2" providerId="ADAL" clId="{E0BBBF9E-FA92-4CD1-B5D6-1F8C6A8B2339}"/>
    <pc:docChg chg="delSld modSld delMainMaster modMainMaster">
      <pc:chgData name="KUJIRAI Masaki" userId="4b4d706f-30ff-48d3-86c3-382ebcb7ecb2" providerId="ADAL" clId="{E0BBBF9E-FA92-4CD1-B5D6-1F8C6A8B2339}" dt="2025-10-13T00:11:13.708" v="3"/>
      <pc:docMkLst>
        <pc:docMk/>
      </pc:docMkLst>
      <pc:sldChg chg="modSp mod modClrScheme chgLayout">
        <pc:chgData name="KUJIRAI Masaki" userId="4b4d706f-30ff-48d3-86c3-382ebcb7ecb2" providerId="ADAL" clId="{E0BBBF9E-FA92-4CD1-B5D6-1F8C6A8B2339}" dt="2025-10-13T00:11:13.708" v="3"/>
        <pc:sldMkLst>
          <pc:docMk/>
          <pc:sldMk cId="822784415" sldId="313"/>
        </pc:sldMkLst>
        <pc:spChg chg="mod ord">
          <ac:chgData name="KUJIRAI Masaki" userId="4b4d706f-30ff-48d3-86c3-382ebcb7ecb2" providerId="ADAL" clId="{E0BBBF9E-FA92-4CD1-B5D6-1F8C6A8B2339}" dt="2025-10-13T00:11:13.708" v="3"/>
          <ac:spMkLst>
            <pc:docMk/>
            <pc:sldMk cId="822784415" sldId="313"/>
            <ac:spMk id="30721" creationId="{00000000-0000-0000-0000-000000000000}"/>
          </ac:spMkLst>
        </pc:spChg>
        <pc:spChg chg="mod ord">
          <ac:chgData name="KUJIRAI Masaki" userId="4b4d706f-30ff-48d3-86c3-382ebcb7ecb2" providerId="ADAL" clId="{E0BBBF9E-FA92-4CD1-B5D6-1F8C6A8B2339}" dt="2025-10-13T00:11:13.708" v="3"/>
          <ac:spMkLst>
            <pc:docMk/>
            <pc:sldMk cId="822784415" sldId="313"/>
            <ac:spMk id="30722"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1643550337" sldId="314"/>
        </pc:sldMkLst>
        <pc:spChg chg="mod ord">
          <ac:chgData name="KUJIRAI Masaki" userId="4b4d706f-30ff-48d3-86c3-382ebcb7ecb2" providerId="ADAL" clId="{E0BBBF9E-FA92-4CD1-B5D6-1F8C6A8B2339}" dt="2025-10-13T00:11:13.708" v="3"/>
          <ac:spMkLst>
            <pc:docMk/>
            <pc:sldMk cId="1643550337" sldId="314"/>
            <ac:spMk id="31746" creationId="{00000000-0000-0000-0000-000000000000}"/>
          </ac:spMkLst>
        </pc:spChg>
        <pc:spChg chg="mod ord">
          <ac:chgData name="KUJIRAI Masaki" userId="4b4d706f-30ff-48d3-86c3-382ebcb7ecb2" providerId="ADAL" clId="{E0BBBF9E-FA92-4CD1-B5D6-1F8C6A8B2339}" dt="2025-10-13T00:11:13.708" v="3"/>
          <ac:spMkLst>
            <pc:docMk/>
            <pc:sldMk cId="1643550337" sldId="314"/>
            <ac:spMk id="31747"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247074805" sldId="316"/>
        </pc:sldMkLst>
        <pc:spChg chg="mod ord">
          <ac:chgData name="KUJIRAI Masaki" userId="4b4d706f-30ff-48d3-86c3-382ebcb7ecb2" providerId="ADAL" clId="{E0BBBF9E-FA92-4CD1-B5D6-1F8C6A8B2339}" dt="2025-10-13T00:11:13.708" v="3"/>
          <ac:spMkLst>
            <pc:docMk/>
            <pc:sldMk cId="247074805" sldId="316"/>
            <ac:spMk id="33798" creationId="{00000000-0000-0000-0000-000000000000}"/>
          </ac:spMkLst>
        </pc:spChg>
        <pc:spChg chg="mod ord">
          <ac:chgData name="KUJIRAI Masaki" userId="4b4d706f-30ff-48d3-86c3-382ebcb7ecb2" providerId="ADAL" clId="{E0BBBF9E-FA92-4CD1-B5D6-1F8C6A8B2339}" dt="2025-10-13T00:11:13.708" v="3"/>
          <ac:spMkLst>
            <pc:docMk/>
            <pc:sldMk cId="247074805" sldId="316"/>
            <ac:spMk id="33799"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892086236" sldId="317"/>
        </pc:sldMkLst>
        <pc:spChg chg="mod ord">
          <ac:chgData name="KUJIRAI Masaki" userId="4b4d706f-30ff-48d3-86c3-382ebcb7ecb2" providerId="ADAL" clId="{E0BBBF9E-FA92-4CD1-B5D6-1F8C6A8B2339}" dt="2025-10-13T00:11:13.708" v="3"/>
          <ac:spMkLst>
            <pc:docMk/>
            <pc:sldMk cId="892086236" sldId="317"/>
            <ac:spMk id="34817" creationId="{00000000-0000-0000-0000-000000000000}"/>
          </ac:spMkLst>
        </pc:spChg>
        <pc:spChg chg="mod ord">
          <ac:chgData name="KUJIRAI Masaki" userId="4b4d706f-30ff-48d3-86c3-382ebcb7ecb2" providerId="ADAL" clId="{E0BBBF9E-FA92-4CD1-B5D6-1F8C6A8B2339}" dt="2025-10-13T00:11:13.708" v="3"/>
          <ac:spMkLst>
            <pc:docMk/>
            <pc:sldMk cId="892086236" sldId="317"/>
            <ac:spMk id="34818"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1269870926" sldId="318"/>
        </pc:sldMkLst>
        <pc:spChg chg="mod ord">
          <ac:chgData name="KUJIRAI Masaki" userId="4b4d706f-30ff-48d3-86c3-382ebcb7ecb2" providerId="ADAL" clId="{E0BBBF9E-FA92-4CD1-B5D6-1F8C6A8B2339}" dt="2025-10-13T00:11:13.708" v="3"/>
          <ac:spMkLst>
            <pc:docMk/>
            <pc:sldMk cId="1269870926" sldId="318"/>
            <ac:spMk id="35842" creationId="{00000000-0000-0000-0000-000000000000}"/>
          </ac:spMkLst>
        </pc:spChg>
        <pc:spChg chg="mod ord">
          <ac:chgData name="KUJIRAI Masaki" userId="4b4d706f-30ff-48d3-86c3-382ebcb7ecb2" providerId="ADAL" clId="{E0BBBF9E-FA92-4CD1-B5D6-1F8C6A8B2339}" dt="2025-10-13T00:11:13.708" v="3"/>
          <ac:spMkLst>
            <pc:docMk/>
            <pc:sldMk cId="1269870926" sldId="318"/>
            <ac:spMk id="35843"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1002898451" sldId="319"/>
        </pc:sldMkLst>
        <pc:spChg chg="mod ord">
          <ac:chgData name="KUJIRAI Masaki" userId="4b4d706f-30ff-48d3-86c3-382ebcb7ecb2" providerId="ADAL" clId="{E0BBBF9E-FA92-4CD1-B5D6-1F8C6A8B2339}" dt="2025-10-13T00:11:13.708" v="3"/>
          <ac:spMkLst>
            <pc:docMk/>
            <pc:sldMk cId="1002898451" sldId="319"/>
            <ac:spMk id="36865" creationId="{00000000-0000-0000-0000-000000000000}"/>
          </ac:spMkLst>
        </pc:spChg>
        <pc:spChg chg="mod ord">
          <ac:chgData name="KUJIRAI Masaki" userId="4b4d706f-30ff-48d3-86c3-382ebcb7ecb2" providerId="ADAL" clId="{E0BBBF9E-FA92-4CD1-B5D6-1F8C6A8B2339}" dt="2025-10-13T00:11:13.708" v="3"/>
          <ac:spMkLst>
            <pc:docMk/>
            <pc:sldMk cId="1002898451" sldId="319"/>
            <ac:spMk id="36866"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115120654" sldId="320"/>
        </pc:sldMkLst>
        <pc:spChg chg="mod ord">
          <ac:chgData name="KUJIRAI Masaki" userId="4b4d706f-30ff-48d3-86c3-382ebcb7ecb2" providerId="ADAL" clId="{E0BBBF9E-FA92-4CD1-B5D6-1F8C6A8B2339}" dt="2025-10-13T00:11:13.708" v="3"/>
          <ac:spMkLst>
            <pc:docMk/>
            <pc:sldMk cId="115120654" sldId="320"/>
            <ac:spMk id="37889" creationId="{00000000-0000-0000-0000-000000000000}"/>
          </ac:spMkLst>
        </pc:spChg>
        <pc:spChg chg="mod ord">
          <ac:chgData name="KUJIRAI Masaki" userId="4b4d706f-30ff-48d3-86c3-382ebcb7ecb2" providerId="ADAL" clId="{E0BBBF9E-FA92-4CD1-B5D6-1F8C6A8B2339}" dt="2025-10-13T00:11:13.708" v="3"/>
          <ac:spMkLst>
            <pc:docMk/>
            <pc:sldMk cId="115120654" sldId="320"/>
            <ac:spMk id="37890"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205711490" sldId="321"/>
        </pc:sldMkLst>
        <pc:spChg chg="mod ord">
          <ac:chgData name="KUJIRAI Masaki" userId="4b4d706f-30ff-48d3-86c3-382ebcb7ecb2" providerId="ADAL" clId="{E0BBBF9E-FA92-4CD1-B5D6-1F8C6A8B2339}" dt="2025-10-13T00:11:13.708" v="3"/>
          <ac:spMkLst>
            <pc:docMk/>
            <pc:sldMk cId="205711490" sldId="321"/>
            <ac:spMk id="38913" creationId="{00000000-0000-0000-0000-000000000000}"/>
          </ac:spMkLst>
        </pc:spChg>
        <pc:spChg chg="mod ord">
          <ac:chgData name="KUJIRAI Masaki" userId="4b4d706f-30ff-48d3-86c3-382ebcb7ecb2" providerId="ADAL" clId="{E0BBBF9E-FA92-4CD1-B5D6-1F8C6A8B2339}" dt="2025-10-13T00:11:13.708" v="3"/>
          <ac:spMkLst>
            <pc:docMk/>
            <pc:sldMk cId="205711490" sldId="321"/>
            <ac:spMk id="38914"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2091824407" sldId="322"/>
        </pc:sldMkLst>
        <pc:spChg chg="mod ord">
          <ac:chgData name="KUJIRAI Masaki" userId="4b4d706f-30ff-48d3-86c3-382ebcb7ecb2" providerId="ADAL" clId="{E0BBBF9E-FA92-4CD1-B5D6-1F8C6A8B2339}" dt="2025-10-13T00:11:13.708" v="3"/>
          <ac:spMkLst>
            <pc:docMk/>
            <pc:sldMk cId="2091824407" sldId="322"/>
            <ac:spMk id="39937" creationId="{00000000-0000-0000-0000-000000000000}"/>
          </ac:spMkLst>
        </pc:spChg>
        <pc:spChg chg="mod ord">
          <ac:chgData name="KUJIRAI Masaki" userId="4b4d706f-30ff-48d3-86c3-382ebcb7ecb2" providerId="ADAL" clId="{E0BBBF9E-FA92-4CD1-B5D6-1F8C6A8B2339}" dt="2025-10-13T00:11:13.708" v="3"/>
          <ac:spMkLst>
            <pc:docMk/>
            <pc:sldMk cId="2091824407" sldId="322"/>
            <ac:spMk id="39938"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838023412" sldId="323"/>
        </pc:sldMkLst>
        <pc:spChg chg="mod ord">
          <ac:chgData name="KUJIRAI Masaki" userId="4b4d706f-30ff-48d3-86c3-382ebcb7ecb2" providerId="ADAL" clId="{E0BBBF9E-FA92-4CD1-B5D6-1F8C6A8B2339}" dt="2025-10-13T00:11:13.708" v="3"/>
          <ac:spMkLst>
            <pc:docMk/>
            <pc:sldMk cId="838023412" sldId="323"/>
            <ac:spMk id="40961" creationId="{00000000-0000-0000-0000-000000000000}"/>
          </ac:spMkLst>
        </pc:spChg>
        <pc:spChg chg="mod ord">
          <ac:chgData name="KUJIRAI Masaki" userId="4b4d706f-30ff-48d3-86c3-382ebcb7ecb2" providerId="ADAL" clId="{E0BBBF9E-FA92-4CD1-B5D6-1F8C6A8B2339}" dt="2025-10-13T00:11:13.708" v="3"/>
          <ac:spMkLst>
            <pc:docMk/>
            <pc:sldMk cId="838023412" sldId="323"/>
            <ac:spMk id="40962"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68362598" sldId="327"/>
        </pc:sldMkLst>
        <pc:spChg chg="mod ord">
          <ac:chgData name="KUJIRAI Masaki" userId="4b4d706f-30ff-48d3-86c3-382ebcb7ecb2" providerId="ADAL" clId="{E0BBBF9E-FA92-4CD1-B5D6-1F8C6A8B2339}" dt="2025-10-13T00:11:13.708" v="3"/>
          <ac:spMkLst>
            <pc:docMk/>
            <pc:sldMk cId="68362598" sldId="327"/>
            <ac:spMk id="44033" creationId="{00000000-0000-0000-0000-000000000000}"/>
          </ac:spMkLst>
        </pc:spChg>
        <pc:spChg chg="mod ord">
          <ac:chgData name="KUJIRAI Masaki" userId="4b4d706f-30ff-48d3-86c3-382ebcb7ecb2" providerId="ADAL" clId="{E0BBBF9E-FA92-4CD1-B5D6-1F8C6A8B2339}" dt="2025-10-13T00:11:13.708" v="3"/>
          <ac:spMkLst>
            <pc:docMk/>
            <pc:sldMk cId="68362598" sldId="327"/>
            <ac:spMk id="44034"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428300259" sldId="328"/>
        </pc:sldMkLst>
        <pc:spChg chg="mod ord">
          <ac:chgData name="KUJIRAI Masaki" userId="4b4d706f-30ff-48d3-86c3-382ebcb7ecb2" providerId="ADAL" clId="{E0BBBF9E-FA92-4CD1-B5D6-1F8C6A8B2339}" dt="2025-10-13T00:11:13.708" v="3"/>
          <ac:spMkLst>
            <pc:docMk/>
            <pc:sldMk cId="428300259" sldId="328"/>
            <ac:spMk id="2" creationId="{00000000-0000-0000-0000-000000000000}"/>
          </ac:spMkLst>
        </pc:spChg>
        <pc:spChg chg="mod ord">
          <ac:chgData name="KUJIRAI Masaki" userId="4b4d706f-30ff-48d3-86c3-382ebcb7ecb2" providerId="ADAL" clId="{E0BBBF9E-FA92-4CD1-B5D6-1F8C6A8B2339}" dt="2025-10-13T00:11:13.708" v="3"/>
          <ac:spMkLst>
            <pc:docMk/>
            <pc:sldMk cId="428300259" sldId="328"/>
            <ac:spMk id="45058"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425011022" sldId="331"/>
        </pc:sldMkLst>
        <pc:spChg chg="mod ord">
          <ac:chgData name="KUJIRAI Masaki" userId="4b4d706f-30ff-48d3-86c3-382ebcb7ecb2" providerId="ADAL" clId="{E0BBBF9E-FA92-4CD1-B5D6-1F8C6A8B2339}" dt="2025-10-13T00:11:13.708" v="3"/>
          <ac:spMkLst>
            <pc:docMk/>
            <pc:sldMk cId="425011022" sldId="331"/>
            <ac:spMk id="2" creationId="{00000000-0000-0000-0000-000000000000}"/>
          </ac:spMkLst>
        </pc:spChg>
        <pc:spChg chg="mod ord">
          <ac:chgData name="KUJIRAI Masaki" userId="4b4d706f-30ff-48d3-86c3-382ebcb7ecb2" providerId="ADAL" clId="{E0BBBF9E-FA92-4CD1-B5D6-1F8C6A8B2339}" dt="2025-10-13T00:11:13.708" v="3"/>
          <ac:spMkLst>
            <pc:docMk/>
            <pc:sldMk cId="425011022" sldId="331"/>
            <ac:spMk id="48130"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2061478644" sldId="337"/>
        </pc:sldMkLst>
        <pc:spChg chg="mod ord">
          <ac:chgData name="KUJIRAI Masaki" userId="4b4d706f-30ff-48d3-86c3-382ebcb7ecb2" providerId="ADAL" clId="{E0BBBF9E-FA92-4CD1-B5D6-1F8C6A8B2339}" dt="2025-10-13T00:11:13.708" v="3"/>
          <ac:spMkLst>
            <pc:docMk/>
            <pc:sldMk cId="2061478644" sldId="337"/>
            <ac:spMk id="2" creationId="{00000000-0000-0000-0000-000000000000}"/>
          </ac:spMkLst>
        </pc:spChg>
        <pc:spChg chg="mod ord">
          <ac:chgData name="KUJIRAI Masaki" userId="4b4d706f-30ff-48d3-86c3-382ebcb7ecb2" providerId="ADAL" clId="{E0BBBF9E-FA92-4CD1-B5D6-1F8C6A8B2339}" dt="2025-10-13T00:11:13.708" v="3"/>
          <ac:spMkLst>
            <pc:docMk/>
            <pc:sldMk cId="2061478644" sldId="337"/>
            <ac:spMk id="58370"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2142759614" sldId="340"/>
        </pc:sldMkLst>
        <pc:spChg chg="mod ord">
          <ac:chgData name="KUJIRAI Masaki" userId="4b4d706f-30ff-48d3-86c3-382ebcb7ecb2" providerId="ADAL" clId="{E0BBBF9E-FA92-4CD1-B5D6-1F8C6A8B2339}" dt="2025-10-13T00:11:13.708" v="3"/>
          <ac:spMkLst>
            <pc:docMk/>
            <pc:sldMk cId="2142759614" sldId="340"/>
            <ac:spMk id="2" creationId="{00000000-0000-0000-0000-000000000000}"/>
          </ac:spMkLst>
        </pc:spChg>
        <pc:spChg chg="mod ord">
          <ac:chgData name="KUJIRAI Masaki" userId="4b4d706f-30ff-48d3-86c3-382ebcb7ecb2" providerId="ADAL" clId="{E0BBBF9E-FA92-4CD1-B5D6-1F8C6A8B2339}" dt="2025-10-13T00:11:13.708" v="3"/>
          <ac:spMkLst>
            <pc:docMk/>
            <pc:sldMk cId="2142759614" sldId="340"/>
            <ac:spMk id="61442"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2124175027" sldId="343"/>
        </pc:sldMkLst>
        <pc:spChg chg="mod ord">
          <ac:chgData name="KUJIRAI Masaki" userId="4b4d706f-30ff-48d3-86c3-382ebcb7ecb2" providerId="ADAL" clId="{E0BBBF9E-FA92-4CD1-B5D6-1F8C6A8B2339}" dt="2025-10-13T00:11:13.708" v="3"/>
          <ac:spMkLst>
            <pc:docMk/>
            <pc:sldMk cId="2124175027" sldId="343"/>
            <ac:spMk id="2" creationId="{00000000-0000-0000-0000-000000000000}"/>
          </ac:spMkLst>
        </pc:spChg>
        <pc:spChg chg="mod ord">
          <ac:chgData name="KUJIRAI Masaki" userId="4b4d706f-30ff-48d3-86c3-382ebcb7ecb2" providerId="ADAL" clId="{E0BBBF9E-FA92-4CD1-B5D6-1F8C6A8B2339}" dt="2025-10-13T00:11:13.708" v="3"/>
          <ac:spMkLst>
            <pc:docMk/>
            <pc:sldMk cId="2124175027" sldId="343"/>
            <ac:spMk id="66562" creationId="{00000000-0000-0000-0000-000000000000}"/>
          </ac:spMkLst>
        </pc:spChg>
      </pc:sldChg>
      <pc:sldChg chg="del">
        <pc:chgData name="KUJIRAI Masaki" userId="4b4d706f-30ff-48d3-86c3-382ebcb7ecb2" providerId="ADAL" clId="{E0BBBF9E-FA92-4CD1-B5D6-1F8C6A8B2339}" dt="2025-10-13T00:11:00.776" v="0" actId="47"/>
        <pc:sldMkLst>
          <pc:docMk/>
          <pc:sldMk cId="2006025011" sldId="351"/>
        </pc:sldMkLst>
      </pc:sldChg>
      <pc:sldChg chg="modSp mod modClrScheme chgLayout">
        <pc:chgData name="KUJIRAI Masaki" userId="4b4d706f-30ff-48d3-86c3-382ebcb7ecb2" providerId="ADAL" clId="{E0BBBF9E-FA92-4CD1-B5D6-1F8C6A8B2339}" dt="2025-10-13T00:11:13.708" v="3"/>
        <pc:sldMkLst>
          <pc:docMk/>
          <pc:sldMk cId="297332740" sldId="357"/>
        </pc:sldMkLst>
        <pc:spChg chg="mod ord">
          <ac:chgData name="KUJIRAI Masaki" userId="4b4d706f-30ff-48d3-86c3-382ebcb7ecb2" providerId="ADAL" clId="{E0BBBF9E-FA92-4CD1-B5D6-1F8C6A8B2339}" dt="2025-10-13T00:11:13.708" v="3"/>
          <ac:spMkLst>
            <pc:docMk/>
            <pc:sldMk cId="297332740" sldId="357"/>
            <ac:spMk id="20482"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63263282" sldId="430"/>
        </pc:sldMkLst>
        <pc:spChg chg="mod ord">
          <ac:chgData name="KUJIRAI Masaki" userId="4b4d706f-30ff-48d3-86c3-382ebcb7ecb2" providerId="ADAL" clId="{E0BBBF9E-FA92-4CD1-B5D6-1F8C6A8B2339}" dt="2025-10-13T00:11:13.708" v="3"/>
          <ac:spMkLst>
            <pc:docMk/>
            <pc:sldMk cId="63263282" sldId="430"/>
            <ac:spMk id="35844" creationId="{00000000-0000-0000-0000-000000000000}"/>
          </ac:spMkLst>
        </pc:spChg>
      </pc:sldChg>
      <pc:sldChg chg="modSp mod modClrScheme chgLayout">
        <pc:chgData name="KUJIRAI Masaki" userId="4b4d706f-30ff-48d3-86c3-382ebcb7ecb2" providerId="ADAL" clId="{E0BBBF9E-FA92-4CD1-B5D6-1F8C6A8B2339}" dt="2025-10-13T00:11:13.708" v="3"/>
        <pc:sldMkLst>
          <pc:docMk/>
          <pc:sldMk cId="3154021886" sldId="457"/>
        </pc:sldMkLst>
        <pc:spChg chg="mod ord">
          <ac:chgData name="KUJIRAI Masaki" userId="4b4d706f-30ff-48d3-86c3-382ebcb7ecb2" providerId="ADAL" clId="{E0BBBF9E-FA92-4CD1-B5D6-1F8C6A8B2339}" dt="2025-10-13T00:11:13.708" v="3"/>
          <ac:spMkLst>
            <pc:docMk/>
            <pc:sldMk cId="3154021886" sldId="457"/>
            <ac:spMk id="2" creationId="{F20D75FF-76AF-BAD9-9BF9-75AC4A5BC5DD}"/>
          </ac:spMkLst>
        </pc:spChg>
      </pc:sldChg>
      <pc:sldChg chg="modSp mod modClrScheme chgLayout">
        <pc:chgData name="KUJIRAI Masaki" userId="4b4d706f-30ff-48d3-86c3-382ebcb7ecb2" providerId="ADAL" clId="{E0BBBF9E-FA92-4CD1-B5D6-1F8C6A8B2339}" dt="2025-10-13T00:11:13.708" v="3"/>
        <pc:sldMkLst>
          <pc:docMk/>
          <pc:sldMk cId="3620775411" sldId="469"/>
        </pc:sldMkLst>
        <pc:spChg chg="mod ord">
          <ac:chgData name="KUJIRAI Masaki" userId="4b4d706f-30ff-48d3-86c3-382ebcb7ecb2" providerId="ADAL" clId="{E0BBBF9E-FA92-4CD1-B5D6-1F8C6A8B2339}" dt="2025-10-13T00:11:13.708" v="3"/>
          <ac:spMkLst>
            <pc:docMk/>
            <pc:sldMk cId="3620775411" sldId="469"/>
            <ac:spMk id="48129" creationId="{00000000-0000-0000-0000-000000000000}"/>
          </ac:spMkLst>
        </pc:spChg>
      </pc:sldChg>
      <pc:sldMasterChg chg="delSldLayout modSldLayout sldLayoutOrd">
        <pc:chgData name="KUJIRAI Masaki" userId="4b4d706f-30ff-48d3-86c3-382ebcb7ecb2" providerId="ADAL" clId="{E0BBBF9E-FA92-4CD1-B5D6-1F8C6A8B2339}" dt="2025-10-13T00:11:13.662" v="2"/>
        <pc:sldMasterMkLst>
          <pc:docMk/>
          <pc:sldMasterMk cId="27706653" sldId="2147483660"/>
        </pc:sldMasterMkLst>
        <pc:sldLayoutChg chg="modSp mod ord">
          <pc:chgData name="KUJIRAI Masaki" userId="4b4d706f-30ff-48d3-86c3-382ebcb7ecb2" providerId="ADAL" clId="{E0BBBF9E-FA92-4CD1-B5D6-1F8C6A8B2339}" dt="2025-10-13T00:11:13.575" v="1"/>
          <pc:sldLayoutMkLst>
            <pc:docMk/>
            <pc:sldMasterMk cId="27706653" sldId="2147483660"/>
            <pc:sldLayoutMk cId="0" sldId="2147483687"/>
          </pc:sldLayoutMkLst>
          <pc:spChg chg="mod">
            <ac:chgData name="KUJIRAI Masaki" userId="4b4d706f-30ff-48d3-86c3-382ebcb7ecb2" providerId="ADAL" clId="{E0BBBF9E-FA92-4CD1-B5D6-1F8C6A8B2339}" dt="2025-10-13T00:11:13.575" v="1"/>
            <ac:spMkLst>
              <pc:docMk/>
              <pc:sldMasterMk cId="27706653" sldId="2147483660"/>
              <pc:sldLayoutMk cId="0" sldId="214748368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87"/>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87"/>
              <ac:spMk id="1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88"/>
          </pc:sldLayoutMkLst>
          <pc:spChg chg="mod">
            <ac:chgData name="KUJIRAI Masaki" userId="4b4d706f-30ff-48d3-86c3-382ebcb7ecb2" providerId="ADAL" clId="{E0BBBF9E-FA92-4CD1-B5D6-1F8C6A8B2339}" dt="2025-10-13T00:11:13.575" v="1"/>
            <ac:spMkLst>
              <pc:docMk/>
              <pc:sldMasterMk cId="27706653" sldId="2147483660"/>
              <pc:sldLayoutMk cId="0" sldId="2147483688"/>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88"/>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88"/>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89"/>
          </pc:sldLayoutMkLst>
          <pc:spChg chg="mod">
            <ac:chgData name="KUJIRAI Masaki" userId="4b4d706f-30ff-48d3-86c3-382ebcb7ecb2" providerId="ADAL" clId="{E0BBBF9E-FA92-4CD1-B5D6-1F8C6A8B2339}" dt="2025-10-13T00:11:13.575" v="1"/>
            <ac:spMkLst>
              <pc:docMk/>
              <pc:sldMasterMk cId="27706653" sldId="2147483660"/>
              <pc:sldLayoutMk cId="0" sldId="214748368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89"/>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0"/>
          </pc:sldLayoutMkLst>
          <pc:spChg chg="mod">
            <ac:chgData name="KUJIRAI Masaki" userId="4b4d706f-30ff-48d3-86c3-382ebcb7ecb2" providerId="ADAL" clId="{E0BBBF9E-FA92-4CD1-B5D6-1F8C6A8B2339}" dt="2025-10-13T00:11:13.575" v="1"/>
            <ac:spMkLst>
              <pc:docMk/>
              <pc:sldMasterMk cId="27706653" sldId="2147483660"/>
              <pc:sldLayoutMk cId="0" sldId="214748369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0"/>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0"/>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0"/>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1"/>
          </pc:sldLayoutMkLst>
          <pc:spChg chg="mod">
            <ac:chgData name="KUJIRAI Masaki" userId="4b4d706f-30ff-48d3-86c3-382ebcb7ecb2" providerId="ADAL" clId="{E0BBBF9E-FA92-4CD1-B5D6-1F8C6A8B2339}" dt="2025-10-13T00:11:13.575" v="1"/>
            <ac:spMkLst>
              <pc:docMk/>
              <pc:sldMasterMk cId="27706653" sldId="2147483660"/>
              <pc:sldLayoutMk cId="0" sldId="214748369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1"/>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1"/>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1"/>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1"/>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1"/>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2"/>
          </pc:sldLayoutMkLst>
          <pc:spChg chg="mod">
            <ac:chgData name="KUJIRAI Masaki" userId="4b4d706f-30ff-48d3-86c3-382ebcb7ecb2" providerId="ADAL" clId="{E0BBBF9E-FA92-4CD1-B5D6-1F8C6A8B2339}" dt="2025-10-13T00:11:13.575" v="1"/>
            <ac:spMkLst>
              <pc:docMk/>
              <pc:sldMasterMk cId="27706653" sldId="2147483660"/>
              <pc:sldLayoutMk cId="0" sldId="214748369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2"/>
              <ac:spMk id="3"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3"/>
          </pc:sldLayoutMkLst>
          <pc:spChg chg="mod">
            <ac:chgData name="KUJIRAI Masaki" userId="4b4d706f-30ff-48d3-86c3-382ebcb7ecb2" providerId="ADAL" clId="{E0BBBF9E-FA92-4CD1-B5D6-1F8C6A8B2339}" dt="2025-10-13T00:11:13.575" v="1"/>
            <ac:spMkLst>
              <pc:docMk/>
              <pc:sldMasterMk cId="27706653" sldId="2147483660"/>
              <pc:sldLayoutMk cId="0" sldId="2147483693"/>
              <ac:spMk id="2"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4"/>
          </pc:sldLayoutMkLst>
          <pc:spChg chg="mod">
            <ac:chgData name="KUJIRAI Masaki" userId="4b4d706f-30ff-48d3-86c3-382ebcb7ecb2" providerId="ADAL" clId="{E0BBBF9E-FA92-4CD1-B5D6-1F8C6A8B2339}" dt="2025-10-13T00:11:13.575" v="1"/>
            <ac:spMkLst>
              <pc:docMk/>
              <pc:sldMasterMk cId="27706653" sldId="2147483660"/>
              <pc:sldLayoutMk cId="0" sldId="214748369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4"/>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4"/>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4"/>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5"/>
          </pc:sldLayoutMkLst>
          <pc:spChg chg="mod">
            <ac:chgData name="KUJIRAI Masaki" userId="4b4d706f-30ff-48d3-86c3-382ebcb7ecb2" providerId="ADAL" clId="{E0BBBF9E-FA92-4CD1-B5D6-1F8C6A8B2339}" dt="2025-10-13T00:11:13.575" v="1"/>
            <ac:spMkLst>
              <pc:docMk/>
              <pc:sldMasterMk cId="27706653" sldId="2147483660"/>
              <pc:sldLayoutMk cId="0" sldId="214748369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5"/>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5"/>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5"/>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6"/>
          </pc:sldLayoutMkLst>
          <pc:spChg chg="mod">
            <ac:chgData name="KUJIRAI Masaki" userId="4b4d706f-30ff-48d3-86c3-382ebcb7ecb2" providerId="ADAL" clId="{E0BBBF9E-FA92-4CD1-B5D6-1F8C6A8B2339}" dt="2025-10-13T00:11:13.575" v="1"/>
            <ac:spMkLst>
              <pc:docMk/>
              <pc:sldMasterMk cId="27706653" sldId="2147483660"/>
              <pc:sldLayoutMk cId="0" sldId="214748369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6"/>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6"/>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7"/>
          </pc:sldLayoutMkLst>
          <pc:spChg chg="mod">
            <ac:chgData name="KUJIRAI Masaki" userId="4b4d706f-30ff-48d3-86c3-382ebcb7ecb2" providerId="ADAL" clId="{E0BBBF9E-FA92-4CD1-B5D6-1F8C6A8B2339}" dt="2025-10-13T00:11:13.575" v="1"/>
            <ac:spMkLst>
              <pc:docMk/>
              <pc:sldMasterMk cId="27706653" sldId="2147483660"/>
              <pc:sldLayoutMk cId="0" sldId="214748369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7"/>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697"/>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698"/>
          </pc:sldLayoutMkLst>
          <pc:spChg chg="mod">
            <ac:chgData name="KUJIRAI Masaki" userId="4b4d706f-30ff-48d3-86c3-382ebcb7ecb2" providerId="ADAL" clId="{E0BBBF9E-FA92-4CD1-B5D6-1F8C6A8B2339}" dt="2025-10-13T00:11:13.575" v="1"/>
            <ac:spMkLst>
              <pc:docMk/>
              <pc:sldMasterMk cId="27706653" sldId="2147483660"/>
              <pc:sldLayoutMk cId="0" sldId="2147483698"/>
              <ac:spMk id="2"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0"/>
          </pc:sldLayoutMkLst>
          <pc:spChg chg="mod">
            <ac:chgData name="KUJIRAI Masaki" userId="4b4d706f-30ff-48d3-86c3-382ebcb7ecb2" providerId="ADAL" clId="{E0BBBF9E-FA92-4CD1-B5D6-1F8C6A8B2339}" dt="2025-10-13T00:11:13.575" v="1"/>
            <ac:spMkLst>
              <pc:docMk/>
              <pc:sldMasterMk cId="27706653" sldId="2147483660"/>
              <pc:sldLayoutMk cId="0" sldId="214748370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0"/>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0"/>
              <ac:spMk id="1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1"/>
          </pc:sldLayoutMkLst>
          <pc:spChg chg="mod">
            <ac:chgData name="KUJIRAI Masaki" userId="4b4d706f-30ff-48d3-86c3-382ebcb7ecb2" providerId="ADAL" clId="{E0BBBF9E-FA92-4CD1-B5D6-1F8C6A8B2339}" dt="2025-10-13T00:11:13.575" v="1"/>
            <ac:spMkLst>
              <pc:docMk/>
              <pc:sldMasterMk cId="27706653" sldId="2147483660"/>
              <pc:sldLayoutMk cId="0" sldId="214748370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1"/>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1"/>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2"/>
          </pc:sldLayoutMkLst>
          <pc:spChg chg="mod">
            <ac:chgData name="KUJIRAI Masaki" userId="4b4d706f-30ff-48d3-86c3-382ebcb7ecb2" providerId="ADAL" clId="{E0BBBF9E-FA92-4CD1-B5D6-1F8C6A8B2339}" dt="2025-10-13T00:11:13.575" v="1"/>
            <ac:spMkLst>
              <pc:docMk/>
              <pc:sldMasterMk cId="27706653" sldId="2147483660"/>
              <pc:sldLayoutMk cId="0" sldId="214748370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2"/>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3"/>
          </pc:sldLayoutMkLst>
          <pc:spChg chg="mod">
            <ac:chgData name="KUJIRAI Masaki" userId="4b4d706f-30ff-48d3-86c3-382ebcb7ecb2" providerId="ADAL" clId="{E0BBBF9E-FA92-4CD1-B5D6-1F8C6A8B2339}" dt="2025-10-13T00:11:13.575" v="1"/>
            <ac:spMkLst>
              <pc:docMk/>
              <pc:sldMasterMk cId="27706653" sldId="2147483660"/>
              <pc:sldLayoutMk cId="0" sldId="214748370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3"/>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3"/>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3"/>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4"/>
          </pc:sldLayoutMkLst>
          <pc:spChg chg="mod">
            <ac:chgData name="KUJIRAI Masaki" userId="4b4d706f-30ff-48d3-86c3-382ebcb7ecb2" providerId="ADAL" clId="{E0BBBF9E-FA92-4CD1-B5D6-1F8C6A8B2339}" dt="2025-10-13T00:11:13.575" v="1"/>
            <ac:spMkLst>
              <pc:docMk/>
              <pc:sldMasterMk cId="27706653" sldId="2147483660"/>
              <pc:sldLayoutMk cId="0" sldId="214748370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4"/>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4"/>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4"/>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4"/>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4"/>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5"/>
          </pc:sldLayoutMkLst>
          <pc:spChg chg="mod">
            <ac:chgData name="KUJIRAI Masaki" userId="4b4d706f-30ff-48d3-86c3-382ebcb7ecb2" providerId="ADAL" clId="{E0BBBF9E-FA92-4CD1-B5D6-1F8C6A8B2339}" dt="2025-10-13T00:11:13.575" v="1"/>
            <ac:spMkLst>
              <pc:docMk/>
              <pc:sldMasterMk cId="27706653" sldId="2147483660"/>
              <pc:sldLayoutMk cId="0" sldId="214748370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5"/>
              <ac:spMk id="3"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6"/>
          </pc:sldLayoutMkLst>
          <pc:spChg chg="mod">
            <ac:chgData name="KUJIRAI Masaki" userId="4b4d706f-30ff-48d3-86c3-382ebcb7ecb2" providerId="ADAL" clId="{E0BBBF9E-FA92-4CD1-B5D6-1F8C6A8B2339}" dt="2025-10-13T00:11:13.575" v="1"/>
            <ac:spMkLst>
              <pc:docMk/>
              <pc:sldMasterMk cId="27706653" sldId="2147483660"/>
              <pc:sldLayoutMk cId="0" sldId="2147483706"/>
              <ac:spMk id="2"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7"/>
          </pc:sldLayoutMkLst>
          <pc:spChg chg="mod">
            <ac:chgData name="KUJIRAI Masaki" userId="4b4d706f-30ff-48d3-86c3-382ebcb7ecb2" providerId="ADAL" clId="{E0BBBF9E-FA92-4CD1-B5D6-1F8C6A8B2339}" dt="2025-10-13T00:11:13.575" v="1"/>
            <ac:spMkLst>
              <pc:docMk/>
              <pc:sldMasterMk cId="27706653" sldId="2147483660"/>
              <pc:sldLayoutMk cId="0" sldId="214748370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7"/>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7"/>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7"/>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8"/>
          </pc:sldLayoutMkLst>
          <pc:spChg chg="mod">
            <ac:chgData name="KUJIRAI Masaki" userId="4b4d706f-30ff-48d3-86c3-382ebcb7ecb2" providerId="ADAL" clId="{E0BBBF9E-FA92-4CD1-B5D6-1F8C6A8B2339}" dt="2025-10-13T00:11:13.575" v="1"/>
            <ac:spMkLst>
              <pc:docMk/>
              <pc:sldMasterMk cId="27706653" sldId="2147483660"/>
              <pc:sldLayoutMk cId="0" sldId="2147483708"/>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8"/>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8"/>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8"/>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09"/>
          </pc:sldLayoutMkLst>
          <pc:spChg chg="mod">
            <ac:chgData name="KUJIRAI Masaki" userId="4b4d706f-30ff-48d3-86c3-382ebcb7ecb2" providerId="ADAL" clId="{E0BBBF9E-FA92-4CD1-B5D6-1F8C6A8B2339}" dt="2025-10-13T00:11:13.575" v="1"/>
            <ac:spMkLst>
              <pc:docMk/>
              <pc:sldMasterMk cId="27706653" sldId="2147483660"/>
              <pc:sldLayoutMk cId="0" sldId="214748370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9"/>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09"/>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0"/>
          </pc:sldLayoutMkLst>
          <pc:spChg chg="mod">
            <ac:chgData name="KUJIRAI Masaki" userId="4b4d706f-30ff-48d3-86c3-382ebcb7ecb2" providerId="ADAL" clId="{E0BBBF9E-FA92-4CD1-B5D6-1F8C6A8B2339}" dt="2025-10-13T00:11:13.575" v="1"/>
            <ac:spMkLst>
              <pc:docMk/>
              <pc:sldMasterMk cId="27706653" sldId="2147483660"/>
              <pc:sldLayoutMk cId="0" sldId="214748371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0"/>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0"/>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1"/>
          </pc:sldLayoutMkLst>
          <pc:spChg chg="mod">
            <ac:chgData name="KUJIRAI Masaki" userId="4b4d706f-30ff-48d3-86c3-382ebcb7ecb2" providerId="ADAL" clId="{E0BBBF9E-FA92-4CD1-B5D6-1F8C6A8B2339}" dt="2025-10-13T00:11:13.575" v="1"/>
            <ac:spMkLst>
              <pc:docMk/>
              <pc:sldMasterMk cId="27706653" sldId="2147483660"/>
              <pc:sldLayoutMk cId="0" sldId="2147483711"/>
              <ac:spMk id="2"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3"/>
          </pc:sldLayoutMkLst>
          <pc:spChg chg="mod">
            <ac:chgData name="KUJIRAI Masaki" userId="4b4d706f-30ff-48d3-86c3-382ebcb7ecb2" providerId="ADAL" clId="{E0BBBF9E-FA92-4CD1-B5D6-1F8C6A8B2339}" dt="2025-10-13T00:11:13.575" v="1"/>
            <ac:spMkLst>
              <pc:docMk/>
              <pc:sldMasterMk cId="27706653" sldId="2147483660"/>
              <pc:sldLayoutMk cId="0" sldId="214748371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3"/>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3"/>
              <ac:spMk id="1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4"/>
          </pc:sldLayoutMkLst>
          <pc:spChg chg="mod">
            <ac:chgData name="KUJIRAI Masaki" userId="4b4d706f-30ff-48d3-86c3-382ebcb7ecb2" providerId="ADAL" clId="{E0BBBF9E-FA92-4CD1-B5D6-1F8C6A8B2339}" dt="2025-10-13T00:11:13.575" v="1"/>
            <ac:spMkLst>
              <pc:docMk/>
              <pc:sldMasterMk cId="27706653" sldId="2147483660"/>
              <pc:sldLayoutMk cId="0" sldId="214748371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4"/>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4"/>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5"/>
          </pc:sldLayoutMkLst>
          <pc:spChg chg="mod">
            <ac:chgData name="KUJIRAI Masaki" userId="4b4d706f-30ff-48d3-86c3-382ebcb7ecb2" providerId="ADAL" clId="{E0BBBF9E-FA92-4CD1-B5D6-1F8C6A8B2339}" dt="2025-10-13T00:11:13.575" v="1"/>
            <ac:spMkLst>
              <pc:docMk/>
              <pc:sldMasterMk cId="27706653" sldId="2147483660"/>
              <pc:sldLayoutMk cId="0" sldId="214748371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5"/>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6"/>
          </pc:sldLayoutMkLst>
          <pc:spChg chg="mod">
            <ac:chgData name="KUJIRAI Masaki" userId="4b4d706f-30ff-48d3-86c3-382ebcb7ecb2" providerId="ADAL" clId="{E0BBBF9E-FA92-4CD1-B5D6-1F8C6A8B2339}" dt="2025-10-13T00:11:13.575" v="1"/>
            <ac:spMkLst>
              <pc:docMk/>
              <pc:sldMasterMk cId="27706653" sldId="2147483660"/>
              <pc:sldLayoutMk cId="0" sldId="214748371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6"/>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6"/>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6"/>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7"/>
          </pc:sldLayoutMkLst>
          <pc:spChg chg="mod">
            <ac:chgData name="KUJIRAI Masaki" userId="4b4d706f-30ff-48d3-86c3-382ebcb7ecb2" providerId="ADAL" clId="{E0BBBF9E-FA92-4CD1-B5D6-1F8C6A8B2339}" dt="2025-10-13T00:11:13.575" v="1"/>
            <ac:spMkLst>
              <pc:docMk/>
              <pc:sldMasterMk cId="27706653" sldId="2147483660"/>
              <pc:sldLayoutMk cId="0" sldId="214748371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7"/>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7"/>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7"/>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7"/>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7"/>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8"/>
          </pc:sldLayoutMkLst>
          <pc:spChg chg="mod">
            <ac:chgData name="KUJIRAI Masaki" userId="4b4d706f-30ff-48d3-86c3-382ebcb7ecb2" providerId="ADAL" clId="{E0BBBF9E-FA92-4CD1-B5D6-1F8C6A8B2339}" dt="2025-10-13T00:11:13.575" v="1"/>
            <ac:spMkLst>
              <pc:docMk/>
              <pc:sldMasterMk cId="27706653" sldId="2147483660"/>
              <pc:sldLayoutMk cId="0" sldId="2147483718"/>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18"/>
              <ac:spMk id="3"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19"/>
          </pc:sldLayoutMkLst>
          <pc:spChg chg="mod">
            <ac:chgData name="KUJIRAI Masaki" userId="4b4d706f-30ff-48d3-86c3-382ebcb7ecb2" providerId="ADAL" clId="{E0BBBF9E-FA92-4CD1-B5D6-1F8C6A8B2339}" dt="2025-10-13T00:11:13.575" v="1"/>
            <ac:spMkLst>
              <pc:docMk/>
              <pc:sldMasterMk cId="27706653" sldId="2147483660"/>
              <pc:sldLayoutMk cId="0" sldId="2147483719"/>
              <ac:spMk id="2"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20"/>
          </pc:sldLayoutMkLst>
          <pc:spChg chg="mod">
            <ac:chgData name="KUJIRAI Masaki" userId="4b4d706f-30ff-48d3-86c3-382ebcb7ecb2" providerId="ADAL" clId="{E0BBBF9E-FA92-4CD1-B5D6-1F8C6A8B2339}" dt="2025-10-13T00:11:13.575" v="1"/>
            <ac:spMkLst>
              <pc:docMk/>
              <pc:sldMasterMk cId="27706653" sldId="2147483660"/>
              <pc:sldLayoutMk cId="0" sldId="214748372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0"/>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0"/>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0"/>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21"/>
          </pc:sldLayoutMkLst>
          <pc:spChg chg="mod">
            <ac:chgData name="KUJIRAI Masaki" userId="4b4d706f-30ff-48d3-86c3-382ebcb7ecb2" providerId="ADAL" clId="{E0BBBF9E-FA92-4CD1-B5D6-1F8C6A8B2339}" dt="2025-10-13T00:11:13.575" v="1"/>
            <ac:spMkLst>
              <pc:docMk/>
              <pc:sldMasterMk cId="27706653" sldId="2147483660"/>
              <pc:sldLayoutMk cId="0" sldId="214748372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1"/>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1"/>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1"/>
              <ac:spMk id="5"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22"/>
          </pc:sldLayoutMkLst>
          <pc:spChg chg="mod">
            <ac:chgData name="KUJIRAI Masaki" userId="4b4d706f-30ff-48d3-86c3-382ebcb7ecb2" providerId="ADAL" clId="{E0BBBF9E-FA92-4CD1-B5D6-1F8C6A8B2339}" dt="2025-10-13T00:11:13.575" v="1"/>
            <ac:spMkLst>
              <pc:docMk/>
              <pc:sldMasterMk cId="27706653" sldId="2147483660"/>
              <pc:sldLayoutMk cId="0" sldId="214748372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2"/>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2"/>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23"/>
          </pc:sldLayoutMkLst>
          <pc:spChg chg="mod">
            <ac:chgData name="KUJIRAI Masaki" userId="4b4d706f-30ff-48d3-86c3-382ebcb7ecb2" providerId="ADAL" clId="{E0BBBF9E-FA92-4CD1-B5D6-1F8C6A8B2339}" dt="2025-10-13T00:11:13.575" v="1"/>
            <ac:spMkLst>
              <pc:docMk/>
              <pc:sldMasterMk cId="27706653" sldId="2147483660"/>
              <pc:sldLayoutMk cId="0" sldId="214748372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3"/>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3"/>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24"/>
          </pc:sldLayoutMkLst>
          <pc:spChg chg="mod">
            <ac:chgData name="KUJIRAI Masaki" userId="4b4d706f-30ff-48d3-86c3-382ebcb7ecb2" providerId="ADAL" clId="{E0BBBF9E-FA92-4CD1-B5D6-1F8C6A8B2339}" dt="2025-10-13T00:11:13.575" v="1"/>
            <ac:spMkLst>
              <pc:docMk/>
              <pc:sldMasterMk cId="27706653" sldId="2147483660"/>
              <pc:sldLayoutMk cId="0" sldId="2147483724"/>
              <ac:spMk id="2"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26"/>
          </pc:sldLayoutMkLst>
          <pc:spChg chg="mod">
            <ac:chgData name="KUJIRAI Masaki" userId="4b4d706f-30ff-48d3-86c3-382ebcb7ecb2" providerId="ADAL" clId="{E0BBBF9E-FA92-4CD1-B5D6-1F8C6A8B2339}" dt="2025-10-13T00:11:13.575" v="1"/>
            <ac:spMkLst>
              <pc:docMk/>
              <pc:sldMasterMk cId="27706653" sldId="2147483660"/>
              <pc:sldLayoutMk cId="0" sldId="214748372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6"/>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6"/>
              <ac:spMk id="1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27"/>
          </pc:sldLayoutMkLst>
          <pc:spChg chg="mod">
            <ac:chgData name="KUJIRAI Masaki" userId="4b4d706f-30ff-48d3-86c3-382ebcb7ecb2" providerId="ADAL" clId="{E0BBBF9E-FA92-4CD1-B5D6-1F8C6A8B2339}" dt="2025-10-13T00:11:13.575" v="1"/>
            <ac:spMkLst>
              <pc:docMk/>
              <pc:sldMasterMk cId="27706653" sldId="2147483660"/>
              <pc:sldLayoutMk cId="0" sldId="214748372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7"/>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7"/>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28"/>
          </pc:sldLayoutMkLst>
          <pc:spChg chg="mod">
            <ac:chgData name="KUJIRAI Masaki" userId="4b4d706f-30ff-48d3-86c3-382ebcb7ecb2" providerId="ADAL" clId="{E0BBBF9E-FA92-4CD1-B5D6-1F8C6A8B2339}" dt="2025-10-13T00:11:13.575" v="1"/>
            <ac:spMkLst>
              <pc:docMk/>
              <pc:sldMasterMk cId="27706653" sldId="2147483660"/>
              <pc:sldLayoutMk cId="0" sldId="2147483728"/>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8"/>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29"/>
          </pc:sldLayoutMkLst>
          <pc:spChg chg="mod">
            <ac:chgData name="KUJIRAI Masaki" userId="4b4d706f-30ff-48d3-86c3-382ebcb7ecb2" providerId="ADAL" clId="{E0BBBF9E-FA92-4CD1-B5D6-1F8C6A8B2339}" dt="2025-10-13T00:11:13.575" v="1"/>
            <ac:spMkLst>
              <pc:docMk/>
              <pc:sldMasterMk cId="27706653" sldId="2147483660"/>
              <pc:sldLayoutMk cId="0" sldId="214748372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9"/>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9"/>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29"/>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30"/>
          </pc:sldLayoutMkLst>
          <pc:spChg chg="mod">
            <ac:chgData name="KUJIRAI Masaki" userId="4b4d706f-30ff-48d3-86c3-382ebcb7ecb2" providerId="ADAL" clId="{E0BBBF9E-FA92-4CD1-B5D6-1F8C6A8B2339}" dt="2025-10-13T00:11:13.575" v="1"/>
            <ac:spMkLst>
              <pc:docMk/>
              <pc:sldMasterMk cId="27706653" sldId="2147483660"/>
              <pc:sldLayoutMk cId="0" sldId="214748373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0"/>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0"/>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0"/>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0"/>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0"/>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31"/>
          </pc:sldLayoutMkLst>
          <pc:spChg chg="mod">
            <ac:chgData name="KUJIRAI Masaki" userId="4b4d706f-30ff-48d3-86c3-382ebcb7ecb2" providerId="ADAL" clId="{E0BBBF9E-FA92-4CD1-B5D6-1F8C6A8B2339}" dt="2025-10-13T00:11:13.575" v="1"/>
            <ac:spMkLst>
              <pc:docMk/>
              <pc:sldMasterMk cId="27706653" sldId="2147483660"/>
              <pc:sldLayoutMk cId="0" sldId="214748373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1"/>
              <ac:spMk id="3"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32"/>
          </pc:sldLayoutMkLst>
          <pc:spChg chg="mod">
            <ac:chgData name="KUJIRAI Masaki" userId="4b4d706f-30ff-48d3-86c3-382ebcb7ecb2" providerId="ADAL" clId="{E0BBBF9E-FA92-4CD1-B5D6-1F8C6A8B2339}" dt="2025-10-13T00:11:13.575" v="1"/>
            <ac:spMkLst>
              <pc:docMk/>
              <pc:sldMasterMk cId="27706653" sldId="2147483660"/>
              <pc:sldLayoutMk cId="0" sldId="2147483732"/>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33"/>
          </pc:sldLayoutMkLst>
          <pc:spChg chg="mod">
            <ac:chgData name="KUJIRAI Masaki" userId="4b4d706f-30ff-48d3-86c3-382ebcb7ecb2" providerId="ADAL" clId="{E0BBBF9E-FA92-4CD1-B5D6-1F8C6A8B2339}" dt="2025-10-13T00:11:13.575" v="1"/>
            <ac:spMkLst>
              <pc:docMk/>
              <pc:sldMasterMk cId="27706653" sldId="2147483660"/>
              <pc:sldLayoutMk cId="0" sldId="214748373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3"/>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3"/>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3"/>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34"/>
          </pc:sldLayoutMkLst>
          <pc:spChg chg="mod">
            <ac:chgData name="KUJIRAI Masaki" userId="4b4d706f-30ff-48d3-86c3-382ebcb7ecb2" providerId="ADAL" clId="{E0BBBF9E-FA92-4CD1-B5D6-1F8C6A8B2339}" dt="2025-10-13T00:11:13.575" v="1"/>
            <ac:spMkLst>
              <pc:docMk/>
              <pc:sldMasterMk cId="27706653" sldId="2147483660"/>
              <pc:sldLayoutMk cId="0" sldId="214748373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4"/>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4"/>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4"/>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35"/>
          </pc:sldLayoutMkLst>
          <pc:spChg chg="mod">
            <ac:chgData name="KUJIRAI Masaki" userId="4b4d706f-30ff-48d3-86c3-382ebcb7ecb2" providerId="ADAL" clId="{E0BBBF9E-FA92-4CD1-B5D6-1F8C6A8B2339}" dt="2025-10-13T00:11:13.575" v="1"/>
            <ac:spMkLst>
              <pc:docMk/>
              <pc:sldMasterMk cId="27706653" sldId="2147483660"/>
              <pc:sldLayoutMk cId="0" sldId="214748373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5"/>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5"/>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36"/>
          </pc:sldLayoutMkLst>
          <pc:spChg chg="mod">
            <ac:chgData name="KUJIRAI Masaki" userId="4b4d706f-30ff-48d3-86c3-382ebcb7ecb2" providerId="ADAL" clId="{E0BBBF9E-FA92-4CD1-B5D6-1F8C6A8B2339}" dt="2025-10-13T00:11:13.575" v="1"/>
            <ac:spMkLst>
              <pc:docMk/>
              <pc:sldMasterMk cId="27706653" sldId="2147483660"/>
              <pc:sldLayoutMk cId="0" sldId="214748373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6"/>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6"/>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37"/>
          </pc:sldLayoutMkLst>
          <pc:spChg chg="mod">
            <ac:chgData name="KUJIRAI Masaki" userId="4b4d706f-30ff-48d3-86c3-382ebcb7ecb2" providerId="ADAL" clId="{E0BBBF9E-FA92-4CD1-B5D6-1F8C6A8B2339}" dt="2025-10-13T00:11:13.575" v="1"/>
            <ac:spMkLst>
              <pc:docMk/>
              <pc:sldMasterMk cId="27706653" sldId="2147483660"/>
              <pc:sldLayoutMk cId="0" sldId="2147483737"/>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39"/>
          </pc:sldLayoutMkLst>
          <pc:spChg chg="mod">
            <ac:chgData name="KUJIRAI Masaki" userId="4b4d706f-30ff-48d3-86c3-382ebcb7ecb2" providerId="ADAL" clId="{E0BBBF9E-FA92-4CD1-B5D6-1F8C6A8B2339}" dt="2025-10-13T00:11:13.575" v="1"/>
            <ac:spMkLst>
              <pc:docMk/>
              <pc:sldMasterMk cId="27706653" sldId="2147483660"/>
              <pc:sldLayoutMk cId="0" sldId="214748373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9"/>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39"/>
              <ac:spMk id="17"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0"/>
          </pc:sldLayoutMkLst>
          <pc:spChg chg="mod">
            <ac:chgData name="KUJIRAI Masaki" userId="4b4d706f-30ff-48d3-86c3-382ebcb7ecb2" providerId="ADAL" clId="{E0BBBF9E-FA92-4CD1-B5D6-1F8C6A8B2339}" dt="2025-10-13T00:11:13.575" v="1"/>
            <ac:spMkLst>
              <pc:docMk/>
              <pc:sldMasterMk cId="27706653" sldId="2147483660"/>
              <pc:sldLayoutMk cId="0" sldId="214748374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0"/>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0"/>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1"/>
          </pc:sldLayoutMkLst>
          <pc:spChg chg="mod">
            <ac:chgData name="KUJIRAI Masaki" userId="4b4d706f-30ff-48d3-86c3-382ebcb7ecb2" providerId="ADAL" clId="{E0BBBF9E-FA92-4CD1-B5D6-1F8C6A8B2339}" dt="2025-10-13T00:11:13.575" v="1"/>
            <ac:spMkLst>
              <pc:docMk/>
              <pc:sldMasterMk cId="27706653" sldId="2147483660"/>
              <pc:sldLayoutMk cId="0" sldId="214748374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1"/>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2"/>
          </pc:sldLayoutMkLst>
          <pc:spChg chg="mod">
            <ac:chgData name="KUJIRAI Masaki" userId="4b4d706f-30ff-48d3-86c3-382ebcb7ecb2" providerId="ADAL" clId="{E0BBBF9E-FA92-4CD1-B5D6-1F8C6A8B2339}" dt="2025-10-13T00:11:13.575" v="1"/>
            <ac:spMkLst>
              <pc:docMk/>
              <pc:sldMasterMk cId="27706653" sldId="2147483660"/>
              <pc:sldLayoutMk cId="0" sldId="214748374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2"/>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2"/>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2"/>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3"/>
          </pc:sldLayoutMkLst>
          <pc:spChg chg="mod">
            <ac:chgData name="KUJIRAI Masaki" userId="4b4d706f-30ff-48d3-86c3-382ebcb7ecb2" providerId="ADAL" clId="{E0BBBF9E-FA92-4CD1-B5D6-1F8C6A8B2339}" dt="2025-10-13T00:11:13.575" v="1"/>
            <ac:spMkLst>
              <pc:docMk/>
              <pc:sldMasterMk cId="27706653" sldId="2147483660"/>
              <pc:sldLayoutMk cId="0" sldId="214748374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3"/>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3"/>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3"/>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3"/>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3"/>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44"/>
          </pc:sldLayoutMkLst>
          <pc:spChg chg="mod">
            <ac:chgData name="KUJIRAI Masaki" userId="4b4d706f-30ff-48d3-86c3-382ebcb7ecb2" providerId="ADAL" clId="{E0BBBF9E-FA92-4CD1-B5D6-1F8C6A8B2339}" dt="2025-10-13T00:11:13.575" v="1"/>
            <ac:spMkLst>
              <pc:docMk/>
              <pc:sldMasterMk cId="27706653" sldId="2147483660"/>
              <pc:sldLayoutMk cId="0" sldId="214748374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4"/>
              <ac:spMk id="3"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5"/>
          </pc:sldLayoutMkLst>
          <pc:spChg chg="mod">
            <ac:chgData name="KUJIRAI Masaki" userId="4b4d706f-30ff-48d3-86c3-382ebcb7ecb2" providerId="ADAL" clId="{E0BBBF9E-FA92-4CD1-B5D6-1F8C6A8B2339}" dt="2025-10-13T00:11:13.575" v="1"/>
            <ac:spMkLst>
              <pc:docMk/>
              <pc:sldMasterMk cId="27706653" sldId="2147483660"/>
              <pc:sldLayoutMk cId="0" sldId="2147483745"/>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6"/>
          </pc:sldLayoutMkLst>
          <pc:spChg chg="mod">
            <ac:chgData name="KUJIRAI Masaki" userId="4b4d706f-30ff-48d3-86c3-382ebcb7ecb2" providerId="ADAL" clId="{E0BBBF9E-FA92-4CD1-B5D6-1F8C6A8B2339}" dt="2025-10-13T00:11:13.575" v="1"/>
            <ac:spMkLst>
              <pc:docMk/>
              <pc:sldMasterMk cId="27706653" sldId="2147483660"/>
              <pc:sldLayoutMk cId="0" sldId="214748374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6"/>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6"/>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6"/>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7"/>
          </pc:sldLayoutMkLst>
          <pc:spChg chg="mod">
            <ac:chgData name="KUJIRAI Masaki" userId="4b4d706f-30ff-48d3-86c3-382ebcb7ecb2" providerId="ADAL" clId="{E0BBBF9E-FA92-4CD1-B5D6-1F8C6A8B2339}" dt="2025-10-13T00:11:13.575" v="1"/>
            <ac:spMkLst>
              <pc:docMk/>
              <pc:sldMasterMk cId="27706653" sldId="2147483660"/>
              <pc:sldLayoutMk cId="0" sldId="214748374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7"/>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7"/>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7"/>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8"/>
          </pc:sldLayoutMkLst>
          <pc:spChg chg="mod">
            <ac:chgData name="KUJIRAI Masaki" userId="4b4d706f-30ff-48d3-86c3-382ebcb7ecb2" providerId="ADAL" clId="{E0BBBF9E-FA92-4CD1-B5D6-1F8C6A8B2339}" dt="2025-10-13T00:11:13.575" v="1"/>
            <ac:spMkLst>
              <pc:docMk/>
              <pc:sldMasterMk cId="27706653" sldId="2147483660"/>
              <pc:sldLayoutMk cId="0" sldId="2147483748"/>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8"/>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8"/>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49"/>
          </pc:sldLayoutMkLst>
          <pc:spChg chg="mod">
            <ac:chgData name="KUJIRAI Masaki" userId="4b4d706f-30ff-48d3-86c3-382ebcb7ecb2" providerId="ADAL" clId="{E0BBBF9E-FA92-4CD1-B5D6-1F8C6A8B2339}" dt="2025-10-13T00:11:13.575" v="1"/>
            <ac:spMkLst>
              <pc:docMk/>
              <pc:sldMasterMk cId="27706653" sldId="2147483660"/>
              <pc:sldLayoutMk cId="0" sldId="214748374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9"/>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49"/>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50"/>
          </pc:sldLayoutMkLst>
          <pc:spChg chg="mod">
            <ac:chgData name="KUJIRAI Masaki" userId="4b4d706f-30ff-48d3-86c3-382ebcb7ecb2" providerId="ADAL" clId="{E0BBBF9E-FA92-4CD1-B5D6-1F8C6A8B2339}" dt="2025-10-13T00:11:13.575" v="1"/>
            <ac:spMkLst>
              <pc:docMk/>
              <pc:sldMasterMk cId="27706653" sldId="2147483660"/>
              <pc:sldLayoutMk cId="0" sldId="2147483750"/>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52"/>
          </pc:sldLayoutMkLst>
          <pc:spChg chg="mod">
            <ac:chgData name="KUJIRAI Masaki" userId="4b4d706f-30ff-48d3-86c3-382ebcb7ecb2" providerId="ADAL" clId="{E0BBBF9E-FA92-4CD1-B5D6-1F8C6A8B2339}" dt="2025-10-13T00:11:13.575" v="1"/>
            <ac:spMkLst>
              <pc:docMk/>
              <pc:sldMasterMk cId="27706653" sldId="2147483660"/>
              <pc:sldLayoutMk cId="0" sldId="214748375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2"/>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2"/>
              <ac:spMk id="17"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53"/>
          </pc:sldLayoutMkLst>
          <pc:spChg chg="mod">
            <ac:chgData name="KUJIRAI Masaki" userId="4b4d706f-30ff-48d3-86c3-382ebcb7ecb2" providerId="ADAL" clId="{E0BBBF9E-FA92-4CD1-B5D6-1F8C6A8B2339}" dt="2025-10-13T00:11:13.575" v="1"/>
            <ac:spMkLst>
              <pc:docMk/>
              <pc:sldMasterMk cId="27706653" sldId="2147483660"/>
              <pc:sldLayoutMk cId="0" sldId="214748375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3"/>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3"/>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54"/>
          </pc:sldLayoutMkLst>
          <pc:spChg chg="mod">
            <ac:chgData name="KUJIRAI Masaki" userId="4b4d706f-30ff-48d3-86c3-382ebcb7ecb2" providerId="ADAL" clId="{E0BBBF9E-FA92-4CD1-B5D6-1F8C6A8B2339}" dt="2025-10-13T00:11:13.575" v="1"/>
            <ac:spMkLst>
              <pc:docMk/>
              <pc:sldMasterMk cId="27706653" sldId="2147483660"/>
              <pc:sldLayoutMk cId="0" sldId="214748375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4"/>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55"/>
          </pc:sldLayoutMkLst>
          <pc:spChg chg="mod">
            <ac:chgData name="KUJIRAI Masaki" userId="4b4d706f-30ff-48d3-86c3-382ebcb7ecb2" providerId="ADAL" clId="{E0BBBF9E-FA92-4CD1-B5D6-1F8C6A8B2339}" dt="2025-10-13T00:11:13.575" v="1"/>
            <ac:spMkLst>
              <pc:docMk/>
              <pc:sldMasterMk cId="27706653" sldId="2147483660"/>
              <pc:sldLayoutMk cId="0" sldId="214748375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5"/>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5"/>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5"/>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56"/>
          </pc:sldLayoutMkLst>
          <pc:spChg chg="mod">
            <ac:chgData name="KUJIRAI Masaki" userId="4b4d706f-30ff-48d3-86c3-382ebcb7ecb2" providerId="ADAL" clId="{E0BBBF9E-FA92-4CD1-B5D6-1F8C6A8B2339}" dt="2025-10-13T00:11:13.575" v="1"/>
            <ac:spMkLst>
              <pc:docMk/>
              <pc:sldMasterMk cId="27706653" sldId="2147483660"/>
              <pc:sldLayoutMk cId="0" sldId="214748375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6"/>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6"/>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6"/>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6"/>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6"/>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57"/>
          </pc:sldLayoutMkLst>
          <pc:spChg chg="mod">
            <ac:chgData name="KUJIRAI Masaki" userId="4b4d706f-30ff-48d3-86c3-382ebcb7ecb2" providerId="ADAL" clId="{E0BBBF9E-FA92-4CD1-B5D6-1F8C6A8B2339}" dt="2025-10-13T00:11:13.575" v="1"/>
            <ac:spMkLst>
              <pc:docMk/>
              <pc:sldMasterMk cId="27706653" sldId="2147483660"/>
              <pc:sldLayoutMk cId="0" sldId="214748375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7"/>
              <ac:spMk id="3"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58"/>
          </pc:sldLayoutMkLst>
          <pc:spChg chg="mod">
            <ac:chgData name="KUJIRAI Masaki" userId="4b4d706f-30ff-48d3-86c3-382ebcb7ecb2" providerId="ADAL" clId="{E0BBBF9E-FA92-4CD1-B5D6-1F8C6A8B2339}" dt="2025-10-13T00:11:13.575" v="1"/>
            <ac:spMkLst>
              <pc:docMk/>
              <pc:sldMasterMk cId="27706653" sldId="2147483660"/>
              <pc:sldLayoutMk cId="0" sldId="2147483758"/>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59"/>
          </pc:sldLayoutMkLst>
          <pc:spChg chg="mod">
            <ac:chgData name="KUJIRAI Masaki" userId="4b4d706f-30ff-48d3-86c3-382ebcb7ecb2" providerId="ADAL" clId="{E0BBBF9E-FA92-4CD1-B5D6-1F8C6A8B2339}" dt="2025-10-13T00:11:13.575" v="1"/>
            <ac:spMkLst>
              <pc:docMk/>
              <pc:sldMasterMk cId="27706653" sldId="2147483660"/>
              <pc:sldLayoutMk cId="0" sldId="214748375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9"/>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9"/>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59"/>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0"/>
          </pc:sldLayoutMkLst>
          <pc:spChg chg="mod">
            <ac:chgData name="KUJIRAI Masaki" userId="4b4d706f-30ff-48d3-86c3-382ebcb7ecb2" providerId="ADAL" clId="{E0BBBF9E-FA92-4CD1-B5D6-1F8C6A8B2339}" dt="2025-10-13T00:11:13.575" v="1"/>
            <ac:spMkLst>
              <pc:docMk/>
              <pc:sldMasterMk cId="27706653" sldId="2147483660"/>
              <pc:sldLayoutMk cId="0" sldId="214748376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0"/>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0"/>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0"/>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1"/>
          </pc:sldLayoutMkLst>
          <pc:spChg chg="mod">
            <ac:chgData name="KUJIRAI Masaki" userId="4b4d706f-30ff-48d3-86c3-382ebcb7ecb2" providerId="ADAL" clId="{E0BBBF9E-FA92-4CD1-B5D6-1F8C6A8B2339}" dt="2025-10-13T00:11:13.575" v="1"/>
            <ac:spMkLst>
              <pc:docMk/>
              <pc:sldMasterMk cId="27706653" sldId="2147483660"/>
              <pc:sldLayoutMk cId="0" sldId="214748376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1"/>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1"/>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2"/>
          </pc:sldLayoutMkLst>
          <pc:spChg chg="mod">
            <ac:chgData name="KUJIRAI Masaki" userId="4b4d706f-30ff-48d3-86c3-382ebcb7ecb2" providerId="ADAL" clId="{E0BBBF9E-FA92-4CD1-B5D6-1F8C6A8B2339}" dt="2025-10-13T00:11:13.575" v="1"/>
            <ac:spMkLst>
              <pc:docMk/>
              <pc:sldMasterMk cId="27706653" sldId="2147483660"/>
              <pc:sldLayoutMk cId="0" sldId="214748376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2"/>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2"/>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3"/>
          </pc:sldLayoutMkLst>
          <pc:spChg chg="mod">
            <ac:chgData name="KUJIRAI Masaki" userId="4b4d706f-30ff-48d3-86c3-382ebcb7ecb2" providerId="ADAL" clId="{E0BBBF9E-FA92-4CD1-B5D6-1F8C6A8B2339}" dt="2025-10-13T00:11:13.575" v="1"/>
            <ac:spMkLst>
              <pc:docMk/>
              <pc:sldMasterMk cId="27706653" sldId="2147483660"/>
              <pc:sldLayoutMk cId="0" sldId="2147483763"/>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5"/>
          </pc:sldLayoutMkLst>
          <pc:spChg chg="mod">
            <ac:chgData name="KUJIRAI Masaki" userId="4b4d706f-30ff-48d3-86c3-382ebcb7ecb2" providerId="ADAL" clId="{E0BBBF9E-FA92-4CD1-B5D6-1F8C6A8B2339}" dt="2025-10-13T00:11:13.575" v="1"/>
            <ac:spMkLst>
              <pc:docMk/>
              <pc:sldMasterMk cId="27706653" sldId="2147483660"/>
              <pc:sldLayoutMk cId="0" sldId="214748376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5"/>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5"/>
              <ac:spMk id="17"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6"/>
          </pc:sldLayoutMkLst>
          <pc:spChg chg="mod">
            <ac:chgData name="KUJIRAI Masaki" userId="4b4d706f-30ff-48d3-86c3-382ebcb7ecb2" providerId="ADAL" clId="{E0BBBF9E-FA92-4CD1-B5D6-1F8C6A8B2339}" dt="2025-10-13T00:11:13.575" v="1"/>
            <ac:spMkLst>
              <pc:docMk/>
              <pc:sldMasterMk cId="27706653" sldId="2147483660"/>
              <pc:sldLayoutMk cId="0" sldId="214748376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6"/>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6"/>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7"/>
          </pc:sldLayoutMkLst>
          <pc:spChg chg="mod">
            <ac:chgData name="KUJIRAI Masaki" userId="4b4d706f-30ff-48d3-86c3-382ebcb7ecb2" providerId="ADAL" clId="{E0BBBF9E-FA92-4CD1-B5D6-1F8C6A8B2339}" dt="2025-10-13T00:11:13.575" v="1"/>
            <ac:spMkLst>
              <pc:docMk/>
              <pc:sldMasterMk cId="27706653" sldId="2147483660"/>
              <pc:sldLayoutMk cId="0" sldId="214748376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7"/>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8"/>
          </pc:sldLayoutMkLst>
          <pc:spChg chg="mod">
            <ac:chgData name="KUJIRAI Masaki" userId="4b4d706f-30ff-48d3-86c3-382ebcb7ecb2" providerId="ADAL" clId="{E0BBBF9E-FA92-4CD1-B5D6-1F8C6A8B2339}" dt="2025-10-13T00:11:13.575" v="1"/>
            <ac:spMkLst>
              <pc:docMk/>
              <pc:sldMasterMk cId="27706653" sldId="2147483660"/>
              <pc:sldLayoutMk cId="0" sldId="2147483768"/>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8"/>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8"/>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8"/>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69"/>
          </pc:sldLayoutMkLst>
          <pc:spChg chg="mod">
            <ac:chgData name="KUJIRAI Masaki" userId="4b4d706f-30ff-48d3-86c3-382ebcb7ecb2" providerId="ADAL" clId="{E0BBBF9E-FA92-4CD1-B5D6-1F8C6A8B2339}" dt="2025-10-13T00:11:13.575" v="1"/>
            <ac:spMkLst>
              <pc:docMk/>
              <pc:sldMasterMk cId="27706653" sldId="2147483660"/>
              <pc:sldLayoutMk cId="0" sldId="214748376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9"/>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9"/>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9"/>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9"/>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69"/>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70"/>
          </pc:sldLayoutMkLst>
          <pc:spChg chg="mod">
            <ac:chgData name="KUJIRAI Masaki" userId="4b4d706f-30ff-48d3-86c3-382ebcb7ecb2" providerId="ADAL" clId="{E0BBBF9E-FA92-4CD1-B5D6-1F8C6A8B2339}" dt="2025-10-13T00:11:13.575" v="1"/>
            <ac:spMkLst>
              <pc:docMk/>
              <pc:sldMasterMk cId="27706653" sldId="2147483660"/>
              <pc:sldLayoutMk cId="0" sldId="214748377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0"/>
              <ac:spMk id="3"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71"/>
          </pc:sldLayoutMkLst>
          <pc:spChg chg="mod">
            <ac:chgData name="KUJIRAI Masaki" userId="4b4d706f-30ff-48d3-86c3-382ebcb7ecb2" providerId="ADAL" clId="{E0BBBF9E-FA92-4CD1-B5D6-1F8C6A8B2339}" dt="2025-10-13T00:11:13.575" v="1"/>
            <ac:spMkLst>
              <pc:docMk/>
              <pc:sldMasterMk cId="27706653" sldId="2147483660"/>
              <pc:sldLayoutMk cId="0" sldId="2147483771"/>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72"/>
          </pc:sldLayoutMkLst>
          <pc:spChg chg="mod">
            <ac:chgData name="KUJIRAI Masaki" userId="4b4d706f-30ff-48d3-86c3-382ebcb7ecb2" providerId="ADAL" clId="{E0BBBF9E-FA92-4CD1-B5D6-1F8C6A8B2339}" dt="2025-10-13T00:11:13.575" v="1"/>
            <ac:spMkLst>
              <pc:docMk/>
              <pc:sldMasterMk cId="27706653" sldId="2147483660"/>
              <pc:sldLayoutMk cId="0" sldId="214748377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2"/>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2"/>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2"/>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73"/>
          </pc:sldLayoutMkLst>
          <pc:spChg chg="mod">
            <ac:chgData name="KUJIRAI Masaki" userId="4b4d706f-30ff-48d3-86c3-382ebcb7ecb2" providerId="ADAL" clId="{E0BBBF9E-FA92-4CD1-B5D6-1F8C6A8B2339}" dt="2025-10-13T00:11:13.575" v="1"/>
            <ac:spMkLst>
              <pc:docMk/>
              <pc:sldMasterMk cId="27706653" sldId="2147483660"/>
              <pc:sldLayoutMk cId="0" sldId="214748377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3"/>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3"/>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3"/>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74"/>
          </pc:sldLayoutMkLst>
          <pc:spChg chg="mod">
            <ac:chgData name="KUJIRAI Masaki" userId="4b4d706f-30ff-48d3-86c3-382ebcb7ecb2" providerId="ADAL" clId="{E0BBBF9E-FA92-4CD1-B5D6-1F8C6A8B2339}" dt="2025-10-13T00:11:13.575" v="1"/>
            <ac:spMkLst>
              <pc:docMk/>
              <pc:sldMasterMk cId="27706653" sldId="2147483660"/>
              <pc:sldLayoutMk cId="0" sldId="214748377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4"/>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4"/>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75"/>
          </pc:sldLayoutMkLst>
          <pc:spChg chg="mod">
            <ac:chgData name="KUJIRAI Masaki" userId="4b4d706f-30ff-48d3-86c3-382ebcb7ecb2" providerId="ADAL" clId="{E0BBBF9E-FA92-4CD1-B5D6-1F8C6A8B2339}" dt="2025-10-13T00:11:13.575" v="1"/>
            <ac:spMkLst>
              <pc:docMk/>
              <pc:sldMasterMk cId="27706653" sldId="2147483660"/>
              <pc:sldLayoutMk cId="0" sldId="214748377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5"/>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75"/>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76"/>
          </pc:sldLayoutMkLst>
          <pc:spChg chg="mod">
            <ac:chgData name="KUJIRAI Masaki" userId="4b4d706f-30ff-48d3-86c3-382ebcb7ecb2" providerId="ADAL" clId="{E0BBBF9E-FA92-4CD1-B5D6-1F8C6A8B2339}" dt="2025-10-13T00:11:13.575" v="1"/>
            <ac:spMkLst>
              <pc:docMk/>
              <pc:sldMasterMk cId="27706653" sldId="2147483660"/>
              <pc:sldLayoutMk cId="0" sldId="2147483776"/>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91"/>
          </pc:sldLayoutMkLst>
          <pc:spChg chg="mod">
            <ac:chgData name="KUJIRAI Masaki" userId="4b4d706f-30ff-48d3-86c3-382ebcb7ecb2" providerId="ADAL" clId="{E0BBBF9E-FA92-4CD1-B5D6-1F8C6A8B2339}" dt="2025-10-13T00:11:13.575" v="1"/>
            <ac:spMkLst>
              <pc:docMk/>
              <pc:sldMasterMk cId="27706653" sldId="2147483660"/>
              <pc:sldLayoutMk cId="0" sldId="214748379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1"/>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1"/>
              <ac:spMk id="17"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92"/>
          </pc:sldLayoutMkLst>
          <pc:spChg chg="mod">
            <ac:chgData name="KUJIRAI Masaki" userId="4b4d706f-30ff-48d3-86c3-382ebcb7ecb2" providerId="ADAL" clId="{E0BBBF9E-FA92-4CD1-B5D6-1F8C6A8B2339}" dt="2025-10-13T00:11:13.575" v="1"/>
            <ac:spMkLst>
              <pc:docMk/>
              <pc:sldMasterMk cId="27706653" sldId="2147483660"/>
              <pc:sldLayoutMk cId="0" sldId="214748379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2"/>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2"/>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93"/>
          </pc:sldLayoutMkLst>
          <pc:spChg chg="mod">
            <ac:chgData name="KUJIRAI Masaki" userId="4b4d706f-30ff-48d3-86c3-382ebcb7ecb2" providerId="ADAL" clId="{E0BBBF9E-FA92-4CD1-B5D6-1F8C6A8B2339}" dt="2025-10-13T00:11:13.575" v="1"/>
            <ac:spMkLst>
              <pc:docMk/>
              <pc:sldMasterMk cId="27706653" sldId="2147483660"/>
              <pc:sldLayoutMk cId="0" sldId="214748379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3"/>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94"/>
          </pc:sldLayoutMkLst>
          <pc:spChg chg="mod">
            <ac:chgData name="KUJIRAI Masaki" userId="4b4d706f-30ff-48d3-86c3-382ebcb7ecb2" providerId="ADAL" clId="{E0BBBF9E-FA92-4CD1-B5D6-1F8C6A8B2339}" dt="2025-10-13T00:11:13.575" v="1"/>
            <ac:spMkLst>
              <pc:docMk/>
              <pc:sldMasterMk cId="27706653" sldId="2147483660"/>
              <pc:sldLayoutMk cId="0" sldId="214748379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4"/>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4"/>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4"/>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95"/>
          </pc:sldLayoutMkLst>
          <pc:spChg chg="mod">
            <ac:chgData name="KUJIRAI Masaki" userId="4b4d706f-30ff-48d3-86c3-382ebcb7ecb2" providerId="ADAL" clId="{E0BBBF9E-FA92-4CD1-B5D6-1F8C6A8B2339}" dt="2025-10-13T00:11:13.575" v="1"/>
            <ac:spMkLst>
              <pc:docMk/>
              <pc:sldMasterMk cId="27706653" sldId="2147483660"/>
              <pc:sldLayoutMk cId="0" sldId="214748379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5"/>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5"/>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5"/>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5"/>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5"/>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796"/>
          </pc:sldLayoutMkLst>
          <pc:spChg chg="mod">
            <ac:chgData name="KUJIRAI Masaki" userId="4b4d706f-30ff-48d3-86c3-382ebcb7ecb2" providerId="ADAL" clId="{E0BBBF9E-FA92-4CD1-B5D6-1F8C6A8B2339}" dt="2025-10-13T00:11:13.575" v="1"/>
            <ac:spMkLst>
              <pc:docMk/>
              <pc:sldMasterMk cId="27706653" sldId="2147483660"/>
              <pc:sldLayoutMk cId="0" sldId="214748379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6"/>
              <ac:spMk id="3"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97"/>
          </pc:sldLayoutMkLst>
          <pc:spChg chg="mod">
            <ac:chgData name="KUJIRAI Masaki" userId="4b4d706f-30ff-48d3-86c3-382ebcb7ecb2" providerId="ADAL" clId="{E0BBBF9E-FA92-4CD1-B5D6-1F8C6A8B2339}" dt="2025-10-13T00:11:13.575" v="1"/>
            <ac:spMkLst>
              <pc:docMk/>
              <pc:sldMasterMk cId="27706653" sldId="2147483660"/>
              <pc:sldLayoutMk cId="0" sldId="2147483797"/>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98"/>
          </pc:sldLayoutMkLst>
          <pc:spChg chg="mod">
            <ac:chgData name="KUJIRAI Masaki" userId="4b4d706f-30ff-48d3-86c3-382ebcb7ecb2" providerId="ADAL" clId="{E0BBBF9E-FA92-4CD1-B5D6-1F8C6A8B2339}" dt="2025-10-13T00:11:13.575" v="1"/>
            <ac:spMkLst>
              <pc:docMk/>
              <pc:sldMasterMk cId="27706653" sldId="2147483660"/>
              <pc:sldLayoutMk cId="0" sldId="2147483798"/>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8"/>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8"/>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8"/>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799"/>
          </pc:sldLayoutMkLst>
          <pc:spChg chg="mod">
            <ac:chgData name="KUJIRAI Masaki" userId="4b4d706f-30ff-48d3-86c3-382ebcb7ecb2" providerId="ADAL" clId="{E0BBBF9E-FA92-4CD1-B5D6-1F8C6A8B2339}" dt="2025-10-13T00:11:13.575" v="1"/>
            <ac:spMkLst>
              <pc:docMk/>
              <pc:sldMasterMk cId="27706653" sldId="2147483660"/>
              <pc:sldLayoutMk cId="0" sldId="214748379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9"/>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9"/>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799"/>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00"/>
          </pc:sldLayoutMkLst>
          <pc:spChg chg="mod">
            <ac:chgData name="KUJIRAI Masaki" userId="4b4d706f-30ff-48d3-86c3-382ebcb7ecb2" providerId="ADAL" clId="{E0BBBF9E-FA92-4CD1-B5D6-1F8C6A8B2339}" dt="2025-10-13T00:11:13.575" v="1"/>
            <ac:spMkLst>
              <pc:docMk/>
              <pc:sldMasterMk cId="27706653" sldId="2147483660"/>
              <pc:sldLayoutMk cId="0" sldId="2147483800"/>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0"/>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0"/>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01"/>
          </pc:sldLayoutMkLst>
          <pc:spChg chg="mod">
            <ac:chgData name="KUJIRAI Masaki" userId="4b4d706f-30ff-48d3-86c3-382ebcb7ecb2" providerId="ADAL" clId="{E0BBBF9E-FA92-4CD1-B5D6-1F8C6A8B2339}" dt="2025-10-13T00:11:13.575" v="1"/>
            <ac:spMkLst>
              <pc:docMk/>
              <pc:sldMasterMk cId="27706653" sldId="2147483660"/>
              <pc:sldLayoutMk cId="0" sldId="214748380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1"/>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1"/>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02"/>
          </pc:sldLayoutMkLst>
          <pc:spChg chg="mod">
            <ac:chgData name="KUJIRAI Masaki" userId="4b4d706f-30ff-48d3-86c3-382ebcb7ecb2" providerId="ADAL" clId="{E0BBBF9E-FA92-4CD1-B5D6-1F8C6A8B2339}" dt="2025-10-13T00:11:13.575" v="1"/>
            <ac:spMkLst>
              <pc:docMk/>
              <pc:sldMasterMk cId="27706653" sldId="2147483660"/>
              <pc:sldLayoutMk cId="0" sldId="2147483802"/>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04"/>
          </pc:sldLayoutMkLst>
          <pc:spChg chg="mod">
            <ac:chgData name="KUJIRAI Masaki" userId="4b4d706f-30ff-48d3-86c3-382ebcb7ecb2" providerId="ADAL" clId="{E0BBBF9E-FA92-4CD1-B5D6-1F8C6A8B2339}" dt="2025-10-13T00:11:13.575" v="1"/>
            <ac:spMkLst>
              <pc:docMk/>
              <pc:sldMasterMk cId="27706653" sldId="2147483660"/>
              <pc:sldLayoutMk cId="0" sldId="214748380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4"/>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4"/>
              <ac:spMk id="17"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05"/>
          </pc:sldLayoutMkLst>
          <pc:spChg chg="mod">
            <ac:chgData name="KUJIRAI Masaki" userId="4b4d706f-30ff-48d3-86c3-382ebcb7ecb2" providerId="ADAL" clId="{E0BBBF9E-FA92-4CD1-B5D6-1F8C6A8B2339}" dt="2025-10-13T00:11:13.575" v="1"/>
            <ac:spMkLst>
              <pc:docMk/>
              <pc:sldMasterMk cId="27706653" sldId="2147483660"/>
              <pc:sldLayoutMk cId="0" sldId="2147483805"/>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5"/>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5"/>
              <ac:spMk id="4"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806"/>
          </pc:sldLayoutMkLst>
          <pc:spChg chg="mod">
            <ac:chgData name="KUJIRAI Masaki" userId="4b4d706f-30ff-48d3-86c3-382ebcb7ecb2" providerId="ADAL" clId="{E0BBBF9E-FA92-4CD1-B5D6-1F8C6A8B2339}" dt="2025-10-13T00:11:13.575" v="1"/>
            <ac:spMkLst>
              <pc:docMk/>
              <pc:sldMasterMk cId="27706653" sldId="2147483660"/>
              <pc:sldLayoutMk cId="0" sldId="2147483806"/>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6"/>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07"/>
          </pc:sldLayoutMkLst>
          <pc:spChg chg="mod">
            <ac:chgData name="KUJIRAI Masaki" userId="4b4d706f-30ff-48d3-86c3-382ebcb7ecb2" providerId="ADAL" clId="{E0BBBF9E-FA92-4CD1-B5D6-1F8C6A8B2339}" dt="2025-10-13T00:11:13.575" v="1"/>
            <ac:spMkLst>
              <pc:docMk/>
              <pc:sldMasterMk cId="27706653" sldId="2147483660"/>
              <pc:sldLayoutMk cId="0" sldId="2147483807"/>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7"/>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7"/>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7"/>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08"/>
          </pc:sldLayoutMkLst>
          <pc:spChg chg="mod">
            <ac:chgData name="KUJIRAI Masaki" userId="4b4d706f-30ff-48d3-86c3-382ebcb7ecb2" providerId="ADAL" clId="{E0BBBF9E-FA92-4CD1-B5D6-1F8C6A8B2339}" dt="2025-10-13T00:11:13.575" v="1"/>
            <ac:spMkLst>
              <pc:docMk/>
              <pc:sldMasterMk cId="27706653" sldId="2147483660"/>
              <pc:sldLayoutMk cId="0" sldId="2147483808"/>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8"/>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8"/>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8"/>
              <ac:spMk id="5"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8"/>
              <ac:spMk id="6"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8"/>
              <ac:spMk id="7" creationId="{00000000-0000-0000-0000-000000000000}"/>
            </ac:spMkLst>
          </pc:spChg>
        </pc:sldLayoutChg>
        <pc:sldLayoutChg chg="modSp mod ord">
          <pc:chgData name="KUJIRAI Masaki" userId="4b4d706f-30ff-48d3-86c3-382ebcb7ecb2" providerId="ADAL" clId="{E0BBBF9E-FA92-4CD1-B5D6-1F8C6A8B2339}" dt="2025-10-13T00:11:13.575" v="1"/>
          <pc:sldLayoutMkLst>
            <pc:docMk/>
            <pc:sldMasterMk cId="27706653" sldId="2147483660"/>
            <pc:sldLayoutMk cId="0" sldId="2147483809"/>
          </pc:sldLayoutMkLst>
          <pc:spChg chg="mod">
            <ac:chgData name="KUJIRAI Masaki" userId="4b4d706f-30ff-48d3-86c3-382ebcb7ecb2" providerId="ADAL" clId="{E0BBBF9E-FA92-4CD1-B5D6-1F8C6A8B2339}" dt="2025-10-13T00:11:13.575" v="1"/>
            <ac:spMkLst>
              <pc:docMk/>
              <pc:sldMasterMk cId="27706653" sldId="2147483660"/>
              <pc:sldLayoutMk cId="0" sldId="2147483809"/>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09"/>
              <ac:spMk id="3"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10"/>
          </pc:sldLayoutMkLst>
          <pc:spChg chg="mod">
            <ac:chgData name="KUJIRAI Masaki" userId="4b4d706f-30ff-48d3-86c3-382ebcb7ecb2" providerId="ADAL" clId="{E0BBBF9E-FA92-4CD1-B5D6-1F8C6A8B2339}" dt="2025-10-13T00:11:13.575" v="1"/>
            <ac:spMkLst>
              <pc:docMk/>
              <pc:sldMasterMk cId="27706653" sldId="2147483660"/>
              <pc:sldLayoutMk cId="0" sldId="2147483810"/>
              <ac:spMk id="2"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11"/>
          </pc:sldLayoutMkLst>
          <pc:spChg chg="mod">
            <ac:chgData name="KUJIRAI Masaki" userId="4b4d706f-30ff-48d3-86c3-382ebcb7ecb2" providerId="ADAL" clId="{E0BBBF9E-FA92-4CD1-B5D6-1F8C6A8B2339}" dt="2025-10-13T00:11:13.575" v="1"/>
            <ac:spMkLst>
              <pc:docMk/>
              <pc:sldMasterMk cId="27706653" sldId="2147483660"/>
              <pc:sldLayoutMk cId="0" sldId="2147483811"/>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1"/>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1"/>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1"/>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12"/>
          </pc:sldLayoutMkLst>
          <pc:spChg chg="mod">
            <ac:chgData name="KUJIRAI Masaki" userId="4b4d706f-30ff-48d3-86c3-382ebcb7ecb2" providerId="ADAL" clId="{E0BBBF9E-FA92-4CD1-B5D6-1F8C6A8B2339}" dt="2025-10-13T00:11:13.575" v="1"/>
            <ac:spMkLst>
              <pc:docMk/>
              <pc:sldMasterMk cId="27706653" sldId="2147483660"/>
              <pc:sldLayoutMk cId="0" sldId="2147483812"/>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2"/>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2"/>
              <ac:spMk id="4"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2"/>
              <ac:spMk id="5"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13"/>
          </pc:sldLayoutMkLst>
          <pc:spChg chg="mod">
            <ac:chgData name="KUJIRAI Masaki" userId="4b4d706f-30ff-48d3-86c3-382ebcb7ecb2" providerId="ADAL" clId="{E0BBBF9E-FA92-4CD1-B5D6-1F8C6A8B2339}" dt="2025-10-13T00:11:13.575" v="1"/>
            <ac:spMkLst>
              <pc:docMk/>
              <pc:sldMasterMk cId="27706653" sldId="2147483660"/>
              <pc:sldLayoutMk cId="0" sldId="2147483813"/>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3"/>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3"/>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14"/>
          </pc:sldLayoutMkLst>
          <pc:spChg chg="mod">
            <ac:chgData name="KUJIRAI Masaki" userId="4b4d706f-30ff-48d3-86c3-382ebcb7ecb2" providerId="ADAL" clId="{E0BBBF9E-FA92-4CD1-B5D6-1F8C6A8B2339}" dt="2025-10-13T00:11:13.575" v="1"/>
            <ac:spMkLst>
              <pc:docMk/>
              <pc:sldMasterMk cId="27706653" sldId="2147483660"/>
              <pc:sldLayoutMk cId="0" sldId="2147483814"/>
              <ac:spMk id="2"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4"/>
              <ac:spMk id="3" creationId="{00000000-0000-0000-0000-000000000000}"/>
            </ac:spMkLst>
          </pc:spChg>
          <pc:spChg chg="mod">
            <ac:chgData name="KUJIRAI Masaki" userId="4b4d706f-30ff-48d3-86c3-382ebcb7ecb2" providerId="ADAL" clId="{E0BBBF9E-FA92-4CD1-B5D6-1F8C6A8B2339}" dt="2025-10-13T00:11:13.575" v="1"/>
            <ac:spMkLst>
              <pc:docMk/>
              <pc:sldMasterMk cId="27706653" sldId="2147483660"/>
              <pc:sldLayoutMk cId="0" sldId="2147483814"/>
              <ac:spMk id="4" creationId="{00000000-0000-0000-0000-000000000000}"/>
            </ac:spMkLst>
          </pc:spChg>
        </pc:sldLayoutChg>
        <pc:sldLayoutChg chg="modSp del mod ord">
          <pc:chgData name="KUJIRAI Masaki" userId="4b4d706f-30ff-48d3-86c3-382ebcb7ecb2" providerId="ADAL" clId="{E0BBBF9E-FA92-4CD1-B5D6-1F8C6A8B2339}" dt="2025-10-13T00:11:13.662" v="2"/>
          <pc:sldLayoutMkLst>
            <pc:docMk/>
            <pc:sldMasterMk cId="27706653" sldId="2147483660"/>
            <pc:sldLayoutMk cId="0" sldId="2147483815"/>
          </pc:sldLayoutMkLst>
          <pc:spChg chg="mod">
            <ac:chgData name="KUJIRAI Masaki" userId="4b4d706f-30ff-48d3-86c3-382ebcb7ecb2" providerId="ADAL" clId="{E0BBBF9E-FA92-4CD1-B5D6-1F8C6A8B2339}" dt="2025-10-13T00:11:13.575" v="1"/>
            <ac:spMkLst>
              <pc:docMk/>
              <pc:sldMasterMk cId="27706653" sldId="2147483660"/>
              <pc:sldLayoutMk cId="0" sldId="2147483815"/>
              <ac:spMk id="2" creationId="{00000000-0000-0000-0000-000000000000}"/>
            </ac:spMkLst>
          </pc:spChg>
        </pc:sldLayoutChg>
      </pc:sldMasterChg>
      <pc:sldMasterChg chg="del sldLayoutOrd">
        <pc:chgData name="KUJIRAI Masaki" userId="4b4d706f-30ff-48d3-86c3-382ebcb7ecb2" providerId="ADAL" clId="{E0BBBF9E-FA92-4CD1-B5D6-1F8C6A8B2339}" dt="2025-10-13T00:11:13.662" v="2"/>
        <pc:sldMasterMkLst>
          <pc:docMk/>
          <pc:sldMasterMk cId="28925691" sldId="2147483686"/>
        </pc:sldMasterMkLst>
      </pc:sldMasterChg>
      <pc:sldMasterChg chg="del sldLayoutOrd">
        <pc:chgData name="KUJIRAI Masaki" userId="4b4d706f-30ff-48d3-86c3-382ebcb7ecb2" providerId="ADAL" clId="{E0BBBF9E-FA92-4CD1-B5D6-1F8C6A8B2339}" dt="2025-10-13T00:11:13.662" v="2"/>
        <pc:sldMasterMkLst>
          <pc:docMk/>
          <pc:sldMasterMk cId="1040043610" sldId="2147483699"/>
        </pc:sldMasterMkLst>
      </pc:sldMasterChg>
      <pc:sldMasterChg chg="del sldLayoutOrd">
        <pc:chgData name="KUJIRAI Masaki" userId="4b4d706f-30ff-48d3-86c3-382ebcb7ecb2" providerId="ADAL" clId="{E0BBBF9E-FA92-4CD1-B5D6-1F8C6A8B2339}" dt="2025-10-13T00:11:13.662" v="2"/>
        <pc:sldMasterMkLst>
          <pc:docMk/>
          <pc:sldMasterMk cId="1579802159" sldId="2147483712"/>
        </pc:sldMasterMkLst>
      </pc:sldMasterChg>
      <pc:sldMasterChg chg="del sldLayoutOrd">
        <pc:chgData name="KUJIRAI Masaki" userId="4b4d706f-30ff-48d3-86c3-382ebcb7ecb2" providerId="ADAL" clId="{E0BBBF9E-FA92-4CD1-B5D6-1F8C6A8B2339}" dt="2025-10-13T00:11:13.662" v="2"/>
        <pc:sldMasterMkLst>
          <pc:docMk/>
          <pc:sldMasterMk cId="210367714" sldId="2147483725"/>
        </pc:sldMasterMkLst>
      </pc:sldMasterChg>
      <pc:sldMasterChg chg="del sldLayoutOrd">
        <pc:chgData name="KUJIRAI Masaki" userId="4b4d706f-30ff-48d3-86c3-382ebcb7ecb2" providerId="ADAL" clId="{E0BBBF9E-FA92-4CD1-B5D6-1F8C6A8B2339}" dt="2025-10-13T00:11:13.662" v="2"/>
        <pc:sldMasterMkLst>
          <pc:docMk/>
          <pc:sldMasterMk cId="1906706780" sldId="2147483738"/>
        </pc:sldMasterMkLst>
      </pc:sldMasterChg>
      <pc:sldMasterChg chg="del sldLayoutOrd">
        <pc:chgData name="KUJIRAI Masaki" userId="4b4d706f-30ff-48d3-86c3-382ebcb7ecb2" providerId="ADAL" clId="{E0BBBF9E-FA92-4CD1-B5D6-1F8C6A8B2339}" dt="2025-10-13T00:11:13.662" v="2"/>
        <pc:sldMasterMkLst>
          <pc:docMk/>
          <pc:sldMasterMk cId="1830665860" sldId="2147483751"/>
        </pc:sldMasterMkLst>
      </pc:sldMasterChg>
      <pc:sldMasterChg chg="del sldLayoutOrd">
        <pc:chgData name="KUJIRAI Masaki" userId="4b4d706f-30ff-48d3-86c3-382ebcb7ecb2" providerId="ADAL" clId="{E0BBBF9E-FA92-4CD1-B5D6-1F8C6A8B2339}" dt="2025-10-13T00:11:13.662" v="2"/>
        <pc:sldMasterMkLst>
          <pc:docMk/>
          <pc:sldMasterMk cId="968021766" sldId="2147483764"/>
        </pc:sldMasterMkLst>
      </pc:sldMasterChg>
      <pc:sldMasterChg chg="del sldLayoutOrd">
        <pc:chgData name="KUJIRAI Masaki" userId="4b4d706f-30ff-48d3-86c3-382ebcb7ecb2" providerId="ADAL" clId="{E0BBBF9E-FA92-4CD1-B5D6-1F8C6A8B2339}" dt="2025-10-13T00:11:13.662" v="2"/>
        <pc:sldMasterMkLst>
          <pc:docMk/>
          <pc:sldMasterMk cId="1643550337" sldId="2147483790"/>
        </pc:sldMasterMkLst>
      </pc:sldMasterChg>
      <pc:sldMasterChg chg="del sldLayoutOrd">
        <pc:chgData name="KUJIRAI Masaki" userId="4b4d706f-30ff-48d3-86c3-382ebcb7ecb2" providerId="ADAL" clId="{E0BBBF9E-FA92-4CD1-B5D6-1F8C6A8B2339}" dt="2025-10-13T00:11:13.662" v="2"/>
        <pc:sldMasterMkLst>
          <pc:docMk/>
          <pc:sldMasterMk cId="1791277536" sldId="2147483803"/>
        </pc:sldMasterMkLst>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167425617422002"/>
          <c:y val="7.6681126330919697E-2"/>
          <c:w val="0.69119803122719803"/>
          <c:h val="0.89604348754762397"/>
        </c:manualLayout>
      </c:layout>
      <c:barChart>
        <c:barDir val="bar"/>
        <c:grouping val="percentStacked"/>
        <c:varyColors val="0"/>
        <c:ser>
          <c:idx val="0"/>
          <c:order val="0"/>
          <c:tx>
            <c:strRef>
              <c:f>Sheet1!$B$1</c:f>
              <c:strCache>
                <c:ptCount val="1"/>
                <c:pt idx="0">
                  <c:v>就職</c:v>
                </c:pt>
              </c:strCache>
            </c:strRef>
          </c:tx>
          <c:spPr>
            <a:solidFill>
              <a:srgbClr val="4472C4"/>
            </a:solidFill>
            <a:ln w="25398">
              <a:noFill/>
            </a:ln>
          </c:spPr>
          <c:invertIfNegative val="0"/>
          <c:dLbls>
            <c:spPr>
              <a:noFill/>
              <a:ln w="25398">
                <a:noFill/>
              </a:ln>
            </c:spPr>
            <c:txPr>
              <a:bodyPr wrap="square" lIns="38100" tIns="19050" rIns="38100" bIns="19050" anchor="ctr">
                <a:spAutoFit/>
              </a:bodyPr>
              <a:lstStyle/>
              <a:p>
                <a:pPr>
                  <a:defRPr lang="ja-JP" sz="1383" b="1">
                    <a:solidFill>
                      <a:schemeClr val="bg1"/>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全学部の進路</c:v>
                </c:pt>
                <c:pt idx="1">
                  <c:v>理工3学部の進路</c:v>
                </c:pt>
                <c:pt idx="2">
                  <c:v>先進理工学部の進路</c:v>
                </c:pt>
                <c:pt idx="3">
                  <c:v>先進理工学研究科
(修士課程)の進路</c:v>
                </c:pt>
              </c:strCache>
            </c:strRef>
          </c:cat>
          <c:val>
            <c:numRef>
              <c:f>Sheet1!$B$2:$B$5</c:f>
              <c:numCache>
                <c:formatCode>0.0_ </c:formatCode>
                <c:ptCount val="4"/>
                <c:pt idx="0">
                  <c:v>70.8</c:v>
                </c:pt>
                <c:pt idx="1">
                  <c:v>24.1</c:v>
                </c:pt>
                <c:pt idx="2">
                  <c:v>17.5</c:v>
                </c:pt>
                <c:pt idx="3">
                  <c:v>87.4</c:v>
                </c:pt>
              </c:numCache>
            </c:numRef>
          </c:val>
          <c:extLst>
            <c:ext xmlns:c16="http://schemas.microsoft.com/office/drawing/2014/chart" uri="{C3380CC4-5D6E-409C-BE32-E72D297353CC}">
              <c16:uniqueId val="{00000000-CCB7-D444-AE93-E01AC98457C7}"/>
            </c:ext>
          </c:extLst>
        </c:ser>
        <c:ser>
          <c:idx val="1"/>
          <c:order val="1"/>
          <c:tx>
            <c:strRef>
              <c:f>Sheet1!$C$1</c:f>
              <c:strCache>
                <c:ptCount val="1"/>
                <c:pt idx="0">
                  <c:v>修士課程へ進学</c:v>
                </c:pt>
              </c:strCache>
            </c:strRef>
          </c:tx>
          <c:spPr>
            <a:solidFill>
              <a:srgbClr val="70AD47"/>
            </a:solidFill>
            <a:ln w="25398">
              <a:noFill/>
            </a:ln>
          </c:spPr>
          <c:invertIfNegative val="0"/>
          <c:dPt>
            <c:idx val="2"/>
            <c:invertIfNegative val="0"/>
            <c:bubble3D val="0"/>
            <c:spPr>
              <a:solidFill>
                <a:schemeClr val="accent6">
                  <a:lumMod val="75000"/>
                </a:schemeClr>
              </a:solidFill>
              <a:ln w="25398">
                <a:noFill/>
              </a:ln>
            </c:spPr>
            <c:extLst>
              <c:ext xmlns:c16="http://schemas.microsoft.com/office/drawing/2014/chart" uri="{C3380CC4-5D6E-409C-BE32-E72D297353CC}">
                <c16:uniqueId val="{00000002-CCB7-D444-AE93-E01AC98457C7}"/>
              </c:ext>
            </c:extLst>
          </c:dPt>
          <c:dLbls>
            <c:spPr>
              <a:noFill/>
              <a:ln w="25398">
                <a:noFill/>
              </a:ln>
            </c:spPr>
            <c:txPr>
              <a:bodyPr wrap="square" lIns="38100" tIns="19050" rIns="38100" bIns="19050" anchor="ctr">
                <a:spAutoFit/>
              </a:bodyPr>
              <a:lstStyle/>
              <a:p>
                <a:pPr>
                  <a:defRPr lang="ja-JP" sz="1383" b="1">
                    <a:solidFill>
                      <a:schemeClr val="bg1"/>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全学部の進路</c:v>
                </c:pt>
                <c:pt idx="1">
                  <c:v>理工3学部の進路</c:v>
                </c:pt>
                <c:pt idx="2">
                  <c:v>先進理工学部の進路</c:v>
                </c:pt>
                <c:pt idx="3">
                  <c:v>先進理工学研究科
(修士課程)の進路</c:v>
                </c:pt>
              </c:strCache>
            </c:strRef>
          </c:cat>
          <c:val>
            <c:numRef>
              <c:f>Sheet1!$C$2:$C$5</c:f>
              <c:numCache>
                <c:formatCode>0.0_ </c:formatCode>
                <c:ptCount val="4"/>
                <c:pt idx="0">
                  <c:v>21.2</c:v>
                </c:pt>
                <c:pt idx="1">
                  <c:v>73.3</c:v>
                </c:pt>
                <c:pt idx="2">
                  <c:v>71.599999999999994</c:v>
                </c:pt>
              </c:numCache>
            </c:numRef>
          </c:val>
          <c:extLst>
            <c:ext xmlns:c16="http://schemas.microsoft.com/office/drawing/2014/chart" uri="{C3380CC4-5D6E-409C-BE32-E72D297353CC}">
              <c16:uniqueId val="{00000003-CCB7-D444-AE93-E01AC98457C7}"/>
            </c:ext>
          </c:extLst>
        </c:ser>
        <c:ser>
          <c:idx val="2"/>
          <c:order val="2"/>
          <c:tx>
            <c:strRef>
              <c:f>Sheet1!$D$1</c:f>
              <c:strCache>
                <c:ptCount val="1"/>
                <c:pt idx="0">
                  <c:v>博士課程へ進学</c:v>
                </c:pt>
              </c:strCache>
            </c:strRef>
          </c:tx>
          <c:spPr>
            <a:solidFill>
              <a:srgbClr val="FFC000"/>
            </a:solidFill>
            <a:ln w="25398">
              <a:noFill/>
            </a:ln>
          </c:spPr>
          <c:invertIfNegative val="0"/>
          <c:dLbls>
            <c:spPr>
              <a:noFill/>
              <a:ln w="25398">
                <a:noFill/>
              </a:ln>
            </c:spPr>
            <c:txPr>
              <a:bodyPr wrap="square" lIns="38100" tIns="19050" rIns="38100" bIns="19050" anchor="ctr">
                <a:spAutoFit/>
              </a:bodyPr>
              <a:lstStyle/>
              <a:p>
                <a:pPr>
                  <a:defRPr lang="ja-JP" sz="1383" b="1">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全学部の進路</c:v>
                </c:pt>
                <c:pt idx="1">
                  <c:v>理工3学部の進路</c:v>
                </c:pt>
                <c:pt idx="2">
                  <c:v>先進理工学部の進路</c:v>
                </c:pt>
                <c:pt idx="3">
                  <c:v>先進理工学研究科
(修士課程)の進路</c:v>
                </c:pt>
              </c:strCache>
            </c:strRef>
          </c:cat>
          <c:val>
            <c:numRef>
              <c:f>Sheet1!$D$2:$D$5</c:f>
              <c:numCache>
                <c:formatCode>General</c:formatCode>
                <c:ptCount val="4"/>
                <c:pt idx="3" formatCode="0.0_ ">
                  <c:v>9.4</c:v>
                </c:pt>
              </c:numCache>
            </c:numRef>
          </c:val>
          <c:extLst>
            <c:ext xmlns:c16="http://schemas.microsoft.com/office/drawing/2014/chart" uri="{C3380CC4-5D6E-409C-BE32-E72D297353CC}">
              <c16:uniqueId val="{00000004-CCB7-D444-AE93-E01AC98457C7}"/>
            </c:ext>
          </c:extLst>
        </c:ser>
        <c:ser>
          <c:idx val="3"/>
          <c:order val="3"/>
          <c:tx>
            <c:strRef>
              <c:f>Sheet1!$E$1</c:f>
              <c:strCache>
                <c:ptCount val="1"/>
                <c:pt idx="0">
                  <c:v>他大学の修士課程へ進学</c:v>
                </c:pt>
              </c:strCache>
            </c:strRef>
          </c:tx>
          <c:spPr>
            <a:solidFill>
              <a:srgbClr val="70AD47"/>
            </a:solidFill>
            <a:ln w="25398">
              <a:noFill/>
            </a:ln>
          </c:spPr>
          <c:invertIfNegative val="0"/>
          <c:dLbls>
            <c:spPr>
              <a:noFill/>
              <a:ln w="25398">
                <a:noFill/>
              </a:ln>
            </c:spPr>
            <c:txPr>
              <a:bodyPr wrap="square" lIns="38100" tIns="19050" rIns="38100" bIns="19050" anchor="ctr">
                <a:spAutoFit/>
              </a:bodyPr>
              <a:lstStyle/>
              <a:p>
                <a:pPr>
                  <a:defRPr lang="ja-JP" sz="1383" b="1">
                    <a:solidFill>
                      <a:schemeClr val="bg1"/>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全学部の進路</c:v>
                </c:pt>
                <c:pt idx="1">
                  <c:v>理工3学部の進路</c:v>
                </c:pt>
                <c:pt idx="2">
                  <c:v>先進理工学部の進路</c:v>
                </c:pt>
                <c:pt idx="3">
                  <c:v>先進理工学研究科
(修士課程)の進路</c:v>
                </c:pt>
              </c:strCache>
            </c:strRef>
          </c:cat>
          <c:val>
            <c:numRef>
              <c:f>Sheet1!$E$2:$E$5</c:f>
              <c:numCache>
                <c:formatCode>General</c:formatCode>
                <c:ptCount val="4"/>
                <c:pt idx="2" formatCode="0.0_ ">
                  <c:v>9.5</c:v>
                </c:pt>
              </c:numCache>
            </c:numRef>
          </c:val>
          <c:extLst>
            <c:ext xmlns:c16="http://schemas.microsoft.com/office/drawing/2014/chart" uri="{C3380CC4-5D6E-409C-BE32-E72D297353CC}">
              <c16:uniqueId val="{00000005-CCB7-D444-AE93-E01AC98457C7}"/>
            </c:ext>
          </c:extLst>
        </c:ser>
        <c:ser>
          <c:idx val="4"/>
          <c:order val="4"/>
          <c:tx>
            <c:strRef>
              <c:f>Sheet1!$F$1</c:f>
              <c:strCache>
                <c:ptCount val="1"/>
                <c:pt idx="0">
                  <c:v>他大学・専門学校等入学</c:v>
                </c:pt>
              </c:strCache>
            </c:strRef>
          </c:tx>
          <c:spPr>
            <a:solidFill>
              <a:srgbClr val="ED7D31"/>
            </a:solidFill>
            <a:ln w="25398">
              <a:noFill/>
            </a:ln>
          </c:spPr>
          <c:invertIfNegative val="0"/>
          <c:dLbls>
            <c:dLbl>
              <c:idx val="1"/>
              <c:layout>
                <c:manualLayout>
                  <c:x val="-1.23623727822409E-2"/>
                  <c:y val="4.5458451729179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CB7-D444-AE93-E01AC98457C7}"/>
                </c:ext>
              </c:extLst>
            </c:dLbl>
            <c:spPr>
              <a:noFill/>
              <a:ln w="25398">
                <a:noFill/>
              </a:ln>
            </c:spPr>
            <c:txPr>
              <a:bodyPr wrap="square" lIns="38100" tIns="19050" rIns="38100" bIns="19050" anchor="ctr">
                <a:spAutoFit/>
              </a:bodyPr>
              <a:lstStyle/>
              <a:p>
                <a:pPr>
                  <a:defRPr lang="ja-JP" sz="1383" b="1">
                    <a:solidFill>
                      <a:schemeClr val="bg1"/>
                    </a:solidFill>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全学部の進路</c:v>
                </c:pt>
                <c:pt idx="1">
                  <c:v>理工3学部の進路</c:v>
                </c:pt>
                <c:pt idx="2">
                  <c:v>先進理工学部の進路</c:v>
                </c:pt>
                <c:pt idx="3">
                  <c:v>先進理工学研究科
(修士課程)の進路</c:v>
                </c:pt>
              </c:strCache>
            </c:strRef>
          </c:cat>
          <c:val>
            <c:numRef>
              <c:f>Sheet1!$F$2:$F$5</c:f>
              <c:numCache>
                <c:formatCode>General</c:formatCode>
                <c:ptCount val="4"/>
                <c:pt idx="0" formatCode="0.0_ ">
                  <c:v>2.2999999999999998</c:v>
                </c:pt>
              </c:numCache>
            </c:numRef>
          </c:val>
          <c:extLst>
            <c:ext xmlns:c16="http://schemas.microsoft.com/office/drawing/2014/chart" uri="{C3380CC4-5D6E-409C-BE32-E72D297353CC}">
              <c16:uniqueId val="{00000007-CCB7-D444-AE93-E01AC98457C7}"/>
            </c:ext>
          </c:extLst>
        </c:ser>
        <c:ser>
          <c:idx val="5"/>
          <c:order val="5"/>
          <c:tx>
            <c:strRef>
              <c:f>Sheet1!$G$1</c:f>
              <c:strCache>
                <c:ptCount val="1"/>
                <c:pt idx="0">
                  <c:v>その他</c:v>
                </c:pt>
              </c:strCache>
            </c:strRef>
          </c:tx>
          <c:spPr>
            <a:solidFill>
              <a:srgbClr val="A5A5A5"/>
            </a:solidFill>
            <a:ln w="25398">
              <a:noFill/>
            </a:ln>
          </c:spPr>
          <c:invertIfNegative val="0"/>
          <c:dLbls>
            <c:dLbl>
              <c:idx val="0"/>
              <c:layout>
                <c:manualLayout>
                  <c:x val="4.6358897933403198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CB7-D444-AE93-E01AC98457C7}"/>
                </c:ext>
              </c:extLst>
            </c:dLbl>
            <c:dLbl>
              <c:idx val="1"/>
              <c:layout>
                <c:manualLayout>
                  <c:x val="3.1221926858313501E-2"/>
                  <c:y val="4.5458451729179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CB7-D444-AE93-E01AC98457C7}"/>
                </c:ext>
              </c:extLst>
            </c:dLbl>
            <c:dLbl>
              <c:idx val="2"/>
              <c:layout>
                <c:manualLayout>
                  <c:x val="3.4277720461199201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CB7-D444-AE93-E01AC98457C7}"/>
                </c:ext>
              </c:extLst>
            </c:dLbl>
            <c:dLbl>
              <c:idx val="3"/>
              <c:layout>
                <c:manualLayout>
                  <c:x val="3.4268594693889501E-2"/>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CB7-D444-AE93-E01AC98457C7}"/>
                </c:ext>
              </c:extLst>
            </c:dLbl>
            <c:spPr>
              <a:noFill/>
              <a:ln w="25398">
                <a:noFill/>
              </a:ln>
            </c:spPr>
            <c:txPr>
              <a:bodyPr wrap="square" lIns="38100" tIns="19050" rIns="38100" bIns="19050" anchor="ctr">
                <a:spAutoFit/>
              </a:bodyPr>
              <a:lstStyle/>
              <a:p>
                <a:pPr>
                  <a:defRPr lang="ja-JP" sz="1383" b="1">
                    <a:latin typeface="Meiryo UI" panose="020B0604030504040204" pitchFamily="50" charset="-128"/>
                    <a:ea typeface="Meiryo UI" panose="020B0604030504040204" pitchFamily="50" charset="-128"/>
                    <a:cs typeface="Meiryo UI" panose="020B0604030504040204" pitchFamily="50" charset="-128"/>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全学部の進路</c:v>
                </c:pt>
                <c:pt idx="1">
                  <c:v>理工3学部の進路</c:v>
                </c:pt>
                <c:pt idx="2">
                  <c:v>先進理工学部の進路</c:v>
                </c:pt>
                <c:pt idx="3">
                  <c:v>先進理工学研究科
(修士課程)の進路</c:v>
                </c:pt>
              </c:strCache>
            </c:strRef>
          </c:cat>
          <c:val>
            <c:numRef>
              <c:f>Sheet1!$G$2:$G$5</c:f>
              <c:numCache>
                <c:formatCode>0.0_ </c:formatCode>
                <c:ptCount val="4"/>
                <c:pt idx="0">
                  <c:v>5.8</c:v>
                </c:pt>
                <c:pt idx="1">
                  <c:v>2.6000000000000085</c:v>
                </c:pt>
                <c:pt idx="2">
                  <c:v>1.5</c:v>
                </c:pt>
                <c:pt idx="3">
                  <c:v>3.199999999999994</c:v>
                </c:pt>
              </c:numCache>
            </c:numRef>
          </c:val>
          <c:extLst>
            <c:ext xmlns:c16="http://schemas.microsoft.com/office/drawing/2014/chart" uri="{C3380CC4-5D6E-409C-BE32-E72D297353CC}">
              <c16:uniqueId val="{0000000C-CCB7-D444-AE93-E01AC98457C7}"/>
            </c:ext>
          </c:extLst>
        </c:ser>
        <c:dLbls>
          <c:showLegendKey val="0"/>
          <c:showVal val="0"/>
          <c:showCatName val="0"/>
          <c:showSerName val="0"/>
          <c:showPercent val="0"/>
          <c:showBubbleSize val="0"/>
        </c:dLbls>
        <c:gapWidth val="100"/>
        <c:overlap val="100"/>
        <c:axId val="111032960"/>
        <c:axId val="111059328"/>
      </c:barChart>
      <c:catAx>
        <c:axId val="111032960"/>
        <c:scaling>
          <c:orientation val="maxMin"/>
        </c:scaling>
        <c:delete val="0"/>
        <c:axPos val="l"/>
        <c:numFmt formatCode="General" sourceLinked="1"/>
        <c:majorTickMark val="none"/>
        <c:minorTickMark val="none"/>
        <c:tickLblPos val="nextTo"/>
        <c:spPr>
          <a:ln w="3175">
            <a:solidFill>
              <a:srgbClr val="808080"/>
            </a:solidFill>
            <a:prstDash val="solid"/>
          </a:ln>
        </c:spPr>
        <c:txPr>
          <a:bodyPr/>
          <a:lstStyle/>
          <a:p>
            <a:pPr>
              <a:defRPr lang="ja-JP" b="1">
                <a:latin typeface="Meiryo UI" panose="020B0604030504040204" pitchFamily="50" charset="-128"/>
                <a:ea typeface="Meiryo UI" panose="020B0604030504040204" pitchFamily="50" charset="-128"/>
                <a:cs typeface="Meiryo UI" panose="020B0604030504040204" pitchFamily="50" charset="-128"/>
              </a:defRPr>
            </a:pPr>
            <a:endParaRPr lang="ja-JP"/>
          </a:p>
        </c:txPr>
        <c:crossAx val="111059328"/>
        <c:crosses val="autoZero"/>
        <c:auto val="1"/>
        <c:lblAlgn val="ctr"/>
        <c:lblOffset val="100"/>
        <c:noMultiLvlLbl val="0"/>
      </c:catAx>
      <c:valAx>
        <c:axId val="111059328"/>
        <c:scaling>
          <c:orientation val="minMax"/>
        </c:scaling>
        <c:delete val="0"/>
        <c:axPos val="t"/>
        <c:majorGridlines>
          <c:spPr>
            <a:ln w="3175">
              <a:solidFill>
                <a:srgbClr val="808080"/>
              </a:solidFill>
              <a:prstDash val="solid"/>
            </a:ln>
          </c:spPr>
        </c:majorGridlines>
        <c:numFmt formatCode="0%" sourceLinked="1"/>
        <c:majorTickMark val="none"/>
        <c:minorTickMark val="none"/>
        <c:tickLblPos val="nextTo"/>
        <c:spPr>
          <a:ln w="3175">
            <a:solidFill>
              <a:srgbClr val="808080"/>
            </a:solidFill>
            <a:prstDash val="solid"/>
          </a:ln>
        </c:spPr>
        <c:txPr>
          <a:bodyPr/>
          <a:lstStyle/>
          <a:p>
            <a:pPr>
              <a:defRPr lang="ja-JP" sz="1383">
                <a:latin typeface="Meiryo UI" panose="020B0604030504040204" pitchFamily="50" charset="-128"/>
                <a:ea typeface="Meiryo UI" panose="020B0604030504040204" pitchFamily="50" charset="-128"/>
                <a:cs typeface="Meiryo UI" panose="020B0604030504040204" pitchFamily="50" charset="-128"/>
              </a:defRPr>
            </a:pPr>
            <a:endParaRPr lang="ja-JP"/>
          </a:p>
        </c:txPr>
        <c:crossAx val="111032960"/>
        <c:crosses val="autoZero"/>
        <c:crossBetween val="between"/>
      </c:valAx>
      <c:spPr>
        <a:noFill/>
        <a:ln w="25398">
          <a:noFill/>
        </a:ln>
      </c:spPr>
    </c:plotArea>
    <c:plotVisOnly val="1"/>
    <c:dispBlanksAs val="gap"/>
    <c:showDLblsOverMax val="0"/>
  </c:chart>
  <c:spPr>
    <a:noFill/>
    <a:ln>
      <a:noFill/>
    </a:ln>
  </c:spPr>
  <c:txPr>
    <a:bodyPr/>
    <a:lstStyle/>
    <a:p>
      <a:pPr>
        <a:defRPr sz="1579"/>
      </a:pPr>
      <a:endParaRPr lang="ja-JP"/>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kumimoji="1" sz="1200" smtClean="0"/>
            </a:lvl1pPr>
          </a:lstStyle>
          <a:p>
            <a:pPr>
              <a:defRPr/>
            </a:pPr>
            <a:endParaRPr lang="ja-JP" altLang="en-US"/>
          </a:p>
        </p:txBody>
      </p:sp>
      <p:sp>
        <p:nvSpPr>
          <p:cNvPr id="3" name="日付プレースホルダー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kumimoji="1" sz="1200" smtClean="0"/>
            </a:lvl1pPr>
          </a:lstStyle>
          <a:p>
            <a:pPr>
              <a:defRPr/>
            </a:pPr>
            <a:fld id="{65772E6C-3006-8E43-BFD0-D1B168A6B765}" type="datetimeFigureOut">
              <a:rPr lang="ja-JP" altLang="en-US"/>
              <a:pPr>
                <a:defRPr/>
              </a:pPr>
              <a:t>2025/10/13</a:t>
            </a:fld>
            <a:endParaRPr lang="ja-JP" altLang="en-US"/>
          </a:p>
        </p:txBody>
      </p:sp>
      <p:sp>
        <p:nvSpPr>
          <p:cNvPr id="4" name="フッター プレースホルダー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kumimoji="1" sz="1200" smtClean="0"/>
            </a:lvl1pPr>
          </a:lstStyle>
          <a:p>
            <a:pPr>
              <a:defRPr/>
            </a:pPr>
            <a:endParaRPr lang="ja-JP" altLang="en-US"/>
          </a:p>
        </p:txBody>
      </p:sp>
      <p:sp>
        <p:nvSpPr>
          <p:cNvPr id="5" name="スライド番号プレースホルダー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kumimoji="1" sz="1200" smtClean="0"/>
            </a:lvl1pPr>
          </a:lstStyle>
          <a:p>
            <a:pPr>
              <a:defRPr/>
            </a:pPr>
            <a:fld id="{BA13E811-44B6-B14D-A6E8-F900E58E212E}" type="slidenum">
              <a:rPr lang="ja-JP" altLang="en-US"/>
              <a:pPr>
                <a:defRPr/>
              </a:pPr>
              <a:t>‹#›</a:t>
            </a:fld>
            <a:endParaRPr lang="ja-JP" altLang="en-US"/>
          </a:p>
        </p:txBody>
      </p:sp>
    </p:spTree>
    <p:extLst>
      <p:ext uri="{BB962C8B-B14F-4D97-AF65-F5344CB8AC3E}">
        <p14:creationId xmlns:p14="http://schemas.microsoft.com/office/powerpoint/2010/main" val="2757914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kumimoji="1" sz="1200">
                <a:latin typeface="Arial" charset="0"/>
                <a:ea typeface="ヒラギノ角ゴ ProN W3" charset="0"/>
                <a:cs typeface="ヒラギノ角ゴ ProN W3" charset="0"/>
                <a:sym typeface="Arial" charset="0"/>
              </a:defRPr>
            </a:lvl1pPr>
          </a:lstStyle>
          <a:p>
            <a:pPr>
              <a:defRPr/>
            </a:pPr>
            <a:endParaRPr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1" sz="1200">
                <a:latin typeface="Arial" panose="020B0604020202020204" pitchFamily="34" charset="0"/>
                <a:sym typeface="Arial" panose="020B0604020202020204" pitchFamily="34" charset="0"/>
              </a:defRPr>
            </a:lvl1pPr>
          </a:lstStyle>
          <a:p>
            <a:pPr>
              <a:defRPr/>
            </a:pPr>
            <a:fld id="{854D7CD6-1BA5-C54E-B66D-3936AA4D9E88}" type="datetimeFigureOut">
              <a:rPr lang="ja-JP" altLang="en-US"/>
              <a:pPr>
                <a:defRPr/>
              </a:pPr>
              <a:t>2025/10/13</a:t>
            </a:fld>
            <a:endParaRPr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kumimoji="1" sz="1200">
                <a:latin typeface="Arial" charset="0"/>
                <a:ea typeface="ヒラギノ角ゴ ProN W3" charset="0"/>
                <a:cs typeface="ヒラギノ角ゴ ProN W3" charset="0"/>
                <a:sym typeface="Arial" charset="0"/>
              </a:defRPr>
            </a:lvl1pPr>
          </a:lstStyle>
          <a:p>
            <a:pPr>
              <a:defRPr/>
            </a:pPr>
            <a:endParaRPr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latin typeface="Arial" panose="020B0604020202020204" pitchFamily="34" charset="0"/>
                <a:sym typeface="Arial" panose="020B0604020202020204" pitchFamily="34" charset="0"/>
              </a:defRPr>
            </a:lvl1pPr>
          </a:lstStyle>
          <a:p>
            <a:pPr>
              <a:defRPr/>
            </a:pPr>
            <a:fld id="{B1BE82C0-44AE-FE43-BC35-B8D2CD0CA6EB}" type="slidenum">
              <a:rPr lang="ja-JP" altLang="en-US"/>
              <a:pPr>
                <a:defRPr/>
              </a:pPr>
              <a:t>‹#›</a:t>
            </a:fld>
            <a:endParaRPr lang="ja-JP" altLang="en-US"/>
          </a:p>
        </p:txBody>
      </p:sp>
    </p:spTree>
    <p:extLst>
      <p:ext uri="{BB962C8B-B14F-4D97-AF65-F5344CB8AC3E}">
        <p14:creationId xmlns:p14="http://schemas.microsoft.com/office/powerpoint/2010/main" val="240734313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kumimoji="1"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kumimoji="1" sz="1200" kern="1200">
        <a:solidFill>
          <a:schemeClr val="tx1"/>
        </a:solidFill>
        <a:latin typeface="+mn-lt"/>
        <a:ea typeface="ＭＳ Ｐゴシック" charset="0"/>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a:t>
            </a:fld>
            <a:endParaRPr lang="ja-JP" altLang="en-US"/>
          </a:p>
        </p:txBody>
      </p:sp>
    </p:spTree>
    <p:extLst>
      <p:ext uri="{BB962C8B-B14F-4D97-AF65-F5344CB8AC3E}">
        <p14:creationId xmlns:p14="http://schemas.microsoft.com/office/powerpoint/2010/main" val="3048165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7"/>
          <p:cNvSpPr>
            <a:spLocks noGrp="1" noChangeArrowheads="1"/>
          </p:cNvSpPr>
          <p:nvPr>
            <p:ph type="sldNum" sz="quarter" idx="5"/>
          </p:nvPr>
        </p:nvSpPr>
        <p:spPr>
          <a:noFill/>
        </p:spPr>
        <p:txBody>
          <a:bodyPr/>
          <a:lstStyle>
            <a:lvl1pPr defTabSz="909638">
              <a:defRPr kumimoji="1" sz="2400">
                <a:solidFill>
                  <a:schemeClr val="tx1"/>
                </a:solidFill>
                <a:latin typeface="ＭＳ Ｐゴシック" charset="0"/>
                <a:ea typeface="ＭＳ Ｐゴシック" charset="0"/>
                <a:cs typeface="ＭＳ Ｐゴシック" charset="0"/>
              </a:defRPr>
            </a:lvl1pPr>
            <a:lvl2pPr marL="742950" indent="-285750" defTabSz="909638">
              <a:defRPr kumimoji="1" sz="2400">
                <a:solidFill>
                  <a:schemeClr val="tx1"/>
                </a:solidFill>
                <a:latin typeface="ＭＳ Ｐゴシック" charset="0"/>
                <a:ea typeface="ＭＳ Ｐゴシック" charset="0"/>
              </a:defRPr>
            </a:lvl2pPr>
            <a:lvl3pPr marL="1143000" indent="-228600" defTabSz="909638">
              <a:defRPr kumimoji="1" sz="2400">
                <a:solidFill>
                  <a:schemeClr val="tx1"/>
                </a:solidFill>
                <a:latin typeface="ＭＳ Ｐゴシック" charset="0"/>
                <a:ea typeface="ＭＳ Ｐゴシック" charset="0"/>
              </a:defRPr>
            </a:lvl3pPr>
            <a:lvl4pPr marL="1600200" indent="-228600" defTabSz="909638">
              <a:defRPr kumimoji="1" sz="2400">
                <a:solidFill>
                  <a:schemeClr val="tx1"/>
                </a:solidFill>
                <a:latin typeface="ＭＳ Ｐゴシック" charset="0"/>
                <a:ea typeface="ＭＳ Ｐゴシック" charset="0"/>
              </a:defRPr>
            </a:lvl4pPr>
            <a:lvl5pPr marL="2057400" indent="-228600" defTabSz="909638">
              <a:defRPr kumimoji="1" sz="2400">
                <a:solidFill>
                  <a:schemeClr val="tx1"/>
                </a:solidFill>
                <a:latin typeface="ＭＳ Ｐゴシック" charset="0"/>
                <a:ea typeface="ＭＳ Ｐゴシック" charset="0"/>
              </a:defRPr>
            </a:lvl5pPr>
            <a:lvl6pPr marL="2514600" indent="-228600" defTabSz="909638" fontAlgn="base">
              <a:spcBef>
                <a:spcPct val="0"/>
              </a:spcBef>
              <a:spcAft>
                <a:spcPct val="0"/>
              </a:spcAft>
              <a:defRPr kumimoji="1" sz="2400">
                <a:solidFill>
                  <a:schemeClr val="tx1"/>
                </a:solidFill>
                <a:latin typeface="ＭＳ Ｐゴシック" charset="0"/>
                <a:ea typeface="ＭＳ Ｐゴシック" charset="0"/>
              </a:defRPr>
            </a:lvl6pPr>
            <a:lvl7pPr marL="2971800" indent="-228600" defTabSz="909638" fontAlgn="base">
              <a:spcBef>
                <a:spcPct val="0"/>
              </a:spcBef>
              <a:spcAft>
                <a:spcPct val="0"/>
              </a:spcAft>
              <a:defRPr kumimoji="1" sz="2400">
                <a:solidFill>
                  <a:schemeClr val="tx1"/>
                </a:solidFill>
                <a:latin typeface="ＭＳ Ｐゴシック" charset="0"/>
                <a:ea typeface="ＭＳ Ｐゴシック" charset="0"/>
              </a:defRPr>
            </a:lvl7pPr>
            <a:lvl8pPr marL="3429000" indent="-228600" defTabSz="909638" fontAlgn="base">
              <a:spcBef>
                <a:spcPct val="0"/>
              </a:spcBef>
              <a:spcAft>
                <a:spcPct val="0"/>
              </a:spcAft>
              <a:defRPr kumimoji="1" sz="2400">
                <a:solidFill>
                  <a:schemeClr val="tx1"/>
                </a:solidFill>
                <a:latin typeface="ＭＳ Ｐゴシック" charset="0"/>
                <a:ea typeface="ＭＳ Ｐゴシック" charset="0"/>
              </a:defRPr>
            </a:lvl8pPr>
            <a:lvl9pPr marL="3886200" indent="-228600" defTabSz="909638" fontAlgn="base">
              <a:spcBef>
                <a:spcPct val="0"/>
              </a:spcBef>
              <a:spcAft>
                <a:spcPct val="0"/>
              </a:spcAft>
              <a:defRPr kumimoji="1" sz="2400">
                <a:solidFill>
                  <a:schemeClr val="tx1"/>
                </a:solidFill>
                <a:latin typeface="ＭＳ Ｐゴシック" charset="0"/>
                <a:ea typeface="ＭＳ Ｐゴシック" charset="0"/>
              </a:defRPr>
            </a:lvl9pPr>
          </a:lstStyle>
          <a:p>
            <a:fld id="{B56BEBFF-745D-654D-8C27-D93B90EA861F}" type="slidenum">
              <a:rPr lang="en-US" altLang="ja-JP" sz="1200">
                <a:solidFill>
                  <a:srgbClr val="000000"/>
                </a:solidFill>
                <a:latin typeface="Arial" charset="0"/>
              </a:rPr>
              <a:pPr/>
              <a:t>2</a:t>
            </a:fld>
            <a:endParaRPr lang="en-US" altLang="ja-JP" sz="1200">
              <a:solidFill>
                <a:srgbClr val="000000"/>
              </a:solidFill>
              <a:latin typeface="Arial" charset="0"/>
            </a:endParaRPr>
          </a:p>
        </p:txBody>
      </p:sp>
      <p:sp>
        <p:nvSpPr>
          <p:cNvPr id="261122" name="スライド イメージ プレースホルダ 1"/>
          <p:cNvSpPr>
            <a:spLocks noGrp="1" noRot="1" noChangeAspect="1" noTextEdit="1"/>
          </p:cNvSpPr>
          <p:nvPr>
            <p:ph type="sldImg"/>
          </p:nvPr>
        </p:nvSpPr>
        <p:spPr>
          <a:xfrm>
            <a:off x="1143000" y="685800"/>
            <a:ext cx="4572000" cy="3429000"/>
          </a:xfrm>
          <a:ln/>
        </p:spPr>
      </p:sp>
      <p:sp>
        <p:nvSpPr>
          <p:cNvPr id="261123" name="ノート プレースホルダ 2"/>
          <p:cNvSpPr>
            <a:spLocks noGrp="1"/>
          </p:cNvSpPr>
          <p:nvPr>
            <p:ph type="body" idx="1"/>
          </p:nvPr>
        </p:nvSpPr>
        <p:spPr>
          <a:noFill/>
          <a:extLst>
            <a:ext uri="{FAA26D3D-D897-4be2-8F04-BA451C77F1D7}">
              <ma14:placeholderFlag xmlns:ma14="http://schemas.microsoft.com/office/mac/drawingml/2011/main" xmlns="" val="1"/>
            </a:ext>
          </a:extLst>
        </p:spPr>
        <p:txBody>
          <a:bodyPr lIns="91426" tIns="45713" rIns="91426" bIns="45713"/>
          <a:lstStyle/>
          <a:p>
            <a:pPr eaLnBrk="1" hangingPunct="1"/>
            <a:endParaRPr lang="ja-JP" altLang="en-US">
              <a:latin typeface="Arial" charset="0"/>
              <a:ea typeface="ＭＳ Ｐ明朝" charset="0"/>
              <a:cs typeface="ＭＳ Ｐ明朝" charset="0"/>
            </a:endParaRPr>
          </a:p>
        </p:txBody>
      </p:sp>
      <p:sp>
        <p:nvSpPr>
          <p:cNvPr id="261124" name="スライド番号プレースホルダ 3"/>
          <p:cNvSpPr txBox="1">
            <a:spLocks noGrp="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nchor="b"/>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algn="r" eaLnBrk="1" hangingPunct="1"/>
            <a:fld id="{8BAA23CC-1780-794F-870B-37E33D174581}" type="slidenum">
              <a:rPr lang="en-US" altLang="ja-JP" sz="1200" smtClean="0">
                <a:solidFill>
                  <a:srgbClr val="000000"/>
                </a:solidFill>
                <a:latin typeface="Arial" charset="0"/>
              </a:rPr>
              <a:pPr algn="r" eaLnBrk="1" hangingPunct="1"/>
              <a:t>2</a:t>
            </a:fld>
            <a:endParaRPr lang="en-US" altLang="ja-JP" sz="1200">
              <a:solidFill>
                <a:srgbClr val="000000"/>
              </a:solidFill>
              <a:latin typeface="Arial" charset="0"/>
            </a:endParaRPr>
          </a:p>
        </p:txBody>
      </p:sp>
    </p:spTree>
    <p:extLst>
      <p:ext uri="{BB962C8B-B14F-4D97-AF65-F5344CB8AC3E}">
        <p14:creationId xmlns:p14="http://schemas.microsoft.com/office/powerpoint/2010/main" val="684562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早稲田大学の理工学術院には，</a:t>
            </a:r>
            <a:endParaRPr kumimoji="1" lang="en-US" altLang="ja-JP" sz="1200" kern="1200" dirty="0">
              <a:solidFill>
                <a:schemeClr val="tx1"/>
              </a:solidFill>
              <a:effectLst/>
              <a:latin typeface="+mn-lt"/>
              <a:ea typeface="ＭＳ Ｐゴシック" charset="0"/>
              <a:cs typeface="ＭＳ Ｐゴシック" charset="0"/>
            </a:endParaRPr>
          </a:p>
          <a:p>
            <a:r>
              <a:rPr kumimoji="1" lang="en-US" altLang="ja-JP" sz="1200" kern="1200" dirty="0">
                <a:solidFill>
                  <a:schemeClr val="tx1"/>
                </a:solidFill>
                <a:effectLst/>
                <a:latin typeface="+mn-lt"/>
                <a:ea typeface="ＭＳ Ｐゴシック" charset="0"/>
                <a:cs typeface="ＭＳ Ｐゴシック" charset="0"/>
              </a:rPr>
              <a:t>3</a:t>
            </a:r>
            <a:r>
              <a:rPr kumimoji="1" lang="ja-JP" altLang="ja-JP" sz="1200" kern="1200" dirty="0">
                <a:solidFill>
                  <a:schemeClr val="tx1"/>
                </a:solidFill>
                <a:effectLst/>
                <a:latin typeface="+mn-lt"/>
                <a:ea typeface="ＭＳ Ｐゴシック" charset="0"/>
                <a:cs typeface="ＭＳ Ｐゴシック" charset="0"/>
              </a:rPr>
              <a:t>つの理工学部がございます．</a:t>
            </a:r>
          </a:p>
          <a:p>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dirty="0">
                <a:solidFill>
                  <a:schemeClr val="tx1"/>
                </a:solidFill>
                <a:effectLst/>
                <a:latin typeface="+mn-lt"/>
                <a:ea typeface="ＭＳ Ｐゴシック" charset="0"/>
                <a:cs typeface="ＭＳ Ｐゴシック" charset="0"/>
              </a:rPr>
              <a:t>「基幹理工学部」，「創造理工学部」，「先進理工学部」ですが，私達は</a:t>
            </a:r>
            <a:r>
              <a:rPr kumimoji="1" lang="en-US" altLang="ja-JP" sz="1200" kern="1200" dirty="0">
                <a:solidFill>
                  <a:schemeClr val="tx1"/>
                </a:solidFill>
                <a:effectLst/>
                <a:latin typeface="+mn-lt"/>
                <a:ea typeface="ＭＳ Ｐゴシック" charset="0"/>
                <a:cs typeface="ＭＳ Ｐゴシック" charset="0"/>
              </a:rPr>
              <a:t>3</a:t>
            </a:r>
            <a:r>
              <a:rPr kumimoji="1" lang="ja-JP" altLang="ja-JP" sz="1200" kern="1200" dirty="0">
                <a:solidFill>
                  <a:schemeClr val="tx1"/>
                </a:solidFill>
                <a:effectLst/>
                <a:latin typeface="+mn-lt"/>
                <a:ea typeface="ＭＳ Ｐゴシック" charset="0"/>
                <a:cs typeface="ＭＳ Ｐゴシック" charset="0"/>
              </a:rPr>
              <a:t>つ目のブルーのところ，「先進理工学部」です．そして，大学院は「先進理工学研究科」になります．</a:t>
            </a:r>
          </a:p>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CC4C8-76A4-3B44-BC9B-7658F6DE2245}" type="slidenum">
              <a:rPr kumimoji="1" lang="ja-JP" altLang="en-US" sz="1200" b="0" i="0" u="none" strike="noStrike" kern="1200" cap="none" spc="0" normalizeH="0" baseline="0" noProof="0" smtClean="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ja-JP" altLang="en-US"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Tree>
    <p:extLst>
      <p:ext uri="{BB962C8B-B14F-4D97-AF65-F5344CB8AC3E}">
        <p14:creationId xmlns:p14="http://schemas.microsoft.com/office/powerpoint/2010/main" val="1574041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先進理工学部は，</a:t>
            </a:r>
          </a:p>
          <a:p>
            <a:r>
              <a:rPr kumimoji="1" lang="ja-JP" altLang="ja-JP" sz="1200" kern="1200" dirty="0">
                <a:solidFill>
                  <a:schemeClr val="tx1"/>
                </a:solidFill>
                <a:effectLst/>
                <a:latin typeface="+mn-lt"/>
                <a:ea typeface="ＭＳ Ｐゴシック" charset="0"/>
                <a:cs typeface="ＭＳ Ｐゴシック" charset="0"/>
              </a:rPr>
              <a:t>「物理」，「化学」，「電気・電子工学」，「情報」，「生命科学」の分野・領域に関わる</a:t>
            </a:r>
            <a:r>
              <a:rPr kumimoji="1" lang="en-US" altLang="ja-JP" sz="1200" kern="1200" baseline="0" dirty="0">
                <a:solidFill>
                  <a:schemeClr val="tx1"/>
                </a:solidFill>
                <a:effectLst/>
                <a:latin typeface="+mn-lt"/>
                <a:ea typeface="ＭＳ Ｐゴシック" charset="0"/>
                <a:cs typeface="ＭＳ Ｐゴシック" charset="0"/>
              </a:rPr>
              <a:t> </a:t>
            </a:r>
            <a:r>
              <a:rPr kumimoji="1" lang="en-US" altLang="ja-JP" sz="1200" kern="1200" dirty="0">
                <a:solidFill>
                  <a:schemeClr val="tx1"/>
                </a:solidFill>
                <a:effectLst/>
                <a:latin typeface="+mn-lt"/>
                <a:ea typeface="ＭＳ Ｐゴシック" charset="0"/>
                <a:cs typeface="ＭＳ Ｐゴシック" charset="0"/>
              </a:rPr>
              <a:t>6</a:t>
            </a:r>
            <a:r>
              <a:rPr kumimoji="1" lang="ja-JP" altLang="ja-JP" sz="1200" kern="1200" dirty="0">
                <a:solidFill>
                  <a:schemeClr val="tx1"/>
                </a:solidFill>
                <a:effectLst/>
                <a:latin typeface="+mn-lt"/>
                <a:ea typeface="ＭＳ Ｐゴシック" charset="0"/>
                <a:cs typeface="ＭＳ Ｐゴシック" charset="0"/>
              </a:rPr>
              <a:t>つの学科で構成されています．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dirty="0">
              <a:solidFill>
                <a:schemeClr val="tx1"/>
              </a:solidFill>
              <a:effectLst/>
              <a:latin typeface="+mn-lt"/>
              <a:ea typeface="ＭＳ Ｐゴシック" charset="0"/>
              <a:cs typeface="ＭＳ Ｐゴシック" charset="0"/>
            </a:endParaRPr>
          </a:p>
          <a:p>
            <a:r>
              <a:rPr kumimoji="1" lang="ja-JP" altLang="ja-JP" sz="1200" kern="1200" dirty="0">
                <a:solidFill>
                  <a:schemeClr val="tx1"/>
                </a:solidFill>
                <a:effectLst/>
                <a:latin typeface="+mn-lt"/>
                <a:ea typeface="ＭＳ Ｐゴシック" charset="0"/>
                <a:cs typeface="ＭＳ Ｐゴシック" charset="0"/>
              </a:rPr>
              <a:t>「物理学科」，「応用物理学科」，「化学・生命化学科」，「応用化学科」，「生命医科学科」，そして，「電気・情報生命工学科」です</a:t>
            </a:r>
            <a:r>
              <a:rPr kumimoji="1" lang="ja-JP" altLang="en-US" sz="1200" kern="1200" dirty="0">
                <a:solidFill>
                  <a:schemeClr val="tx1"/>
                </a:solidFill>
                <a:effectLst/>
                <a:latin typeface="+mn-lt"/>
                <a:ea typeface="ＭＳ Ｐゴシック" charset="0"/>
                <a:cs typeface="ＭＳ Ｐゴシック" charset="0"/>
              </a:rPr>
              <a:t>．</a:t>
            </a:r>
            <a:endParaRPr kumimoji="1" lang="ja-JP" altLang="ja-JP" sz="1200" kern="1200" dirty="0">
              <a:solidFill>
                <a:schemeClr val="tx1"/>
              </a:solidFill>
              <a:effectLst/>
              <a:latin typeface="+mn-lt"/>
              <a:ea typeface="ＭＳ Ｐゴシック" charset="0"/>
              <a:cs typeface="ＭＳ Ｐゴシック" charset="0"/>
            </a:endParaRP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2DCC4C8-76A4-3B44-BC9B-7658F6DE2245}" type="slidenum">
              <a:rPr lang="ja-JP" altLang="en-US" smtClean="0"/>
              <a:pPr>
                <a:defRPr/>
              </a:pPr>
              <a:t>7</a:t>
            </a:fld>
            <a:endParaRPr lang="ja-JP" altLang="en-US"/>
          </a:p>
        </p:txBody>
      </p:sp>
    </p:spTree>
    <p:extLst>
      <p:ext uri="{BB962C8B-B14F-4D97-AF65-F5344CB8AC3E}">
        <p14:creationId xmlns:p14="http://schemas.microsoft.com/office/powerpoint/2010/main" val="76914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先進理工学部では，入学時から学科を指定して志願して頂きます．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入学されましたら，理工</a:t>
            </a:r>
            <a:r>
              <a:rPr kumimoji="1" lang="en-US" altLang="ja-JP" sz="1200" kern="1200" dirty="0">
                <a:solidFill>
                  <a:schemeClr val="tx1"/>
                </a:solidFill>
                <a:effectLst/>
                <a:latin typeface="+mn-lt"/>
                <a:ea typeface="ＭＳ Ｐゴシック" charset="0"/>
                <a:cs typeface="ＭＳ Ｐゴシック" charset="0"/>
              </a:rPr>
              <a:t>3</a:t>
            </a:r>
            <a:r>
              <a:rPr kumimoji="1" lang="ja-JP" altLang="ja-JP" sz="1200" kern="1200">
                <a:solidFill>
                  <a:schemeClr val="tx1"/>
                </a:solidFill>
                <a:effectLst/>
                <a:latin typeface="+mn-lt"/>
                <a:ea typeface="ＭＳ Ｐゴシック" charset="0"/>
                <a:cs typeface="ＭＳ Ｐゴシック" charset="0"/>
              </a:rPr>
              <a:t>学部に共通の「基礎科目」・「実験科目」・「語学科目」・「教養科目」を履修することもさることながら，</a:t>
            </a:r>
            <a:endParaRPr kumimoji="1" lang="en-US" altLang="ja-JP" sz="1200" kern="1200" dirty="0">
              <a:solidFill>
                <a:schemeClr val="tx1"/>
              </a:solidFill>
              <a:effectLst/>
              <a:latin typeface="+mn-lt"/>
              <a:ea typeface="ＭＳ Ｐゴシック" charset="0"/>
              <a:cs typeface="ＭＳ Ｐゴシック" charset="0"/>
            </a:endParaRPr>
          </a:p>
          <a:p>
            <a:r>
              <a:rPr kumimoji="1" lang="en-US" altLang="ja-JP" sz="1200" kern="1200" dirty="0">
                <a:solidFill>
                  <a:schemeClr val="tx1"/>
                </a:solidFill>
                <a:effectLst/>
                <a:latin typeface="+mn-lt"/>
                <a:ea typeface="ＭＳ Ｐゴシック" charset="0"/>
                <a:cs typeface="ＭＳ Ｐゴシック" charset="0"/>
              </a:rPr>
              <a:t>1</a:t>
            </a:r>
            <a:r>
              <a:rPr kumimoji="1" lang="ja-JP" altLang="ja-JP" sz="1200" kern="1200">
                <a:solidFill>
                  <a:schemeClr val="tx1"/>
                </a:solidFill>
                <a:effectLst/>
                <a:latin typeface="+mn-lt"/>
                <a:ea typeface="ＭＳ Ｐゴシック" charset="0"/>
                <a:cs typeface="ＭＳ Ｐゴシック" charset="0"/>
              </a:rPr>
              <a:t>年生の段階から，各学科に用意されております，各学科それぞれの特徴を生かした「専門科目」を履修して頂きます．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そして，それぞれの学問領域で活躍できる，しっかりとした基礎学力を養成することを目指しております．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8</a:t>
            </a:fld>
            <a:endParaRPr lang="ja-JP" altLang="en-US"/>
          </a:p>
        </p:txBody>
      </p:sp>
    </p:spTree>
    <p:extLst>
      <p:ext uri="{BB962C8B-B14F-4D97-AF65-F5344CB8AC3E}">
        <p14:creationId xmlns:p14="http://schemas.microsoft.com/office/powerpoint/2010/main" val="497632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早稲田大学の理工学部では，理工学部の創設当初より，</a:t>
            </a:r>
          </a:p>
          <a:p>
            <a:r>
              <a:rPr kumimoji="1" lang="ja-JP" altLang="ja-JP" sz="1200" kern="1200">
                <a:solidFill>
                  <a:schemeClr val="tx1"/>
                </a:solidFill>
                <a:effectLst/>
                <a:latin typeface="+mn-lt"/>
                <a:ea typeface="ＭＳ Ｐゴシック" charset="0"/>
                <a:cs typeface="ＭＳ Ｐゴシック" charset="0"/>
              </a:rPr>
              <a:t>伝統的に「実験教育」を重視してまいりました．</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この理工キャンパスには，実験教育用の充実した施設・設備が整っており，</a:t>
            </a:r>
          </a:p>
          <a:p>
            <a:r>
              <a:rPr kumimoji="1" lang="ja-JP" altLang="ja-JP" sz="1200" kern="1200">
                <a:solidFill>
                  <a:schemeClr val="tx1"/>
                </a:solidFill>
                <a:effectLst/>
                <a:latin typeface="+mn-lt"/>
                <a:ea typeface="ＭＳ Ｐゴシック" charset="0"/>
                <a:cs typeface="ＭＳ Ｐゴシック" charset="0"/>
              </a:rPr>
              <a:t>実験教育専門のスタッフも充実しています．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基礎実験科目の実験項目も，</a:t>
            </a:r>
          </a:p>
          <a:p>
            <a:r>
              <a:rPr kumimoji="1" lang="ja-JP" altLang="ja-JP" sz="1200" kern="1200">
                <a:solidFill>
                  <a:schemeClr val="tx1"/>
                </a:solidFill>
                <a:effectLst/>
                <a:latin typeface="+mn-lt"/>
                <a:ea typeface="ＭＳ Ｐゴシック" charset="0"/>
                <a:cs typeface="ＭＳ Ｐゴシック" charset="0"/>
              </a:rPr>
              <a:t>「エレクトリック・ギターの物理」，</a:t>
            </a:r>
          </a:p>
          <a:p>
            <a:r>
              <a:rPr kumimoji="1" lang="ja-JP" altLang="ja-JP" sz="1200" kern="1200">
                <a:solidFill>
                  <a:schemeClr val="tx1"/>
                </a:solidFill>
                <a:effectLst/>
                <a:latin typeface="+mn-lt"/>
                <a:ea typeface="ＭＳ Ｐゴシック" charset="0"/>
                <a:cs typeface="ＭＳ Ｐゴシック" charset="0"/>
              </a:rPr>
              <a:t>「コンデンサーを設計してラジオを聴く」，</a:t>
            </a:r>
          </a:p>
          <a:p>
            <a:r>
              <a:rPr kumimoji="1" lang="ja-JP" altLang="ja-JP" sz="1200" kern="1200">
                <a:solidFill>
                  <a:schemeClr val="tx1"/>
                </a:solidFill>
                <a:effectLst/>
                <a:latin typeface="+mn-lt"/>
                <a:ea typeface="ＭＳ Ｐゴシック" charset="0"/>
                <a:cs typeface="ＭＳ Ｐゴシック" charset="0"/>
              </a:rPr>
              <a:t>「エアー・ホッケーの物理」など，</a:t>
            </a:r>
          </a:p>
          <a:p>
            <a:r>
              <a:rPr kumimoji="1" lang="ja-JP" altLang="ja-JP" sz="1200" kern="1200">
                <a:solidFill>
                  <a:schemeClr val="tx1"/>
                </a:solidFill>
                <a:effectLst/>
                <a:latin typeface="+mn-lt"/>
                <a:ea typeface="ＭＳ Ｐゴシック" charset="0"/>
                <a:cs typeface="ＭＳ Ｐゴシック" charset="0"/>
              </a:rPr>
              <a:t>ユニークで特色ある内容で構成され，他大学からの見学もあるほどです．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en-US" altLang="ja-JP" sz="1200" kern="1200" dirty="0">
                <a:solidFill>
                  <a:schemeClr val="tx1"/>
                </a:solidFill>
                <a:effectLst/>
                <a:latin typeface="+mn-lt"/>
                <a:ea typeface="ＭＳ Ｐゴシック" charset="0"/>
                <a:cs typeface="ＭＳ Ｐゴシック" charset="0"/>
              </a:rPr>
              <a:t>2010</a:t>
            </a:r>
            <a:r>
              <a:rPr kumimoji="1" lang="ja-JP" altLang="ja-JP" sz="1200" kern="1200">
                <a:solidFill>
                  <a:schemeClr val="tx1"/>
                </a:solidFill>
                <a:effectLst/>
                <a:latin typeface="+mn-lt"/>
                <a:ea typeface="ＭＳ Ｐゴシック" charset="0"/>
                <a:cs typeface="ＭＳ Ｐゴシック" charset="0"/>
              </a:rPr>
              <a:t>年に早稲田大学の理工キャンパスで開催された</a:t>
            </a:r>
          </a:p>
          <a:p>
            <a:r>
              <a:rPr kumimoji="1" lang="ja-JP" altLang="ja-JP" sz="1200" kern="1200">
                <a:solidFill>
                  <a:schemeClr val="tx1"/>
                </a:solidFill>
                <a:effectLst/>
                <a:latin typeface="+mn-lt"/>
                <a:ea typeface="ＭＳ Ｐゴシック" charset="0"/>
                <a:cs typeface="ＭＳ Ｐゴシック" charset="0"/>
              </a:rPr>
              <a:t>「国際化学オリンピック」を機に改修された「化学実験室」は，自慢の実験室です．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こうした充実した環境で，実験科目を楽しんで頂きたいと思います．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10</a:t>
            </a:fld>
            <a:endParaRPr lang="ja-JP" altLang="en-US"/>
          </a:p>
        </p:txBody>
      </p:sp>
    </p:spTree>
    <p:extLst>
      <p:ext uri="{BB962C8B-B14F-4D97-AF65-F5344CB8AC3E}">
        <p14:creationId xmlns:p14="http://schemas.microsoft.com/office/powerpoint/2010/main" val="276672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英語教育も早稲田大学理工学術院の特色の一つです．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dirty="0">
              <a:solidFill>
                <a:schemeClr val="tx1"/>
              </a:solidFill>
              <a:effectLst/>
              <a:latin typeface="+mn-lt"/>
              <a:ea typeface="ＭＳ Ｐゴシック" charset="0"/>
              <a:cs typeface="ＭＳ Ｐゴシック" charset="0"/>
            </a:endParaRPr>
          </a:p>
          <a:p>
            <a:r>
              <a:rPr kumimoji="1" lang="ja-JP" altLang="ja-JP" sz="1200" kern="1200" dirty="0">
                <a:solidFill>
                  <a:schemeClr val="tx1"/>
                </a:solidFill>
                <a:effectLst/>
                <a:latin typeface="+mn-lt"/>
                <a:ea typeface="ＭＳ Ｐゴシック" charset="0"/>
                <a:cs typeface="ＭＳ Ｐゴシック" charset="0"/>
              </a:rPr>
              <a:t>理工学術院に所属する英語教育担当の教員が，</a:t>
            </a:r>
          </a:p>
          <a:p>
            <a:r>
              <a:rPr kumimoji="1" lang="ja-JP" altLang="ja-JP" sz="1200" kern="1200" dirty="0">
                <a:solidFill>
                  <a:schemeClr val="tx1"/>
                </a:solidFill>
                <a:effectLst/>
                <a:latin typeface="+mn-lt"/>
                <a:ea typeface="ＭＳ Ｐゴシック" charset="0"/>
                <a:cs typeface="ＭＳ Ｐゴシック" charset="0"/>
              </a:rPr>
              <a:t>理工系に求められる英語力を育むカリキュラムを開発し，</a:t>
            </a:r>
          </a:p>
          <a:p>
            <a:r>
              <a:rPr kumimoji="1" lang="ja-JP" altLang="ja-JP" sz="1200" kern="1200" dirty="0">
                <a:solidFill>
                  <a:schemeClr val="tx1"/>
                </a:solidFill>
                <a:effectLst/>
                <a:latin typeface="+mn-lt"/>
                <a:ea typeface="ＭＳ Ｐゴシック" charset="0"/>
                <a:cs typeface="ＭＳ Ｐゴシック" charset="0"/>
              </a:rPr>
              <a:t>理工独自の充実した科目群が用意されています．</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2DCC4C8-76A4-3B44-BC9B-7658F6DE2245}" type="slidenum">
              <a:rPr kumimoji="1" lang="ja-JP" altLang="en-US" sz="1200" b="0" i="0" u="none" strike="noStrike" kern="1200" cap="none" spc="0" normalizeH="0" baseline="0" noProof="0" smtClean="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1" lang="ja-JP" altLang="en-US"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Tree>
    <p:extLst>
      <p:ext uri="{BB962C8B-B14F-4D97-AF65-F5344CB8AC3E}">
        <p14:creationId xmlns:p14="http://schemas.microsoft.com/office/powerpoint/2010/main" val="3403354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早稲田大学</a:t>
            </a:r>
            <a:r>
              <a:rPr kumimoji="1" lang="ja-JP" altLang="en-US" sz="1200" b="0" i="0" kern="1200" dirty="0">
                <a:solidFill>
                  <a:schemeClr val="tx1"/>
                </a:solidFill>
                <a:effectLst/>
                <a:latin typeface="+mn-lt"/>
                <a:ea typeface="ＭＳ Ｐゴシック" charset="0"/>
                <a:cs typeface="ＭＳ Ｐゴシック" charset="0"/>
              </a:rPr>
              <a:t>理工学術院で</a:t>
            </a:r>
            <a:r>
              <a:rPr kumimoji="1" lang="ja-JP" altLang="en-US" dirty="0"/>
              <a:t>は，</a:t>
            </a:r>
            <a:r>
              <a:rPr kumimoji="1" lang="en-US" altLang="ja-JP" dirty="0"/>
              <a:t>2010</a:t>
            </a:r>
            <a:r>
              <a:rPr kumimoji="1" lang="ja-JP" altLang="en-US" dirty="0"/>
              <a:t>年度より</a:t>
            </a:r>
            <a:endParaRPr kumimoji="1" lang="en-US" altLang="ja-JP" dirty="0"/>
          </a:p>
          <a:p>
            <a:r>
              <a:rPr kumimoji="1" lang="ja-JP" altLang="en-US" sz="1200" b="0" i="0" kern="1200" dirty="0">
                <a:solidFill>
                  <a:schemeClr val="tx1"/>
                </a:solidFill>
                <a:effectLst/>
                <a:latin typeface="+mn-lt"/>
                <a:ea typeface="ＭＳ Ｐゴシック" charset="0"/>
                <a:cs typeface="ＭＳ Ｐゴシック" charset="0"/>
              </a:rPr>
              <a:t>英語による履修だけで学部課程の学位を取得できる「国際コース」を導入し，</a:t>
            </a:r>
            <a:endParaRPr kumimoji="1" lang="en-US" altLang="ja-JP" sz="1200" b="0" i="0" kern="1200" dirty="0">
              <a:solidFill>
                <a:schemeClr val="tx1"/>
              </a:solidFill>
              <a:effectLst/>
              <a:latin typeface="+mn-lt"/>
              <a:ea typeface="ＭＳ Ｐゴシック" charset="0"/>
              <a:cs typeface="ＭＳ Ｐゴシック" charset="0"/>
            </a:endParaRPr>
          </a:p>
          <a:p>
            <a:r>
              <a:rPr kumimoji="1" lang="ja-JP" altLang="en-US" dirty="0"/>
              <a:t>海外から学生を受け入れてきました．</a:t>
            </a:r>
            <a:endParaRPr kumimoji="1" lang="en-US" altLang="ja-JP" dirty="0"/>
          </a:p>
          <a:p>
            <a:endParaRPr kumimoji="1" lang="en-US" altLang="ja-JP" dirty="0"/>
          </a:p>
          <a:p>
            <a:r>
              <a:rPr kumimoji="1" lang="en-US" altLang="ja-JP" dirty="0"/>
              <a:t>2018</a:t>
            </a:r>
            <a:r>
              <a:rPr kumimoji="1" lang="ja-JP" altLang="en-US" dirty="0"/>
              <a:t>年度にはこれを一新し，「英語学位プログラム」に進化しました。</a:t>
            </a:r>
            <a:endParaRPr kumimoji="1" lang="en-US" altLang="ja-JP" dirty="0"/>
          </a:p>
          <a:p>
            <a:r>
              <a:rPr kumimoji="1" lang="ja-JP" altLang="en-US" dirty="0"/>
              <a:t>先進理工学部には</a:t>
            </a:r>
            <a:r>
              <a:rPr kumimoji="1" lang="en-US" altLang="ja-JP" dirty="0"/>
              <a:t>Physics, Chemistry, Bioscience</a:t>
            </a:r>
            <a:r>
              <a:rPr kumimoji="1" lang="ja-JP" altLang="en-US" dirty="0"/>
              <a:t>という三つのメジャーがあり、</a:t>
            </a:r>
            <a:endParaRPr kumimoji="1" lang="en-US" altLang="ja-JP" dirty="0"/>
          </a:p>
          <a:p>
            <a:r>
              <a:rPr kumimoji="1" lang="ja-JP" altLang="en-US" dirty="0"/>
              <a:t>日本人学生と外国人学生が少人数教育によってそれぞれの専門分野を学びます。</a:t>
            </a:r>
            <a:endParaRPr kumimoji="1" lang="en-US" altLang="ja-JP" dirty="0"/>
          </a:p>
          <a:p>
            <a:endParaRPr kumimoji="1" lang="en-US" altLang="ja-JP" dirty="0"/>
          </a:p>
          <a:p>
            <a:r>
              <a:rPr kumimoji="1" lang="ja-JP" altLang="en-US" dirty="0"/>
              <a:t>日頃，理工のキャンパスを歩いていますと，様々な国の言葉が聞こえてきます．</a:t>
            </a:r>
            <a:endParaRPr kumimoji="1" lang="en-US" altLang="ja-JP" dirty="0"/>
          </a:p>
          <a:p>
            <a:r>
              <a:rPr kumimoji="1" lang="ja-JP" altLang="en-US" dirty="0"/>
              <a:t>通常の日本語コースで学ぶ皆さんにも</a:t>
            </a:r>
            <a:endParaRPr kumimoji="1" lang="en-US" altLang="ja-JP" dirty="0"/>
          </a:p>
          <a:p>
            <a:r>
              <a:rPr kumimoji="1" lang="ja-JP" altLang="en-US" dirty="0"/>
              <a:t>海外からの留学生と接する機会があるでしょうし，</a:t>
            </a:r>
            <a:endParaRPr kumimoji="1" lang="en-US" altLang="ja-JP" dirty="0"/>
          </a:p>
          <a:p>
            <a:r>
              <a:rPr kumimoji="1" lang="ja-JP" altLang="en-US" dirty="0"/>
              <a:t>グローバルな環境の中で学生生活を送って頂けることと思います．</a:t>
            </a:r>
            <a:endParaRPr kumimoji="1" lang="en-US" altLang="ja-JP" dirty="0"/>
          </a:p>
        </p:txBody>
      </p:sp>
      <p:sp>
        <p:nvSpPr>
          <p:cNvPr id="4" name="スライド番号プレースホルダー 3"/>
          <p:cNvSpPr>
            <a:spLocks noGrp="1"/>
          </p:cNvSpPr>
          <p:nvPr>
            <p:ph type="sldNum" sz="quarter" idx="10"/>
          </p:nvPr>
        </p:nvSpPr>
        <p:spPr/>
        <p:txBody>
          <a:bodyPr/>
          <a:lstStyle/>
          <a:p>
            <a:pPr>
              <a:defRPr/>
            </a:pPr>
            <a:fld id="{72DCC4C8-76A4-3B44-BC9B-7658F6DE2245}" type="slidenum">
              <a:rPr lang="ja-JP" altLang="en-US" smtClean="0"/>
              <a:pPr>
                <a:defRPr/>
              </a:pPr>
              <a:t>12</a:t>
            </a:fld>
            <a:endParaRPr lang="ja-JP" altLang="en-US"/>
          </a:p>
        </p:txBody>
      </p:sp>
    </p:spTree>
    <p:extLst>
      <p:ext uri="{BB962C8B-B14F-4D97-AF65-F5344CB8AC3E}">
        <p14:creationId xmlns:p14="http://schemas.microsoft.com/office/powerpoint/2010/main" val="296046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3554"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kumimoji="1" lang="ja-JP" altLang="en-US" sz="1200" kern="1200">
                <a:solidFill>
                  <a:schemeClr val="tx1"/>
                </a:solidFill>
                <a:effectLst/>
                <a:latin typeface="+mn-lt"/>
                <a:ea typeface="ＭＳ Ｐゴシック" charset="0"/>
                <a:cs typeface="ＭＳ Ｐゴシック" charset="0"/>
              </a:rPr>
              <a:t>当然のことではありますが，</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en-US" sz="1200" kern="1200">
                <a:solidFill>
                  <a:schemeClr val="tx1"/>
                </a:solidFill>
                <a:effectLst/>
                <a:latin typeface="+mn-lt"/>
                <a:ea typeface="ＭＳ Ｐゴシック" charset="0"/>
                <a:cs typeface="ＭＳ Ｐゴシック" charset="0"/>
              </a:rPr>
              <a:t>研究倫理に関する教育にも力を入れています．</a:t>
            </a:r>
            <a:endParaRPr kumimoji="1" lang="en-US" altLang="ja-JP" sz="1200" kern="1200" dirty="0">
              <a:solidFill>
                <a:schemeClr val="tx1"/>
              </a:solidFill>
              <a:effectLst/>
              <a:latin typeface="+mn-lt"/>
              <a:ea typeface="ＭＳ Ｐゴシック" charset="0"/>
              <a:cs typeface="ＭＳ Ｐゴシック" charset="0"/>
            </a:endParaRPr>
          </a:p>
          <a:p>
            <a:endParaRPr kumimoji="1" lang="en-US" altLang="ja-JP" dirty="0"/>
          </a:p>
          <a:p>
            <a:r>
              <a:rPr kumimoji="1" lang="ja-JP" altLang="en-US"/>
              <a:t>全学的に用意された講義科目に加え，</a:t>
            </a:r>
            <a:endParaRPr kumimoji="1" lang="en-US" altLang="ja-JP" dirty="0"/>
          </a:p>
          <a:p>
            <a:r>
              <a:rPr kumimoji="1" lang="ja-JP" altLang="en-US"/>
              <a:t>各学科でも独自の取り組みを行っています．</a:t>
            </a:r>
          </a:p>
          <a:p>
            <a:endParaRPr lang="ja-JP" altLang="en-US">
              <a:ea typeface="ＭＳ Ｐゴシック" charset="-128"/>
            </a:endParaRPr>
          </a:p>
        </p:txBody>
      </p:sp>
      <p:sp>
        <p:nvSpPr>
          <p:cNvPr id="23555"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charset="0"/>
                <a:ea typeface="ＭＳ Ｐゴシック" charset="-128"/>
              </a:defRPr>
            </a:lvl1pPr>
            <a:lvl2pPr marL="742950" indent="-285750">
              <a:spcBef>
                <a:spcPct val="30000"/>
              </a:spcBef>
              <a:defRPr kumimoji="1" sz="1200">
                <a:solidFill>
                  <a:schemeClr val="tx1"/>
                </a:solidFill>
                <a:latin typeface="Calibri" charset="0"/>
                <a:ea typeface="ＭＳ Ｐゴシック" charset="-128"/>
              </a:defRPr>
            </a:lvl2pPr>
            <a:lvl3pPr marL="1143000" indent="-228600">
              <a:spcBef>
                <a:spcPct val="30000"/>
              </a:spcBef>
              <a:defRPr kumimoji="1" sz="1200">
                <a:solidFill>
                  <a:schemeClr val="tx1"/>
                </a:solidFill>
                <a:latin typeface="Calibri" charset="0"/>
                <a:ea typeface="ＭＳ Ｐゴシック" charset="-128"/>
              </a:defRPr>
            </a:lvl3pPr>
            <a:lvl4pPr marL="1600200" indent="-228600">
              <a:spcBef>
                <a:spcPct val="30000"/>
              </a:spcBef>
              <a:defRPr kumimoji="1" sz="1200">
                <a:solidFill>
                  <a:schemeClr val="tx1"/>
                </a:solidFill>
                <a:latin typeface="Calibri" charset="0"/>
                <a:ea typeface="ＭＳ Ｐゴシック" charset="-128"/>
              </a:defRPr>
            </a:lvl4pPr>
            <a:lvl5pPr marL="2057400" indent="-228600">
              <a:spcBef>
                <a:spcPct val="30000"/>
              </a:spcBef>
              <a:defRPr kumimoji="1"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charset="0"/>
                <a:ea typeface="ＭＳ Ｐゴシック" charset="-128"/>
              </a:defRPr>
            </a:lvl9pPr>
          </a:lstStyle>
          <a:p>
            <a:pPr>
              <a:spcBef>
                <a:spcPct val="0"/>
              </a:spcBef>
            </a:pPr>
            <a:fld id="{D6B8A7D5-4AAB-BB4A-961E-01E0C187DB57}" type="slidenum">
              <a:rPr lang="ja-JP" altLang="en-US">
                <a:solidFill>
                  <a:srgbClr val="000000"/>
                </a:solidFill>
                <a:latin typeface="Arial" charset="0"/>
                <a:ea typeface="ヒラギノ角ゴ ProN W3" charset="-128"/>
                <a:sym typeface="Arial" charset="0"/>
              </a:rPr>
              <a:pPr>
                <a:spcBef>
                  <a:spcPct val="0"/>
                </a:spcBef>
              </a:pPr>
              <a:t>13</a:t>
            </a:fld>
            <a:endParaRPr lang="ja-JP" altLang="en-US">
              <a:solidFill>
                <a:srgbClr val="000000"/>
              </a:solidFill>
              <a:latin typeface="Arial" charset="0"/>
              <a:ea typeface="ヒラギノ角ゴ ProN W3" charset="-128"/>
              <a:sym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研究面では，「物理」，「化学」，「電気・電子工学」，「情報」，「生命科学」を基盤として，</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それぞれの学問分野・領域を支える「基礎的・基盤的研究」に根ざし，</a:t>
            </a:r>
          </a:p>
          <a:p>
            <a:r>
              <a:rPr kumimoji="1" lang="ja-JP" altLang="ja-JP" sz="1200" kern="1200">
                <a:solidFill>
                  <a:schemeClr val="tx1"/>
                </a:solidFill>
                <a:effectLst/>
                <a:latin typeface="+mn-lt"/>
                <a:ea typeface="ＭＳ Ｐゴシック" charset="0"/>
                <a:cs typeface="ＭＳ Ｐゴシック" charset="0"/>
              </a:rPr>
              <a:t>「自然の真理を探究する研究」から「実用化・工業化・応用に結びつく研究」まで，</a:t>
            </a:r>
          </a:p>
          <a:p>
            <a:r>
              <a:rPr kumimoji="1" lang="ja-JP" altLang="ja-JP" sz="1200" kern="1200">
                <a:solidFill>
                  <a:schemeClr val="tx1"/>
                </a:solidFill>
                <a:effectLst/>
                <a:latin typeface="+mn-lt"/>
                <a:ea typeface="ＭＳ Ｐゴシック" charset="0"/>
                <a:cs typeface="ＭＳ Ｐゴシック" charset="0"/>
              </a:rPr>
              <a:t>幅広く研究を展開しています．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「素粒子・宇宙」といった「基礎科学」から，</a:t>
            </a:r>
          </a:p>
          <a:p>
            <a:r>
              <a:rPr kumimoji="1" lang="ja-JP" altLang="ja-JP" sz="1200" kern="1200">
                <a:solidFill>
                  <a:schemeClr val="tx1"/>
                </a:solidFill>
                <a:effectLst/>
                <a:latin typeface="+mn-lt"/>
                <a:ea typeface="ＭＳ Ｐゴシック" charset="0"/>
                <a:cs typeface="ＭＳ Ｐゴシック" charset="0"/>
              </a:rPr>
              <a:t>「物質」，「生命」，「システム」をキーワードに，</a:t>
            </a:r>
          </a:p>
          <a:p>
            <a:r>
              <a:rPr kumimoji="1" lang="ja-JP" altLang="ja-JP" sz="1200" kern="1200">
                <a:solidFill>
                  <a:schemeClr val="tx1"/>
                </a:solidFill>
                <a:effectLst/>
                <a:latin typeface="+mn-lt"/>
                <a:ea typeface="ＭＳ Ｐゴシック" charset="0"/>
                <a:cs typeface="ＭＳ Ｐゴシック" charset="0"/>
              </a:rPr>
              <a:t>「ナノマテリアル」，「デバイス」，「エネルギー」，「バイオサイエンス」などの</a:t>
            </a:r>
          </a:p>
          <a:p>
            <a:r>
              <a:rPr kumimoji="1" lang="ja-JP" altLang="ja-JP" sz="1200" kern="1200">
                <a:solidFill>
                  <a:schemeClr val="tx1"/>
                </a:solidFill>
                <a:effectLst/>
                <a:latin typeface="+mn-lt"/>
                <a:ea typeface="ＭＳ Ｐゴシック" charset="0"/>
                <a:cs typeface="ＭＳ Ｐゴシック" charset="0"/>
              </a:rPr>
              <a:t>「最先端の研究領域」で研究を行なっています．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14</a:t>
            </a:fld>
            <a:endParaRPr lang="ja-JP" altLang="en-US"/>
          </a:p>
        </p:txBody>
      </p:sp>
    </p:spTree>
    <p:extLst>
      <p:ext uri="{BB962C8B-B14F-4D97-AF65-F5344CB8AC3E}">
        <p14:creationId xmlns:p14="http://schemas.microsoft.com/office/powerpoint/2010/main" val="3164828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学生のみなさんも，</a:t>
            </a:r>
            <a:r>
              <a:rPr kumimoji="1" lang="en-US" altLang="ja-JP" sz="1200" kern="1200" dirty="0">
                <a:solidFill>
                  <a:schemeClr val="tx1"/>
                </a:solidFill>
                <a:effectLst/>
                <a:latin typeface="+mn-lt"/>
                <a:ea typeface="ＭＳ Ｐゴシック" charset="0"/>
                <a:cs typeface="ＭＳ Ｐゴシック" charset="0"/>
              </a:rPr>
              <a:t>4</a:t>
            </a:r>
            <a:r>
              <a:rPr kumimoji="1" lang="ja-JP" altLang="ja-JP" sz="1200" kern="1200">
                <a:solidFill>
                  <a:schemeClr val="tx1"/>
                </a:solidFill>
                <a:effectLst/>
                <a:latin typeface="+mn-lt"/>
                <a:ea typeface="ＭＳ Ｐゴシック" charset="0"/>
                <a:cs typeface="ＭＳ Ｐゴシック" charset="0"/>
              </a:rPr>
              <a:t>年生で卒業研究に取り組み，大学院生になる頃には，</a:t>
            </a:r>
          </a:p>
          <a:p>
            <a:r>
              <a:rPr kumimoji="1" lang="ja-JP" altLang="ja-JP" sz="1200" kern="1200">
                <a:solidFill>
                  <a:schemeClr val="tx1"/>
                </a:solidFill>
                <a:effectLst/>
                <a:latin typeface="+mn-lt"/>
                <a:ea typeface="ＭＳ Ｐゴシック" charset="0"/>
                <a:cs typeface="ＭＳ Ｐゴシック" charset="0"/>
              </a:rPr>
              <a:t>その最先端の研究領域で研究に取り組むことになります．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大学院先進理工学研究には，</a:t>
            </a:r>
            <a:r>
              <a:rPr kumimoji="1" lang="en-US" altLang="ja-JP" sz="1200" kern="1200" dirty="0">
                <a:solidFill>
                  <a:schemeClr val="tx1"/>
                </a:solidFill>
                <a:effectLst/>
                <a:latin typeface="+mn-lt"/>
                <a:ea typeface="ＭＳ Ｐゴシック" charset="0"/>
                <a:cs typeface="ＭＳ Ｐゴシック" charset="0"/>
              </a:rPr>
              <a:t>11</a:t>
            </a:r>
            <a:r>
              <a:rPr kumimoji="1" lang="ja-JP" altLang="ja-JP" sz="1200" kern="1200">
                <a:solidFill>
                  <a:schemeClr val="tx1"/>
                </a:solidFill>
                <a:effectLst/>
                <a:latin typeface="+mn-lt"/>
                <a:ea typeface="ＭＳ Ｐゴシック" charset="0"/>
                <a:cs typeface="ＭＳ Ｐゴシック" charset="0"/>
              </a:rPr>
              <a:t>の専攻が設置されています．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先進理工学部の</a:t>
            </a:r>
            <a:r>
              <a:rPr kumimoji="1" lang="en-US" altLang="ja-JP" sz="1200" kern="1200" dirty="0">
                <a:solidFill>
                  <a:schemeClr val="tx1"/>
                </a:solidFill>
                <a:effectLst/>
                <a:latin typeface="+mn-lt"/>
                <a:ea typeface="ＭＳ Ｐゴシック" charset="0"/>
                <a:cs typeface="ＭＳ Ｐゴシック" charset="0"/>
              </a:rPr>
              <a:t> 6</a:t>
            </a:r>
            <a:r>
              <a:rPr kumimoji="1" lang="ja-JP" altLang="ja-JP" sz="1200" kern="1200">
                <a:solidFill>
                  <a:schemeClr val="tx1"/>
                </a:solidFill>
                <a:effectLst/>
                <a:latin typeface="+mn-lt"/>
                <a:ea typeface="ＭＳ Ｐゴシック" charset="0"/>
                <a:cs typeface="ＭＳ Ｐゴシック" charset="0"/>
              </a:rPr>
              <a:t>つの学科の上に設置された</a:t>
            </a:r>
          </a:p>
          <a:p>
            <a:r>
              <a:rPr kumimoji="1" lang="ja-JP" altLang="ja-JP" sz="1200" kern="1200">
                <a:solidFill>
                  <a:schemeClr val="tx1"/>
                </a:solidFill>
                <a:effectLst/>
                <a:latin typeface="+mn-lt"/>
                <a:ea typeface="ＭＳ Ｐゴシック" charset="0"/>
                <a:cs typeface="ＭＳ Ｐゴシック" charset="0"/>
              </a:rPr>
              <a:t>「物理学及応用物理学専攻」，「化学・生命化学専攻」，「応用化学専攻」，</a:t>
            </a:r>
          </a:p>
          <a:p>
            <a:r>
              <a:rPr kumimoji="1" lang="ja-JP" altLang="ja-JP" sz="1200" kern="1200">
                <a:solidFill>
                  <a:schemeClr val="tx1"/>
                </a:solidFill>
                <a:effectLst/>
                <a:latin typeface="+mn-lt"/>
                <a:ea typeface="ＭＳ Ｐゴシック" charset="0"/>
                <a:cs typeface="ＭＳ Ｐゴシック" charset="0"/>
              </a:rPr>
              <a:t>「生命医科学専攻」，「電気・情報生命専攻」の</a:t>
            </a:r>
            <a:r>
              <a:rPr kumimoji="1" lang="en-US" altLang="ja-JP" sz="1200" kern="1200" dirty="0">
                <a:solidFill>
                  <a:schemeClr val="tx1"/>
                </a:solidFill>
                <a:effectLst/>
                <a:latin typeface="+mn-lt"/>
                <a:ea typeface="ＭＳ Ｐゴシック" charset="0"/>
                <a:cs typeface="ＭＳ Ｐゴシック" charset="0"/>
              </a:rPr>
              <a:t>5</a:t>
            </a:r>
            <a:r>
              <a:rPr kumimoji="1" lang="ja-JP" altLang="ja-JP" sz="1200" kern="1200">
                <a:solidFill>
                  <a:schemeClr val="tx1"/>
                </a:solidFill>
                <a:effectLst/>
                <a:latin typeface="+mn-lt"/>
                <a:ea typeface="ＭＳ Ｐゴシック" charset="0"/>
                <a:cs typeface="ＭＳ Ｐゴシック" charset="0"/>
              </a:rPr>
              <a:t>つの専攻に加え，</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15</a:t>
            </a:fld>
            <a:endParaRPr lang="ja-JP" altLang="en-US"/>
          </a:p>
        </p:txBody>
      </p:sp>
    </p:spTree>
    <p:extLst>
      <p:ext uri="{BB962C8B-B14F-4D97-AF65-F5344CB8AC3E}">
        <p14:creationId xmlns:p14="http://schemas.microsoft.com/office/powerpoint/2010/main" val="16564489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学科，さらには学部の垣根も超えた「学際専攻」として，</a:t>
            </a:r>
          </a:p>
          <a:p>
            <a:r>
              <a:rPr kumimoji="1" lang="ja-JP" altLang="ja-JP" sz="1200" kern="1200">
                <a:solidFill>
                  <a:schemeClr val="tx1"/>
                </a:solidFill>
                <a:effectLst/>
                <a:latin typeface="+mn-lt"/>
                <a:ea typeface="ＭＳ Ｐゴシック" charset="0"/>
                <a:cs typeface="ＭＳ Ｐゴシック" charset="0"/>
              </a:rPr>
              <a:t>「生命理工学専攻」，「ナノ理工学専攻」が設置されています．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さらに，大学の枠も超えて，他の大学と共同で研究・教育を行う「共同専攻」として，</a:t>
            </a:r>
          </a:p>
          <a:p>
            <a:r>
              <a:rPr kumimoji="1" lang="ja-JP" altLang="ja-JP" sz="1200" kern="1200">
                <a:solidFill>
                  <a:schemeClr val="tx1"/>
                </a:solidFill>
                <a:effectLst/>
                <a:latin typeface="+mn-lt"/>
                <a:ea typeface="ＭＳ Ｐゴシック" charset="0"/>
                <a:cs typeface="ＭＳ Ｐゴシック" charset="0"/>
              </a:rPr>
              <a:t>「共同先端生命医科学専攻」，「共同先進健康科学専攻」，「共同原子力専攻」が設置されています．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また，修士課程と博士課程の</a:t>
            </a:r>
            <a:r>
              <a:rPr kumimoji="1" lang="en-US" altLang="ja-JP" sz="1200" kern="1200" dirty="0">
                <a:solidFill>
                  <a:schemeClr val="tx1"/>
                </a:solidFill>
                <a:effectLst/>
                <a:latin typeface="+mn-lt"/>
                <a:ea typeface="ＭＳ Ｐゴシック" charset="0"/>
                <a:cs typeface="ＭＳ Ｐゴシック" charset="0"/>
              </a:rPr>
              <a:t>5</a:t>
            </a:r>
            <a:r>
              <a:rPr kumimoji="1" lang="ja-JP" altLang="ja-JP" sz="1200" kern="1200">
                <a:solidFill>
                  <a:schemeClr val="tx1"/>
                </a:solidFill>
                <a:effectLst/>
                <a:latin typeface="+mn-lt"/>
                <a:ea typeface="ＭＳ Ｐゴシック" charset="0"/>
                <a:cs typeface="ＭＳ Ｐゴシック" charset="0"/>
              </a:rPr>
              <a:t>年間を一貫して教育し，研究の世界で，そして社会で活躍できるリーダーを養成する，</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a:t>
            </a:r>
            <a:r>
              <a:rPr kumimoji="1" lang="en-US" altLang="ja-JP" sz="1200" kern="1200" dirty="0">
                <a:solidFill>
                  <a:schemeClr val="tx1"/>
                </a:solidFill>
                <a:effectLst/>
                <a:latin typeface="+mn-lt"/>
                <a:ea typeface="ＭＳ Ｐゴシック" charset="0"/>
                <a:cs typeface="ＭＳ Ｐゴシック" charset="0"/>
              </a:rPr>
              <a:t>5</a:t>
            </a:r>
            <a:r>
              <a:rPr kumimoji="1" lang="ja-JP" altLang="ja-JP" sz="1200" kern="1200">
                <a:solidFill>
                  <a:schemeClr val="tx1"/>
                </a:solidFill>
                <a:effectLst/>
                <a:latin typeface="+mn-lt"/>
                <a:ea typeface="ＭＳ Ｐゴシック" charset="0"/>
                <a:cs typeface="ＭＳ Ｐゴシック" charset="0"/>
              </a:rPr>
              <a:t>年一貫」の「先進理工学専攻」があります．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16</a:t>
            </a:fld>
            <a:endParaRPr lang="ja-JP" altLang="en-US"/>
          </a:p>
        </p:txBody>
      </p:sp>
    </p:spTree>
    <p:extLst>
      <p:ext uri="{BB962C8B-B14F-4D97-AF65-F5344CB8AC3E}">
        <p14:creationId xmlns:p14="http://schemas.microsoft.com/office/powerpoint/2010/main" val="5259028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17</a:t>
            </a:fld>
            <a:endParaRPr lang="ja-JP" altLang="en-US"/>
          </a:p>
        </p:txBody>
      </p:sp>
    </p:spTree>
    <p:extLst>
      <p:ext uri="{BB962C8B-B14F-4D97-AF65-F5344CB8AC3E}">
        <p14:creationId xmlns:p14="http://schemas.microsoft.com/office/powerpoint/2010/main" val="2046473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「共同専攻」を通じて他大学と協力していることをはじめ，</a:t>
            </a:r>
          </a:p>
          <a:p>
            <a:r>
              <a:rPr kumimoji="1" lang="ja-JP" altLang="ja-JP" sz="1200" kern="1200">
                <a:solidFill>
                  <a:schemeClr val="tx1"/>
                </a:solidFill>
                <a:effectLst/>
                <a:latin typeface="+mn-lt"/>
                <a:ea typeface="ＭＳ Ｐゴシック" charset="0"/>
                <a:cs typeface="ＭＳ Ｐゴシック" charset="0"/>
              </a:rPr>
              <a:t>学外の様々な研究機関と連携して，最先端の研究を展開しています．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18</a:t>
            </a:fld>
            <a:endParaRPr lang="ja-JP" altLang="en-US"/>
          </a:p>
        </p:txBody>
      </p:sp>
    </p:spTree>
    <p:extLst>
      <p:ext uri="{BB962C8B-B14F-4D97-AF65-F5344CB8AC3E}">
        <p14:creationId xmlns:p14="http://schemas.microsoft.com/office/powerpoint/2010/main" val="4259455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そして，先進理工学研究科は多くの研究資金を獲得しており，</a:t>
            </a:r>
          </a:p>
          <a:p>
            <a:r>
              <a:rPr kumimoji="1" lang="ja-JP" altLang="ja-JP" sz="1200" kern="1200">
                <a:solidFill>
                  <a:schemeClr val="tx1"/>
                </a:solidFill>
                <a:effectLst/>
                <a:latin typeface="+mn-lt"/>
                <a:ea typeface="ＭＳ Ｐゴシック" charset="0"/>
                <a:cs typeface="ＭＳ Ｐゴシック" charset="0"/>
              </a:rPr>
              <a:t>世界トップレベルの研究を行なっています．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19</a:t>
            </a:fld>
            <a:endParaRPr lang="ja-JP" altLang="en-US"/>
          </a:p>
        </p:txBody>
      </p:sp>
    </p:spTree>
    <p:extLst>
      <p:ext uri="{BB962C8B-B14F-4D97-AF65-F5344CB8AC3E}">
        <p14:creationId xmlns:p14="http://schemas.microsoft.com/office/powerpoint/2010/main" val="2629976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早稲田大学には様々な奨学金制度が用意されています．</a:t>
            </a:r>
          </a:p>
          <a:p>
            <a:r>
              <a:rPr kumimoji="1" lang="ja-JP" altLang="ja-JP" sz="1200" kern="1200">
                <a:solidFill>
                  <a:schemeClr val="tx1"/>
                </a:solidFill>
                <a:effectLst/>
                <a:latin typeface="+mn-lt"/>
                <a:ea typeface="ＭＳ Ｐゴシック" charset="0"/>
                <a:cs typeface="ＭＳ Ｐゴシック" charset="0"/>
              </a:rPr>
              <a:t> </a:t>
            </a:r>
          </a:p>
          <a:p>
            <a:r>
              <a:rPr kumimoji="1" lang="ja-JP" altLang="ja-JP" sz="1200" kern="1200">
                <a:solidFill>
                  <a:schemeClr val="tx1"/>
                </a:solidFill>
                <a:effectLst/>
                <a:latin typeface="+mn-lt"/>
                <a:ea typeface="ＭＳ Ｐゴシック" charset="0"/>
                <a:cs typeface="ＭＳ Ｐゴシック" charset="0"/>
              </a:rPr>
              <a:t>特に，先進理工学研究科では，修士課程の学生を支援すべく，</a:t>
            </a:r>
          </a:p>
          <a:p>
            <a:r>
              <a:rPr kumimoji="1" lang="ja-JP" altLang="ja-JP" sz="1200" kern="1200">
                <a:solidFill>
                  <a:schemeClr val="tx1"/>
                </a:solidFill>
                <a:effectLst/>
                <a:latin typeface="+mn-lt"/>
                <a:ea typeface="ＭＳ Ｐゴシック" charset="0"/>
                <a:cs typeface="ＭＳ Ｐゴシック" charset="0"/>
              </a:rPr>
              <a:t>先進理工独自の奨学金制度を設けています．</a:t>
            </a: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r>
              <a:rPr kumimoji="1" lang="ja-JP" altLang="ja-JP" sz="1200" kern="1200">
                <a:solidFill>
                  <a:schemeClr val="tx1"/>
                </a:solidFill>
                <a:effectLst/>
                <a:latin typeface="+mn-lt"/>
                <a:ea typeface="ＭＳ Ｐゴシック" charset="0"/>
                <a:cs typeface="ＭＳ Ｐゴシック" charset="0"/>
              </a:rPr>
              <a:t>また，研究成果を上げて，国際学会で研究発表する大学院生には，</a:t>
            </a:r>
          </a:p>
          <a:p>
            <a:r>
              <a:rPr kumimoji="1" lang="ja-JP" altLang="ja-JP" sz="1200" kern="1200">
                <a:solidFill>
                  <a:schemeClr val="tx1"/>
                </a:solidFill>
                <a:effectLst/>
                <a:latin typeface="+mn-lt"/>
                <a:ea typeface="ＭＳ Ｐゴシック" charset="0"/>
                <a:cs typeface="ＭＳ Ｐゴシック" charset="0"/>
              </a:rPr>
              <a:t>学会参加費用の一部を 先進理工学研究科として補助しています．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20</a:t>
            </a:fld>
            <a:endParaRPr lang="ja-JP" altLang="en-US"/>
          </a:p>
        </p:txBody>
      </p:sp>
    </p:spTree>
    <p:extLst>
      <p:ext uri="{BB962C8B-B14F-4D97-AF65-F5344CB8AC3E}">
        <p14:creationId xmlns:p14="http://schemas.microsoft.com/office/powerpoint/2010/main" val="2158622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就職の状況は良好でして，</a:t>
            </a:r>
          </a:p>
          <a:p>
            <a:r>
              <a:rPr kumimoji="1" lang="ja-JP" altLang="ja-JP" sz="1200" kern="1200" dirty="0">
                <a:solidFill>
                  <a:schemeClr val="tx1"/>
                </a:solidFill>
                <a:effectLst/>
                <a:latin typeface="+mn-lt"/>
                <a:ea typeface="ＭＳ Ｐゴシック" charset="0"/>
                <a:cs typeface="ＭＳ Ｐゴシック" charset="0"/>
              </a:rPr>
              <a:t>多くの卒業生・修了生が社会で活躍しています．</a:t>
            </a:r>
          </a:p>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22</a:t>
            </a:fld>
            <a:endParaRPr lang="ja-JP" altLang="en-US"/>
          </a:p>
        </p:txBody>
      </p:sp>
    </p:spTree>
    <p:extLst>
      <p:ext uri="{BB962C8B-B14F-4D97-AF65-F5344CB8AC3E}">
        <p14:creationId xmlns:p14="http://schemas.microsoft.com/office/powerpoint/2010/main" val="33463458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773A76B-64CA-6F42-AABB-E7F4B6A3A8F2}"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38914" name="Rectangle 2"/>
          <p:cNvSpPr>
            <a:spLocks noGrp="1" noRot="1" noChangeAspect="1" noChangeArrowheads="1" noTextEdit="1"/>
          </p:cNvSpPr>
          <p:nvPr>
            <p:ph type="sldImg"/>
          </p:nvPr>
        </p:nvSpPr>
        <p:spPr bwMode="auto">
          <a:xfrm>
            <a:off x="2640013" y="555625"/>
            <a:ext cx="3700462" cy="277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89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42607970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640013" y="555625"/>
            <a:ext cx="3700462" cy="277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DE1BF02-D5ED-B044-8EF6-3F61ED76E4B7}" type="slidenum">
              <a:rPr kumimoji="1" lang="en-US" altLang="ja-JP" sz="1200" b="0" i="0" u="none" strike="noStrike" kern="1200" cap="none" spc="0" normalizeH="0" baseline="0" noProof="0">
                <a:ln>
                  <a:noFill/>
                </a:ln>
                <a:solidFill>
                  <a:prstClr val="black"/>
                </a:solidFill>
                <a:effectLst/>
                <a:uLnTx/>
                <a:uFillTx/>
                <a:latin typeface="Arial" charset="0"/>
                <a:ea typeface="ＭＳ Ｐゴシック"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1" lang="en-US" altLang="ja-JP" sz="1200" b="0" i="0" u="none" strike="noStrike" kern="1200" cap="none" spc="0" normalizeH="0" baseline="0" noProof="0">
              <a:ln>
                <a:noFill/>
              </a:ln>
              <a:solidFill>
                <a:prstClr val="black"/>
              </a:solidFill>
              <a:effectLst/>
              <a:uLnTx/>
              <a:uFillTx/>
              <a:latin typeface="Arial" charset="0"/>
              <a:ea typeface="ＭＳ Ｐゴシック" charset="-128"/>
              <a:cs typeface="+mn-cs"/>
              <a:sym typeface="Arial" charset="0"/>
            </a:endParaRPr>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ja-JP" altLang="en-US">
              <a:latin typeface="Arial" charset="0"/>
              <a:ea typeface="ＭＳ Ｐゴシック" charset="-128"/>
            </a:endParaRPr>
          </a:p>
        </p:txBody>
      </p:sp>
    </p:spTree>
    <p:extLst>
      <p:ext uri="{BB962C8B-B14F-4D97-AF65-F5344CB8AC3E}">
        <p14:creationId xmlns:p14="http://schemas.microsoft.com/office/powerpoint/2010/main" val="2543272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5FB9501-87B6-7D48-95B4-EEF136860483}" type="slidenum">
              <a:rPr kumimoji="1" lang="en-US" altLang="ja-JP" sz="1200" b="0" i="0" u="none" strike="noStrike" kern="1200" cap="none" spc="0" normalizeH="0" baseline="0" noProof="0">
                <a:ln>
                  <a:noFill/>
                </a:ln>
                <a:solidFill>
                  <a:prstClr val="black"/>
                </a:solidFill>
                <a:effectLst/>
                <a:uLnTx/>
                <a:uFillTx/>
                <a:latin typeface="Arial" charset="0"/>
                <a:ea typeface="ＭＳ Ｐゴシック"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1" lang="en-US" altLang="ja-JP" sz="1200" b="0" i="0" u="none" strike="noStrike" kern="1200" cap="none" spc="0" normalizeH="0" baseline="0" noProof="0">
              <a:ln>
                <a:noFill/>
              </a:ln>
              <a:solidFill>
                <a:prstClr val="black"/>
              </a:solidFill>
              <a:effectLst/>
              <a:uLnTx/>
              <a:uFillTx/>
              <a:latin typeface="Arial" charset="0"/>
              <a:ea typeface="ＭＳ Ｐゴシック" charset="-128"/>
              <a:cs typeface="+mn-cs"/>
              <a:sym typeface="Arial" charset="0"/>
            </a:endParaRPr>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ja-JP" altLang="en-US">
              <a:latin typeface="Arial" charset="0"/>
              <a:ea typeface="ＭＳ Ｐゴシック" charset="-128"/>
            </a:endParaRPr>
          </a:p>
        </p:txBody>
      </p:sp>
    </p:spTree>
    <p:extLst>
      <p:ext uri="{BB962C8B-B14F-4D97-AF65-F5344CB8AC3E}">
        <p14:creationId xmlns:p14="http://schemas.microsoft.com/office/powerpoint/2010/main" val="3480403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2226"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42963"/>
            <a:r>
              <a:rPr lang="ja-JP" altLang="en-US">
                <a:ea typeface="ＭＳ Ｐゴシック" charset="-128"/>
              </a:rPr>
              <a:t>次に学科のカリキュラムを見てみましょう。</a:t>
            </a:r>
          </a:p>
          <a:p>
            <a:pPr defTabSz="842963"/>
            <a:r>
              <a:rPr lang="ja-JP" altLang="en-US">
                <a:ea typeface="ＭＳ Ｐゴシック" charset="-128"/>
              </a:rPr>
              <a:t>　ここに示すように、生命医科学科のカリキュラムは、理工学と医学が融合した独自のカリキュラムです。</a:t>
            </a:r>
          </a:p>
          <a:p>
            <a:pPr defTabSz="842963"/>
            <a:r>
              <a:rPr lang="ja-JP" altLang="en-US">
                <a:ea typeface="ＭＳ Ｐゴシック" charset="-128"/>
              </a:rPr>
              <a:t>　理工系科目では物理、化学、数学の基礎を学びます。そして、生命科学系科目では遺伝子やタンパク質、細胞のレベルで生命現象を解き明かしていく学問に触れます。こうした知識を身につけていくと同時に、医学部出身の教員を中心とした医学系科目の講義を聴き、医学や医療の現場において、どのようなことが起っているのか、どのようなことが求められているのかを知ります。これらの科目を総合的に学ぶことによって、例えば、薬が細胞に働きかけて病気を治す仕組みや、同じ薬を飲んでも遺伝子のタイプによって副作用が強く出る仕組みを、理解することができるでしょう。そして、副作用の問題をどのように解決すればよいかを、考えることができるようになるでしょう。</a:t>
            </a:r>
          </a:p>
        </p:txBody>
      </p:sp>
      <p:sp>
        <p:nvSpPr>
          <p:cNvPr id="52227" name="スライド番号プレースホルダー 3"/>
          <p:cNvSpPr txBox="1">
            <a:spLocks noGrp="1"/>
          </p:cNvSpPr>
          <p:nvPr/>
        </p:nvSpPr>
        <p:spPr bwMode="auto">
          <a:xfrm>
            <a:off x="5092700" y="7033022"/>
            <a:ext cx="3894667" cy="37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6" rIns="91372" bIns="45686" anchor="b"/>
          <a:lstStyle>
            <a:lvl1pPr defTabSz="990600">
              <a:defRPr>
                <a:solidFill>
                  <a:srgbClr val="000000"/>
                </a:solidFill>
                <a:latin typeface="Arial" charset="0"/>
                <a:ea typeface="ヒラギノ角ゴ ProN W3" charset="-128"/>
                <a:sym typeface="Arial" charset="0"/>
              </a:defRPr>
            </a:lvl1pPr>
            <a:lvl2pPr marL="742950" indent="-285750" defTabSz="990600">
              <a:defRPr>
                <a:solidFill>
                  <a:srgbClr val="000000"/>
                </a:solidFill>
                <a:latin typeface="Arial" charset="0"/>
                <a:ea typeface="ヒラギノ角ゴ ProN W3" charset="-128"/>
                <a:sym typeface="Arial" charset="0"/>
              </a:defRPr>
            </a:lvl2pPr>
            <a:lvl3pPr marL="1143000" indent="-228600" defTabSz="990600">
              <a:defRPr>
                <a:solidFill>
                  <a:srgbClr val="000000"/>
                </a:solidFill>
                <a:latin typeface="Arial" charset="0"/>
                <a:ea typeface="ヒラギノ角ゴ ProN W3" charset="-128"/>
                <a:sym typeface="Arial" charset="0"/>
              </a:defRPr>
            </a:lvl3pPr>
            <a:lvl4pPr marL="1600200" indent="-228600" defTabSz="990600">
              <a:defRPr>
                <a:solidFill>
                  <a:srgbClr val="000000"/>
                </a:solidFill>
                <a:latin typeface="Arial" charset="0"/>
                <a:ea typeface="ヒラギノ角ゴ ProN W3" charset="-128"/>
                <a:sym typeface="Arial" charset="0"/>
              </a:defRPr>
            </a:lvl4pPr>
            <a:lvl5pPr marL="2057400" indent="-228600" defTabSz="990600">
              <a:defRPr>
                <a:solidFill>
                  <a:srgbClr val="000000"/>
                </a:solidFill>
                <a:latin typeface="Arial" charset="0"/>
                <a:ea typeface="ヒラギノ角ゴ ProN W3" charset="-128"/>
                <a:sym typeface="Arial" charset="0"/>
              </a:defRPr>
            </a:lvl5pPr>
            <a:lvl6pPr marL="25146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90600" rtl="0" eaLnBrk="0" fontAlgn="base" latinLnBrk="0" hangingPunct="0">
              <a:lnSpc>
                <a:spcPct val="100000"/>
              </a:lnSpc>
              <a:spcBef>
                <a:spcPct val="0"/>
              </a:spcBef>
              <a:spcAft>
                <a:spcPct val="0"/>
              </a:spcAft>
              <a:buClrTx/>
              <a:buSzTx/>
              <a:buFontTx/>
              <a:buNone/>
              <a:tabLst/>
              <a:defRPr/>
            </a:pPr>
            <a:fld id="{CE656F59-A0D1-F04F-A3CC-0B163B55844F}" type="slidenum">
              <a:rPr kumimoji="1" lang="ja-JP" altLang="en-US" sz="1200" b="0" i="0" u="none" strike="noStrike" kern="1200" cap="none" spc="0" normalizeH="0" baseline="0" noProof="0">
                <a:ln>
                  <a:noFill/>
                </a:ln>
                <a:solidFill>
                  <a:srgbClr val="000000"/>
                </a:solidFill>
                <a:effectLst/>
                <a:uLnTx/>
                <a:uFillTx/>
                <a:latin typeface="Arial" charset="0"/>
                <a:ea typeface="メイリオ" charset="-128"/>
                <a:cs typeface="+mn-cs"/>
                <a:sym typeface="Arial" charset="0"/>
              </a:rPr>
              <a:pPr marL="0" marR="0" lvl="0" indent="0" algn="r" defTabSz="990600" rtl="0" eaLnBrk="0" fontAlgn="base" latinLnBrk="0" hangingPunct="0">
                <a:lnSpc>
                  <a:spcPct val="100000"/>
                </a:lnSpc>
                <a:spcBef>
                  <a:spcPct val="0"/>
                </a:spcBef>
                <a:spcAft>
                  <a:spcPct val="0"/>
                </a:spcAft>
                <a:buClrTx/>
                <a:buSzTx/>
                <a:buFontTx/>
                <a:buNone/>
                <a:tabLst/>
                <a:defRPr/>
              </a:pPr>
              <a:t>40</a:t>
            </a:fld>
            <a:endParaRPr kumimoji="1" lang="en-US" altLang="ja-JP" sz="1200" b="0" i="0" u="none" strike="noStrike" kern="1200" cap="none" spc="0" normalizeH="0" baseline="0" noProof="0">
              <a:ln>
                <a:noFill/>
              </a:ln>
              <a:solidFill>
                <a:srgbClr val="000000"/>
              </a:solidFill>
              <a:effectLst/>
              <a:uLnTx/>
              <a:uFillTx/>
              <a:latin typeface="Arial" charset="0"/>
              <a:ea typeface="メイリオ" charset="-128"/>
              <a:cs typeface="+mn-cs"/>
              <a:sym typeface="Arial" charset="0"/>
            </a:endParaRPr>
          </a:p>
        </p:txBody>
      </p:sp>
    </p:spTree>
    <p:extLst>
      <p:ext uri="{BB962C8B-B14F-4D97-AF65-F5344CB8AC3E}">
        <p14:creationId xmlns:p14="http://schemas.microsoft.com/office/powerpoint/2010/main" val="1750077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4274"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ja-JP" altLang="en-US">
                <a:ea typeface="ＭＳ Ｐゴシック" charset="-128"/>
              </a:rPr>
              <a:t>生命医科学科は、医師を育成する学科とは違った役目を担っています。私たちが目指すのは、学問を深め、技術を開発することによって、医学・医療の基盤を支える人材を育成することです。生命医科学科は、充実した研究環境をもつ</a:t>
            </a:r>
            <a:r>
              <a:rPr lang="en-US" altLang="ja-JP">
                <a:ea typeface="ＭＳ Ｐゴシック" charset="-128"/>
              </a:rPr>
              <a:t>TWIns</a:t>
            </a:r>
            <a:r>
              <a:rPr lang="ja-JP" altLang="en-US">
                <a:ea typeface="ＭＳ Ｐゴシック" charset="-128"/>
              </a:rPr>
              <a:t>を拠点として、幅広く国内外の研究機関とも連携をもち、生命科学、医科学、医工学の領域の研究をリードしていきます。</a:t>
            </a:r>
          </a:p>
          <a:p>
            <a:r>
              <a:rPr lang="ja-JP" altLang="en-US">
                <a:ea typeface="ＭＳ Ｐゴシック" charset="-128"/>
              </a:rPr>
              <a:t>　私たちの学科で学び、生命の世紀をリードする人間になろうではありませんか。</a:t>
            </a:r>
          </a:p>
          <a:p>
            <a:r>
              <a:rPr lang="ja-JP" altLang="en-US">
                <a:ea typeface="ＭＳ Ｐゴシック" charset="-128"/>
              </a:rPr>
              <a:t>　以上で、生命医科学科の紹介を終了いたします。</a:t>
            </a:r>
          </a:p>
        </p:txBody>
      </p:sp>
      <p:sp>
        <p:nvSpPr>
          <p:cNvPr id="54275" name="スライド番号プレースホルダー 3"/>
          <p:cNvSpPr txBox="1">
            <a:spLocks noGrp="1"/>
          </p:cNvSpPr>
          <p:nvPr/>
        </p:nvSpPr>
        <p:spPr bwMode="auto">
          <a:xfrm>
            <a:off x="5092700" y="7033022"/>
            <a:ext cx="3894667" cy="370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6" rIns="91372" bIns="45686" anchor="b"/>
          <a:lstStyle>
            <a:lvl1pPr defTabSz="990600">
              <a:defRPr>
                <a:solidFill>
                  <a:srgbClr val="000000"/>
                </a:solidFill>
                <a:latin typeface="Arial" charset="0"/>
                <a:ea typeface="ヒラギノ角ゴ ProN W3" charset="-128"/>
                <a:sym typeface="Arial" charset="0"/>
              </a:defRPr>
            </a:lvl1pPr>
            <a:lvl2pPr marL="742950" indent="-285750" defTabSz="990600">
              <a:defRPr>
                <a:solidFill>
                  <a:srgbClr val="000000"/>
                </a:solidFill>
                <a:latin typeface="Arial" charset="0"/>
                <a:ea typeface="ヒラギノ角ゴ ProN W3" charset="-128"/>
                <a:sym typeface="Arial" charset="0"/>
              </a:defRPr>
            </a:lvl2pPr>
            <a:lvl3pPr marL="1143000" indent="-228600" defTabSz="990600">
              <a:defRPr>
                <a:solidFill>
                  <a:srgbClr val="000000"/>
                </a:solidFill>
                <a:latin typeface="Arial" charset="0"/>
                <a:ea typeface="ヒラギノ角ゴ ProN W3" charset="-128"/>
                <a:sym typeface="Arial" charset="0"/>
              </a:defRPr>
            </a:lvl3pPr>
            <a:lvl4pPr marL="1600200" indent="-228600" defTabSz="990600">
              <a:defRPr>
                <a:solidFill>
                  <a:srgbClr val="000000"/>
                </a:solidFill>
                <a:latin typeface="Arial" charset="0"/>
                <a:ea typeface="ヒラギノ角ゴ ProN W3" charset="-128"/>
                <a:sym typeface="Arial" charset="0"/>
              </a:defRPr>
            </a:lvl4pPr>
            <a:lvl5pPr marL="2057400" indent="-228600" defTabSz="990600">
              <a:defRPr>
                <a:solidFill>
                  <a:srgbClr val="000000"/>
                </a:solidFill>
                <a:latin typeface="Arial" charset="0"/>
                <a:ea typeface="ヒラギノ角ゴ ProN W3" charset="-128"/>
                <a:sym typeface="Arial" charset="0"/>
              </a:defRPr>
            </a:lvl5pPr>
            <a:lvl6pPr marL="25146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defTabSz="990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90600" rtl="0" eaLnBrk="0" fontAlgn="base" latinLnBrk="0" hangingPunct="0">
              <a:lnSpc>
                <a:spcPct val="100000"/>
              </a:lnSpc>
              <a:spcBef>
                <a:spcPct val="0"/>
              </a:spcBef>
              <a:spcAft>
                <a:spcPct val="0"/>
              </a:spcAft>
              <a:buClrTx/>
              <a:buSzTx/>
              <a:buFontTx/>
              <a:buNone/>
              <a:tabLst/>
              <a:defRPr/>
            </a:pPr>
            <a:fld id="{15F0502D-D35E-B24D-A763-2B831CFF8541}" type="slidenum">
              <a:rPr kumimoji="1" lang="ja-JP" altLang="en-US" sz="1200" b="0" i="0" u="none" strike="noStrike" kern="1200" cap="none" spc="0" normalizeH="0" baseline="0" noProof="0">
                <a:ln>
                  <a:noFill/>
                </a:ln>
                <a:solidFill>
                  <a:srgbClr val="000000"/>
                </a:solidFill>
                <a:effectLst/>
                <a:uLnTx/>
                <a:uFillTx/>
                <a:latin typeface="Arial" charset="0"/>
                <a:ea typeface="メイリオ" charset="-128"/>
                <a:cs typeface="+mn-cs"/>
                <a:sym typeface="Arial" charset="0"/>
              </a:rPr>
              <a:pPr marL="0" marR="0" lvl="0" indent="0" algn="r" defTabSz="990600" rtl="0" eaLnBrk="0" fontAlgn="base" latinLnBrk="0" hangingPunct="0">
                <a:lnSpc>
                  <a:spcPct val="100000"/>
                </a:lnSpc>
                <a:spcBef>
                  <a:spcPct val="0"/>
                </a:spcBef>
                <a:spcAft>
                  <a:spcPct val="0"/>
                </a:spcAft>
                <a:buClrTx/>
                <a:buSzTx/>
                <a:buFontTx/>
                <a:buNone/>
                <a:tabLst/>
                <a:defRPr/>
              </a:pPr>
              <a:t>41</a:t>
            </a:fld>
            <a:endParaRPr kumimoji="1" lang="en-US" altLang="ja-JP" sz="1200" b="0" i="0" u="none" strike="noStrike" kern="1200" cap="none" spc="0" normalizeH="0" baseline="0" noProof="0">
              <a:ln>
                <a:noFill/>
              </a:ln>
              <a:solidFill>
                <a:srgbClr val="000000"/>
              </a:solidFill>
              <a:effectLst/>
              <a:uLnTx/>
              <a:uFillTx/>
              <a:latin typeface="Arial" charset="0"/>
              <a:ea typeface="メイリオ" charset="-128"/>
              <a:cs typeface="+mn-cs"/>
              <a:sym typeface="Arial" charset="0"/>
            </a:endParaRPr>
          </a:p>
        </p:txBody>
      </p:sp>
    </p:spTree>
    <p:extLst>
      <p:ext uri="{BB962C8B-B14F-4D97-AF65-F5344CB8AC3E}">
        <p14:creationId xmlns:p14="http://schemas.microsoft.com/office/powerpoint/2010/main" val="18229966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58370"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ja-JP" altLang="en-US">
              <a:ea typeface="ＭＳ Ｐゴシック" charset="-128"/>
            </a:endParaRPr>
          </a:p>
        </p:txBody>
      </p:sp>
      <p:sp>
        <p:nvSpPr>
          <p:cNvPr id="58371"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8AFCB1E-C8AA-3649-BE22-AFAE79EDD3C8}" type="slidenum">
              <a:rPr kumimoji="1" lang="ja-JP" altLang="en-US"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1" lang="ja-JP" altLang="en-US"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Tree>
    <p:extLst>
      <p:ext uri="{BB962C8B-B14F-4D97-AF65-F5344CB8AC3E}">
        <p14:creationId xmlns:p14="http://schemas.microsoft.com/office/powerpoint/2010/main" val="2103806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スライド イメージ プレースホル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5298"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ts val="1213"/>
              </a:lnSpc>
              <a:spcBef>
                <a:spcPct val="0"/>
              </a:spcBef>
            </a:pPr>
            <a:r>
              <a:rPr lang="ja-JP" altLang="en-US" sz="1000"/>
              <a:t>・</a:t>
            </a:r>
            <a:r>
              <a:rPr lang="en-US" altLang="ja-JP" sz="1000"/>
              <a:t>Major in Physics covers a wide-range of fields from science  to engineering.  Students can learn critical issues of modern physics and engineering application.</a:t>
            </a:r>
          </a:p>
          <a:p>
            <a:pPr eaLnBrk="1" hangingPunct="1">
              <a:lnSpc>
                <a:spcPts val="1613"/>
              </a:lnSpc>
              <a:spcBef>
                <a:spcPct val="0"/>
              </a:spcBef>
            </a:pPr>
            <a:r>
              <a:rPr lang="ja-JP" altLang="en-US" sz="1000"/>
              <a:t>・</a:t>
            </a:r>
            <a:r>
              <a:rPr lang="en-US" altLang="ja-JP" sz="1000"/>
              <a:t>Graduates move on to  various areas such as communication, information, electricity and finance.</a:t>
            </a:r>
          </a:p>
          <a:p>
            <a:pPr eaLnBrk="1" hangingPunct="1">
              <a:lnSpc>
                <a:spcPts val="1213"/>
              </a:lnSpc>
              <a:spcBef>
                <a:spcPct val="0"/>
              </a:spcBef>
            </a:pPr>
            <a:endParaRPr lang="en-US" altLang="ja-JP" sz="1000"/>
          </a:p>
          <a:p>
            <a:pPr eaLnBrk="1" hangingPunct="1">
              <a:lnSpc>
                <a:spcPts val="1213"/>
              </a:lnSpc>
              <a:spcBef>
                <a:spcPct val="0"/>
              </a:spcBef>
            </a:pPr>
            <a:r>
              <a:rPr lang="ja-JP" altLang="en-US" sz="1000"/>
              <a:t>・</a:t>
            </a:r>
            <a:r>
              <a:rPr lang="en-US" altLang="ja-JP" sz="1000"/>
              <a:t>At the Major in Chemistry, students learns how to  analyze the functions and structures of substances from the molecular level and learn about molecular foundations of biological phenomena.</a:t>
            </a:r>
          </a:p>
          <a:p>
            <a:pPr eaLnBrk="1" hangingPunct="1">
              <a:lnSpc>
                <a:spcPts val="1213"/>
              </a:lnSpc>
              <a:spcBef>
                <a:spcPct val="0"/>
              </a:spcBef>
            </a:pPr>
            <a:r>
              <a:rPr lang="ja-JP" altLang="en-US" sz="1000"/>
              <a:t>・</a:t>
            </a:r>
            <a:r>
              <a:rPr lang="en-US" altLang="ja-JP" sz="1000"/>
              <a:t>Graduates move on to various fields such as oil, publishing, manufacturing and pharmaceutical industries, electricity,  cosmetics.</a:t>
            </a:r>
            <a:endParaRPr lang="ja-JP" altLang="en-US" sz="1000"/>
          </a:p>
          <a:p>
            <a:pPr eaLnBrk="1" hangingPunct="1"/>
            <a:endParaRPr lang="ja-JP" altLang="en-US" sz="1100"/>
          </a:p>
        </p:txBody>
      </p:sp>
      <p:sp>
        <p:nvSpPr>
          <p:cNvPr id="55299"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charset="0"/>
                <a:ea typeface="ＭＳ Ｐゴシック" charset="-128"/>
              </a:defRPr>
            </a:lvl1pPr>
            <a:lvl2pPr marL="742950" indent="-285750">
              <a:spcBef>
                <a:spcPct val="30000"/>
              </a:spcBef>
              <a:defRPr kumimoji="1" sz="1200">
                <a:solidFill>
                  <a:schemeClr val="tx1"/>
                </a:solidFill>
                <a:latin typeface="Calibri" charset="0"/>
                <a:ea typeface="ＭＳ Ｐゴシック" charset="-128"/>
              </a:defRPr>
            </a:lvl2pPr>
            <a:lvl3pPr marL="1143000" indent="-228600">
              <a:spcBef>
                <a:spcPct val="30000"/>
              </a:spcBef>
              <a:defRPr kumimoji="1" sz="1200">
                <a:solidFill>
                  <a:schemeClr val="tx1"/>
                </a:solidFill>
                <a:latin typeface="Calibri" charset="0"/>
                <a:ea typeface="ＭＳ Ｐゴシック" charset="-128"/>
              </a:defRPr>
            </a:lvl3pPr>
            <a:lvl4pPr marL="1600200" indent="-228600">
              <a:spcBef>
                <a:spcPct val="30000"/>
              </a:spcBef>
              <a:defRPr kumimoji="1" sz="1200">
                <a:solidFill>
                  <a:schemeClr val="tx1"/>
                </a:solidFill>
                <a:latin typeface="Calibri" charset="0"/>
                <a:ea typeface="ＭＳ Ｐゴシック" charset="-128"/>
              </a:defRPr>
            </a:lvl4pPr>
            <a:lvl5pPr marL="2057400" indent="-228600">
              <a:spcBef>
                <a:spcPct val="30000"/>
              </a:spcBef>
              <a:defRPr kumimoji="1" sz="1200">
                <a:solidFill>
                  <a:schemeClr val="tx1"/>
                </a:solidFill>
                <a:latin typeface="Calibri" charset="0"/>
                <a:ea typeface="ＭＳ Ｐゴシック" charset="-128"/>
              </a:defRPr>
            </a:lvl5pPr>
            <a:lvl6pPr marL="2514600" indent="-228600" eaLnBrk="0" fontAlgn="base" hangingPunct="0">
              <a:spcBef>
                <a:spcPct val="30000"/>
              </a:spcBef>
              <a:spcAft>
                <a:spcPct val="0"/>
              </a:spcAft>
              <a:defRPr kumimoji="1" sz="1200">
                <a:solidFill>
                  <a:schemeClr val="tx1"/>
                </a:solidFill>
                <a:latin typeface="Calibri" charset="0"/>
                <a:ea typeface="ＭＳ Ｐゴシック" charset="-128"/>
              </a:defRPr>
            </a:lvl6pPr>
            <a:lvl7pPr marL="2971800" indent="-228600" eaLnBrk="0" fontAlgn="base" hangingPunct="0">
              <a:spcBef>
                <a:spcPct val="30000"/>
              </a:spcBef>
              <a:spcAft>
                <a:spcPct val="0"/>
              </a:spcAft>
              <a:defRPr kumimoji="1" sz="1200">
                <a:solidFill>
                  <a:schemeClr val="tx1"/>
                </a:solidFill>
                <a:latin typeface="Calibri" charset="0"/>
                <a:ea typeface="ＭＳ Ｐゴシック" charset="-128"/>
              </a:defRPr>
            </a:lvl7pPr>
            <a:lvl8pPr marL="3429000" indent="-228600" eaLnBrk="0" fontAlgn="base" hangingPunct="0">
              <a:spcBef>
                <a:spcPct val="30000"/>
              </a:spcBef>
              <a:spcAft>
                <a:spcPct val="0"/>
              </a:spcAft>
              <a:defRPr kumimoji="1" sz="1200">
                <a:solidFill>
                  <a:schemeClr val="tx1"/>
                </a:solidFill>
                <a:latin typeface="Calibri" charset="0"/>
                <a:ea typeface="ＭＳ Ｐゴシック" charset="-128"/>
              </a:defRPr>
            </a:lvl8pPr>
            <a:lvl9pPr marL="3886200" indent="-228600" eaLnBrk="0" fontAlgn="base" hangingPunct="0">
              <a:spcBef>
                <a:spcPct val="30000"/>
              </a:spcBef>
              <a:spcAft>
                <a:spcPct val="0"/>
              </a:spcAft>
              <a:defRPr kumimoji="1" sz="1200">
                <a:solidFill>
                  <a:schemeClr val="tx1"/>
                </a:solidFill>
                <a:latin typeface="Calibri" charset="0"/>
                <a:ea typeface="ＭＳ Ｐゴシック" charset="-128"/>
              </a:defRPr>
            </a:lvl9pPr>
          </a:lstStyle>
          <a:p>
            <a:pPr>
              <a:spcBef>
                <a:spcPct val="0"/>
              </a:spcBef>
            </a:pPr>
            <a:fld id="{5E1E2526-A23A-ED40-B1BA-2784C8585A17}" type="slidenum">
              <a:rPr lang="ja-JP" altLang="en-US"/>
              <a:pPr>
                <a:spcBef>
                  <a:spcPct val="0"/>
                </a:spcBef>
              </a:pPr>
              <a:t>48</a:t>
            </a:fld>
            <a:endParaRPr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640013" y="555625"/>
            <a:ext cx="3700462" cy="277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640013" y="555625"/>
            <a:ext cx="3700462" cy="277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640013" y="555625"/>
            <a:ext cx="3700462" cy="277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640013" y="555625"/>
            <a:ext cx="3700462" cy="277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640013" y="555625"/>
            <a:ext cx="3700462" cy="277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0000"/>
                </a:solidFill>
                <a:latin typeface="Arial" charset="0"/>
                <a:ea typeface="ヒラギノ角ゴ ProN W3" charset="-128"/>
                <a:sym typeface="Arial" charset="0"/>
              </a:defRPr>
            </a:lvl1pPr>
            <a:lvl2pPr marL="742950" indent="-285750">
              <a:defRPr>
                <a:solidFill>
                  <a:srgbClr val="000000"/>
                </a:solidFill>
                <a:latin typeface="Arial" charset="0"/>
                <a:ea typeface="ヒラギノ角ゴ ProN W3" charset="-128"/>
                <a:sym typeface="Arial" charset="0"/>
              </a:defRPr>
            </a:lvl2pPr>
            <a:lvl3pPr marL="1143000" indent="-228600">
              <a:defRPr>
                <a:solidFill>
                  <a:srgbClr val="000000"/>
                </a:solidFill>
                <a:latin typeface="Arial" charset="0"/>
                <a:ea typeface="ヒラギノ角ゴ ProN W3" charset="-128"/>
                <a:sym typeface="Arial" charset="0"/>
              </a:defRPr>
            </a:lvl3pPr>
            <a:lvl4pPr marL="1600200" indent="-228600">
              <a:defRPr>
                <a:solidFill>
                  <a:srgbClr val="000000"/>
                </a:solidFill>
                <a:latin typeface="Arial" charset="0"/>
                <a:ea typeface="ヒラギノ角ゴ ProN W3" charset="-128"/>
                <a:sym typeface="Arial" charset="0"/>
              </a:defRPr>
            </a:lvl4pPr>
            <a:lvl5pPr marL="2057400" indent="-228600">
              <a:defRPr>
                <a:solidFill>
                  <a:srgbClr val="000000"/>
                </a:solidFill>
                <a:latin typeface="Arial" charset="0"/>
                <a:ea typeface="ヒラギノ角ゴ ProN W3" charset="-128"/>
                <a:sym typeface="Arial" charset="0"/>
              </a:defRPr>
            </a:lvl5pPr>
            <a:lvl6pPr marL="2514600" indent="-228600" eaLnBrk="0" fontAlgn="base" hangingPunct="0">
              <a:spcBef>
                <a:spcPct val="0"/>
              </a:spcBef>
              <a:spcAft>
                <a:spcPct val="0"/>
              </a:spcAft>
              <a:defRPr>
                <a:solidFill>
                  <a:srgbClr val="000000"/>
                </a:solidFill>
                <a:latin typeface="Arial" charset="0"/>
                <a:ea typeface="ヒラギノ角ゴ ProN W3" charset="-128"/>
                <a:sym typeface="Arial" charset="0"/>
              </a:defRPr>
            </a:lvl6pPr>
            <a:lvl7pPr marL="2971800" indent="-228600" eaLnBrk="0" fontAlgn="base" hangingPunct="0">
              <a:spcBef>
                <a:spcPct val="0"/>
              </a:spcBef>
              <a:spcAft>
                <a:spcPct val="0"/>
              </a:spcAft>
              <a:defRPr>
                <a:solidFill>
                  <a:srgbClr val="000000"/>
                </a:solidFill>
                <a:latin typeface="Arial" charset="0"/>
                <a:ea typeface="ヒラギノ角ゴ ProN W3" charset="-128"/>
                <a:sym typeface="Arial" charset="0"/>
              </a:defRPr>
            </a:lvl7pPr>
            <a:lvl8pPr marL="3429000" indent="-228600" eaLnBrk="0" fontAlgn="base" hangingPunct="0">
              <a:spcBef>
                <a:spcPct val="0"/>
              </a:spcBef>
              <a:spcAft>
                <a:spcPct val="0"/>
              </a:spcAft>
              <a:defRPr>
                <a:solidFill>
                  <a:srgbClr val="000000"/>
                </a:solidFill>
                <a:latin typeface="Arial" charset="0"/>
                <a:ea typeface="ヒラギノ角ゴ ProN W3" charset="-128"/>
                <a:sym typeface="Arial" charset="0"/>
              </a:defRPr>
            </a:lvl8pPr>
            <a:lvl9pPr marL="3886200" indent="-228600" eaLnBrk="0" fontAlgn="base" hangingPunct="0">
              <a:spcBef>
                <a:spcPct val="0"/>
              </a:spcBef>
              <a:spcAft>
                <a:spcPct val="0"/>
              </a:spcAft>
              <a:defRPr>
                <a:solidFill>
                  <a:srgbClr val="000000"/>
                </a:solidFill>
                <a:latin typeface="Arial" charset="0"/>
                <a:ea typeface="ヒラギノ角ゴ ProN W3" charset="-128"/>
                <a:sym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B7F2A1-44F3-544B-847D-FB1C601462E4}" type="slidenum">
              <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1" lang="en-US" altLang="ja-JP" sz="12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40962" name="Rectangle 2"/>
          <p:cNvSpPr>
            <a:spLocks noGrp="1" noRot="1" noChangeAspect="1" noChangeArrowheads="1" noTextEdit="1"/>
          </p:cNvSpPr>
          <p:nvPr>
            <p:ph type="sldImg"/>
          </p:nvPr>
        </p:nvSpPr>
        <p:spPr bwMode="auto">
          <a:xfrm>
            <a:off x="2640013" y="555625"/>
            <a:ext cx="3700462" cy="2774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09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ja-JP" altLang="en-US">
              <a:ea typeface="ＭＳ Ｐゴシック" charset="-128"/>
            </a:endParaRPr>
          </a:p>
        </p:txBody>
      </p:sp>
    </p:spTree>
    <p:extLst>
      <p:ext uri="{BB962C8B-B14F-4D97-AF65-F5344CB8AC3E}">
        <p14:creationId xmlns:p14="http://schemas.microsoft.com/office/powerpoint/2010/main" val="9457283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先進理工学部・先進理工学研究科に関するより詳しい情報は，</a:t>
            </a:r>
          </a:p>
          <a:p>
            <a:r>
              <a:rPr kumimoji="1" lang="ja-JP" altLang="ja-JP" sz="1200" kern="1200">
                <a:solidFill>
                  <a:schemeClr val="tx1"/>
                </a:solidFill>
                <a:effectLst/>
                <a:latin typeface="+mn-lt"/>
                <a:ea typeface="ＭＳ Ｐゴシック" charset="0"/>
                <a:cs typeface="ＭＳ Ｐゴシック" charset="0"/>
              </a:rPr>
              <a:t>先進理工のホームページをご覧頂ければと思います．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58</a:t>
            </a:fld>
            <a:endParaRPr lang="ja-JP" altLang="en-US"/>
          </a:p>
        </p:txBody>
      </p:sp>
    </p:spTree>
    <p:extLst>
      <p:ext uri="{BB962C8B-B14F-4D97-AF65-F5344CB8AC3E}">
        <p14:creationId xmlns:p14="http://schemas.microsoft.com/office/powerpoint/2010/main" val="18651490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61</a:t>
            </a:fld>
            <a:endParaRPr lang="ja-JP" altLang="en-US"/>
          </a:p>
        </p:txBody>
      </p:sp>
    </p:spTree>
    <p:extLst>
      <p:ext uri="{BB962C8B-B14F-4D97-AF65-F5344CB8AC3E}">
        <p14:creationId xmlns:p14="http://schemas.microsoft.com/office/powerpoint/2010/main" val="3676186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kumimoji="1" lang="ja-JP" altLang="ja-JP" sz="1200" kern="1200">
                <a:solidFill>
                  <a:schemeClr val="tx1"/>
                </a:solidFill>
                <a:effectLst/>
                <a:latin typeface="+mn-lt"/>
                <a:ea typeface="ＭＳ Ｐゴシック" charset="0"/>
                <a:cs typeface="ＭＳ Ｐゴシック" charset="0"/>
              </a:rPr>
              <a:t>先進理工学部に所属する先生方の最新の研究成果・プレスリリースの内容をご覧頂けます．</a:t>
            </a: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2DCC4C8-76A4-3B44-BC9B-7658F6DE2245}" type="slidenum">
              <a:rPr lang="ja-JP" altLang="en-US" smtClean="0"/>
              <a:pPr>
                <a:defRPr/>
              </a:pPr>
              <a:t>62</a:t>
            </a:fld>
            <a:endParaRPr lang="ja-JP" altLang="en-US"/>
          </a:p>
        </p:txBody>
      </p:sp>
    </p:spTree>
    <p:extLst>
      <p:ext uri="{BB962C8B-B14F-4D97-AF65-F5344CB8AC3E}">
        <p14:creationId xmlns:p14="http://schemas.microsoft.com/office/powerpoint/2010/main" val="8690156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先進理工学部に所属する先生方のインタビュー記事が掲載されておりますので，</a:t>
            </a:r>
          </a:p>
          <a:p>
            <a:r>
              <a:rPr kumimoji="1" lang="ja-JP" altLang="ja-JP" sz="1200" kern="1200">
                <a:solidFill>
                  <a:schemeClr val="tx1"/>
                </a:solidFill>
                <a:effectLst/>
                <a:latin typeface="+mn-lt"/>
                <a:ea typeface="ＭＳ Ｐゴシック" charset="0"/>
                <a:cs typeface="ＭＳ Ｐゴシック" charset="0"/>
              </a:rPr>
              <a:t>どのような先生方がおられ，どのような研究をされているか，</a:t>
            </a:r>
          </a:p>
          <a:p>
            <a:r>
              <a:rPr kumimoji="1" lang="ja-JP" altLang="ja-JP" sz="1200" kern="1200">
                <a:solidFill>
                  <a:schemeClr val="tx1"/>
                </a:solidFill>
                <a:effectLst/>
                <a:latin typeface="+mn-lt"/>
                <a:ea typeface="ＭＳ Ｐゴシック" charset="0"/>
                <a:cs typeface="ＭＳ Ｐゴシック" charset="0"/>
              </a:rPr>
              <a:t>その一端をご覧頂けます．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63</a:t>
            </a:fld>
            <a:endParaRPr lang="ja-JP" altLang="en-US"/>
          </a:p>
        </p:txBody>
      </p:sp>
    </p:spTree>
    <p:extLst>
      <p:ext uri="{BB962C8B-B14F-4D97-AF65-F5344CB8AC3E}">
        <p14:creationId xmlns:p14="http://schemas.microsoft.com/office/powerpoint/2010/main" val="40609958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在学生の声をお読み頂くと，</a:t>
            </a:r>
          </a:p>
          <a:p>
            <a:r>
              <a:rPr kumimoji="1" lang="ja-JP" altLang="ja-JP" sz="1200" kern="1200">
                <a:solidFill>
                  <a:schemeClr val="tx1"/>
                </a:solidFill>
                <a:effectLst/>
                <a:latin typeface="+mn-lt"/>
                <a:ea typeface="ＭＳ Ｐゴシック" charset="0"/>
                <a:cs typeface="ＭＳ Ｐゴシック" charset="0"/>
              </a:rPr>
              <a:t>キャンパスライフをイメージする参考になるかと思います．</a:t>
            </a: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64</a:t>
            </a:fld>
            <a:endParaRPr lang="ja-JP" altLang="en-US"/>
          </a:p>
        </p:txBody>
      </p:sp>
    </p:spTree>
    <p:extLst>
      <p:ext uri="{BB962C8B-B14F-4D97-AF65-F5344CB8AC3E}">
        <p14:creationId xmlns:p14="http://schemas.microsoft.com/office/powerpoint/2010/main" val="34749117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社会で活躍されている卒業生の皆さんの声も</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ja-JP" sz="1200" kern="1200" dirty="0">
                <a:solidFill>
                  <a:schemeClr val="tx1"/>
                </a:solidFill>
                <a:effectLst/>
                <a:latin typeface="+mn-lt"/>
                <a:ea typeface="ＭＳ Ｐゴシック" charset="0"/>
                <a:cs typeface="ＭＳ Ｐゴシック" charset="0"/>
              </a:rPr>
              <a:t>興味深くお読み頂けると思います．</a:t>
            </a: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2DCC4C8-76A4-3B44-BC9B-7658F6DE2245}" type="slidenum">
              <a:rPr lang="ja-JP" altLang="en-US" smtClean="0"/>
              <a:pPr>
                <a:defRPr/>
              </a:pPr>
              <a:t>65</a:t>
            </a:fld>
            <a:endParaRPr lang="ja-JP" altLang="en-US"/>
          </a:p>
        </p:txBody>
      </p:sp>
    </p:spTree>
    <p:extLst>
      <p:ext uri="{BB962C8B-B14F-4D97-AF65-F5344CB8AC3E}">
        <p14:creationId xmlns:p14="http://schemas.microsoft.com/office/powerpoint/2010/main" val="31026772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ＭＳ Ｐゴシック" charset="0"/>
                <a:cs typeface="ＭＳ Ｐゴシック" charset="0"/>
              </a:rPr>
              <a:t>先進理工学研究科にはラボリーダーという制度がありまして，ラボリーダーの皆さんが研究室の学生の皆さんをリードしていますが，そのラボリーダーの皆さんが，研究室を紹介してくれています．</a:t>
            </a: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72DCC4C8-76A4-3B44-BC9B-7658F6DE2245}" type="slidenum">
              <a:rPr lang="ja-JP" altLang="en-US" smtClean="0"/>
              <a:pPr>
                <a:defRPr/>
              </a:pPr>
              <a:t>66</a:t>
            </a:fld>
            <a:endParaRPr lang="ja-JP" altLang="en-US"/>
          </a:p>
        </p:txBody>
      </p:sp>
    </p:spTree>
    <p:extLst>
      <p:ext uri="{BB962C8B-B14F-4D97-AF65-F5344CB8AC3E}">
        <p14:creationId xmlns:p14="http://schemas.microsoft.com/office/powerpoint/2010/main" val="34050739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a:solidFill>
                  <a:schemeClr val="tx1"/>
                </a:solidFill>
                <a:effectLst/>
                <a:latin typeface="+mn-lt"/>
                <a:ea typeface="ＭＳ Ｐゴシック" charset="0"/>
                <a:cs typeface="ＭＳ Ｐゴシック" charset="0"/>
              </a:rPr>
              <a:t>ここ先進理工学部で</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en-US" sz="1200" kern="1200">
                <a:solidFill>
                  <a:schemeClr val="tx1"/>
                </a:solidFill>
                <a:effectLst/>
                <a:latin typeface="+mn-lt"/>
                <a:ea typeface="ＭＳ Ｐゴシック" charset="0"/>
                <a:cs typeface="ＭＳ Ｐゴシック" charset="0"/>
              </a:rPr>
              <a:t>私たちと</a:t>
            </a:r>
            <a:r>
              <a:rPr kumimoji="1" lang="ja-JP" altLang="ja-JP" sz="1200" kern="1200">
                <a:solidFill>
                  <a:schemeClr val="tx1"/>
                </a:solidFill>
                <a:effectLst/>
                <a:latin typeface="+mn-lt"/>
                <a:ea typeface="ＭＳ Ｐゴシック" charset="0"/>
                <a:cs typeface="ＭＳ Ｐゴシック" charset="0"/>
              </a:rPr>
              <a:t>一緒に学問・研究に励</a:t>
            </a:r>
            <a:r>
              <a:rPr kumimoji="1" lang="ja-JP" altLang="en-US" sz="1200" kern="1200">
                <a:solidFill>
                  <a:schemeClr val="tx1"/>
                </a:solidFill>
                <a:effectLst/>
                <a:latin typeface="+mn-lt"/>
                <a:ea typeface="ＭＳ Ｐゴシック" charset="0"/>
                <a:cs typeface="ＭＳ Ｐゴシック" charset="0"/>
              </a:rPr>
              <a:t>もうという皆さんを</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en-US" sz="1200" kern="1200">
                <a:solidFill>
                  <a:schemeClr val="tx1"/>
                </a:solidFill>
                <a:effectLst/>
                <a:latin typeface="+mn-lt"/>
                <a:ea typeface="ＭＳ Ｐゴシック" charset="0"/>
                <a:cs typeface="ＭＳ Ｐゴシック" charset="0"/>
              </a:rPr>
              <a:t>お迎えする</a:t>
            </a:r>
            <a:r>
              <a:rPr kumimoji="1" lang="ja-JP" altLang="ja-JP" sz="1200" kern="1200">
                <a:solidFill>
                  <a:schemeClr val="tx1"/>
                </a:solidFill>
                <a:effectLst/>
                <a:latin typeface="+mn-lt"/>
                <a:ea typeface="ＭＳ Ｐゴシック" charset="0"/>
                <a:cs typeface="ＭＳ Ｐゴシック" charset="0"/>
              </a:rPr>
              <a:t>日を楽しみにして</a:t>
            </a:r>
            <a:r>
              <a:rPr kumimoji="1" lang="ja-JP" altLang="en-US" sz="1200" kern="1200">
                <a:solidFill>
                  <a:schemeClr val="tx1"/>
                </a:solidFill>
                <a:effectLst/>
                <a:latin typeface="+mn-lt"/>
                <a:ea typeface="ＭＳ Ｐゴシック" charset="0"/>
                <a:cs typeface="ＭＳ Ｐゴシック" charset="0"/>
              </a:rPr>
              <a:t>おります</a:t>
            </a:r>
            <a:r>
              <a:rPr kumimoji="1" lang="ja-JP" altLang="ja-JP" sz="1200" kern="1200">
                <a:solidFill>
                  <a:schemeClr val="tx1"/>
                </a:solidFill>
                <a:effectLst/>
                <a:latin typeface="+mn-lt"/>
                <a:ea typeface="ＭＳ Ｐゴシック" charset="0"/>
                <a:cs typeface="ＭＳ Ｐゴシック" charset="0"/>
              </a:rPr>
              <a:t>．</a:t>
            </a:r>
          </a:p>
          <a:p>
            <a:endParaRPr kumimoji="1" lang="en-US" altLang="ja-JP" sz="1200" kern="1200" dirty="0">
              <a:solidFill>
                <a:schemeClr val="tx1"/>
              </a:solidFill>
              <a:effectLst/>
              <a:latin typeface="+mn-lt"/>
              <a:ea typeface="ＭＳ Ｐゴシック" charset="0"/>
              <a:cs typeface="ＭＳ Ｐゴシック" charset="0"/>
            </a:endParaRPr>
          </a:p>
          <a:p>
            <a:endParaRPr kumimoji="1" lang="en-US" altLang="ja-JP" sz="1200" kern="1200" dirty="0">
              <a:solidFill>
                <a:schemeClr val="tx1"/>
              </a:solidFill>
              <a:effectLst/>
              <a:latin typeface="+mn-lt"/>
              <a:ea typeface="ＭＳ Ｐゴシック" charset="0"/>
              <a:cs typeface="ＭＳ Ｐゴシック" charset="0"/>
            </a:endParaRPr>
          </a:p>
          <a:p>
            <a:r>
              <a:rPr kumimoji="1" lang="ja-JP" altLang="en-US" sz="1200" kern="1200">
                <a:solidFill>
                  <a:schemeClr val="tx1"/>
                </a:solidFill>
                <a:effectLst/>
                <a:latin typeface="+mn-lt"/>
                <a:ea typeface="ＭＳ Ｐゴシック" charset="0"/>
                <a:cs typeface="ＭＳ Ｐゴシック" charset="0"/>
              </a:rPr>
              <a:t>以上で</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en-US" sz="1200" kern="1200">
                <a:solidFill>
                  <a:schemeClr val="tx1"/>
                </a:solidFill>
                <a:effectLst/>
                <a:latin typeface="+mn-lt"/>
                <a:ea typeface="ＭＳ Ｐゴシック" charset="0"/>
                <a:cs typeface="ＭＳ Ｐゴシック" charset="0"/>
              </a:rPr>
              <a:t>先進理工学部・先進理工学研究科の紹介を</a:t>
            </a:r>
            <a:endParaRPr kumimoji="1" lang="en-US" altLang="ja-JP" sz="1200" kern="1200" dirty="0">
              <a:solidFill>
                <a:schemeClr val="tx1"/>
              </a:solidFill>
              <a:effectLst/>
              <a:latin typeface="+mn-lt"/>
              <a:ea typeface="ＭＳ Ｐゴシック" charset="0"/>
              <a:cs typeface="ＭＳ Ｐゴシック" charset="0"/>
            </a:endParaRPr>
          </a:p>
          <a:p>
            <a:r>
              <a:rPr kumimoji="1" lang="ja-JP" altLang="en-US" sz="1200" kern="1200">
                <a:solidFill>
                  <a:schemeClr val="tx1"/>
                </a:solidFill>
                <a:effectLst/>
                <a:latin typeface="+mn-lt"/>
                <a:ea typeface="ＭＳ Ｐゴシック" charset="0"/>
                <a:cs typeface="ＭＳ Ｐゴシック" charset="0"/>
              </a:rPr>
              <a:t>終わらせて頂きます．</a:t>
            </a:r>
            <a:endParaRPr kumimoji="1" lang="en-US" altLang="ja-JP" sz="1200" kern="1200" dirty="0">
              <a:solidFill>
                <a:schemeClr val="tx1"/>
              </a:solidFill>
              <a:effectLst/>
              <a:latin typeface="+mn-lt"/>
              <a:ea typeface="ＭＳ Ｐゴシック" charset="0"/>
              <a:cs typeface="ＭＳ Ｐゴシック" charset="0"/>
            </a:endParaRPr>
          </a:p>
          <a:p>
            <a:r>
              <a:rPr kumimoji="1" lang="en-US" altLang="ja-JP" sz="1200" kern="1200" dirty="0">
                <a:solidFill>
                  <a:schemeClr val="tx1"/>
                </a:solidFill>
                <a:effectLst/>
                <a:latin typeface="+mn-lt"/>
                <a:ea typeface="ＭＳ Ｐゴシック" charset="0"/>
                <a:cs typeface="ＭＳ Ｐゴシック" charset="0"/>
              </a:rPr>
              <a:t> </a:t>
            </a:r>
            <a:endParaRPr kumimoji="1" lang="ja-JP" altLang="ja-JP" sz="1200" kern="1200">
              <a:solidFill>
                <a:schemeClr val="tx1"/>
              </a:solidFill>
              <a:effectLst/>
              <a:latin typeface="+mn-lt"/>
              <a:ea typeface="ＭＳ Ｐゴシック" charset="0"/>
              <a:cs typeface="ＭＳ Ｐゴシック" charset="0"/>
            </a:endParaRPr>
          </a:p>
          <a:p>
            <a:endParaRPr kumimoji="1" lang="ja-JP" altLang="en-US"/>
          </a:p>
        </p:txBody>
      </p:sp>
      <p:sp>
        <p:nvSpPr>
          <p:cNvPr id="4" name="スライド番号プレースホルダー 3"/>
          <p:cNvSpPr>
            <a:spLocks noGrp="1"/>
          </p:cNvSpPr>
          <p:nvPr>
            <p:ph type="sldNum" sz="quarter" idx="5"/>
          </p:nvPr>
        </p:nvSpPr>
        <p:spPr/>
        <p:txBody>
          <a:bodyPr/>
          <a:lstStyle/>
          <a:p>
            <a:pPr>
              <a:defRPr/>
            </a:pPr>
            <a:fld id="{B1BE82C0-44AE-FE43-BC35-B8D2CD0CA6EB}" type="slidenum">
              <a:rPr lang="ja-JP" altLang="en-US" smtClean="0"/>
              <a:pPr>
                <a:defRPr/>
              </a:pPr>
              <a:t>67</a:t>
            </a:fld>
            <a:endParaRPr lang="ja-JP" altLang="en-US"/>
          </a:p>
        </p:txBody>
      </p:sp>
    </p:spTree>
    <p:extLst>
      <p:ext uri="{BB962C8B-B14F-4D97-AF65-F5344CB8AC3E}">
        <p14:creationId xmlns:p14="http://schemas.microsoft.com/office/powerpoint/2010/main" val="3351254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Master" Target="../slideMasters/slideMaster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Text Box 3"/>
          <p:cNvSpPr txBox="1">
            <a:spLocks noGrp="1" noChangeArrowheads="1"/>
          </p:cNvSpPr>
          <p:nvPr>
            <p:ph type="sldNum" sz="quarter" idx="10"/>
          </p:nvPr>
        </p:nvSpPr>
        <p:spPr>
          <a:ln/>
        </p:spPr>
        <p:txBody>
          <a:bodyPr/>
          <a:lstStyle>
            <a:lvl1pPr>
              <a:defRPr/>
            </a:lvl1pPr>
          </a:lstStyle>
          <a:p>
            <a:pPr>
              <a:defRPr/>
            </a:pPr>
            <a:fld id="{63130E1A-6219-914B-B743-4D0E89E37CEE}" type="slidenum">
              <a:rPr lang="en-US" altLang="ja-JP"/>
              <a:pPr>
                <a:defRPr/>
              </a:pPr>
              <a:t>‹#›</a:t>
            </a:fld>
            <a:endParaRPr lang="en-US" altLang="ja-JP"/>
          </a:p>
        </p:txBody>
      </p:sp>
    </p:spTree>
    <p:extLst>
      <p:ext uri="{BB962C8B-B14F-4D97-AF65-F5344CB8AC3E}">
        <p14:creationId xmlns:p14="http://schemas.microsoft.com/office/powerpoint/2010/main" val="123380552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0896952E-2A7E-1843-9D78-8A14FF5FDCC8}" type="slidenum">
              <a:rPr lang="en-US" altLang="ja-JP"/>
              <a:pPr>
                <a:defRPr/>
              </a:pPr>
              <a:t>‹#›</a:t>
            </a:fld>
            <a:endParaRPr lang="en-US" altLang="ja-JP"/>
          </a:p>
        </p:txBody>
      </p:sp>
    </p:spTree>
    <p:extLst>
      <p:ext uri="{BB962C8B-B14F-4D97-AF65-F5344CB8AC3E}">
        <p14:creationId xmlns:p14="http://schemas.microsoft.com/office/powerpoint/2010/main" val="46727920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Text Box 3"/>
          <p:cNvSpPr txBox="1">
            <a:spLocks noGrp="1" noChangeArrowheads="1"/>
          </p:cNvSpPr>
          <p:nvPr>
            <p:ph type="sldNum" sz="quarter" idx="10"/>
          </p:nvPr>
        </p:nvSpPr>
        <p:spPr>
          <a:ln/>
        </p:spPr>
        <p:txBody>
          <a:bodyPr/>
          <a:lstStyle>
            <a:lvl1pPr>
              <a:defRPr/>
            </a:lvl1pPr>
          </a:lstStyle>
          <a:p>
            <a:pPr>
              <a:defRPr/>
            </a:pPr>
            <a:fld id="{59099473-1FC8-9246-A1B1-789057C1BD44}" type="slidenum">
              <a:rPr lang="en-US" altLang="ja-JP"/>
              <a:pPr>
                <a:defRPr/>
              </a:pPr>
              <a:t>‹#›</a:t>
            </a:fld>
            <a:endParaRPr lang="en-US" altLang="ja-JP"/>
          </a:p>
        </p:txBody>
      </p:sp>
    </p:spTree>
    <p:extLst>
      <p:ext uri="{BB962C8B-B14F-4D97-AF65-F5344CB8AC3E}">
        <p14:creationId xmlns:p14="http://schemas.microsoft.com/office/powerpoint/2010/main" val="21395177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508E2F46-F764-F34E-BB05-09A8844C3814}" type="slidenum">
              <a:rPr lang="en-US" altLang="ja-JP"/>
              <a:pPr>
                <a:defRPr/>
              </a:pPr>
              <a:t>‹#›</a:t>
            </a:fld>
            <a:endParaRPr lang="en-US" altLang="ja-JP"/>
          </a:p>
        </p:txBody>
      </p:sp>
    </p:spTree>
    <p:extLst>
      <p:ext uri="{BB962C8B-B14F-4D97-AF65-F5344CB8AC3E}">
        <p14:creationId xmlns:p14="http://schemas.microsoft.com/office/powerpoint/2010/main" val="99989096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9660A736-27C4-C24F-A238-31412FE3CE8D}" type="slidenum">
              <a:rPr lang="en-US" altLang="ja-JP"/>
              <a:pPr>
                <a:defRPr/>
              </a:pPr>
              <a:t>‹#›</a:t>
            </a:fld>
            <a:endParaRPr lang="en-US" altLang="ja-JP"/>
          </a:p>
        </p:txBody>
      </p:sp>
    </p:spTree>
    <p:extLst>
      <p:ext uri="{BB962C8B-B14F-4D97-AF65-F5344CB8AC3E}">
        <p14:creationId xmlns:p14="http://schemas.microsoft.com/office/powerpoint/2010/main" val="110784375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9939B9BB-8072-2140-A72A-7369C0C9D035}" type="slidenum">
              <a:rPr lang="en-US" altLang="ja-JP"/>
              <a:pPr>
                <a:defRPr/>
              </a:pPr>
              <a:t>‹#›</a:t>
            </a:fld>
            <a:endParaRPr lang="en-US" altLang="ja-JP"/>
          </a:p>
        </p:txBody>
      </p:sp>
    </p:spTree>
    <p:extLst>
      <p:ext uri="{BB962C8B-B14F-4D97-AF65-F5344CB8AC3E}">
        <p14:creationId xmlns:p14="http://schemas.microsoft.com/office/powerpoint/2010/main" val="84672037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A5AAFE82-3DFA-DE44-BA7E-22450E525C9B}" type="slidenum">
              <a:rPr lang="en-US" altLang="ja-JP"/>
              <a:pPr>
                <a:defRPr/>
              </a:pPr>
              <a:t>‹#›</a:t>
            </a:fld>
            <a:endParaRPr lang="en-US" altLang="ja-JP"/>
          </a:p>
        </p:txBody>
      </p:sp>
    </p:spTree>
    <p:extLst>
      <p:ext uri="{BB962C8B-B14F-4D97-AF65-F5344CB8AC3E}">
        <p14:creationId xmlns:p14="http://schemas.microsoft.com/office/powerpoint/2010/main" val="160268079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51F6C661-FD2B-2546-88EC-1D8B7742AA63}" type="slidenum">
              <a:rPr lang="en-US" altLang="ja-JP"/>
              <a:pPr>
                <a:defRPr/>
              </a:pPr>
              <a:t>‹#›</a:t>
            </a:fld>
            <a:endParaRPr lang="en-US" altLang="ja-JP"/>
          </a:p>
        </p:txBody>
      </p:sp>
    </p:spTree>
    <p:extLst>
      <p:ext uri="{BB962C8B-B14F-4D97-AF65-F5344CB8AC3E}">
        <p14:creationId xmlns:p14="http://schemas.microsoft.com/office/powerpoint/2010/main" val="36875405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2CBC7B39-E64C-3B4A-B64E-AF2D11119F98}" type="slidenum">
              <a:rPr lang="en-US" altLang="ja-JP"/>
              <a:pPr>
                <a:defRPr/>
              </a:pPr>
              <a:t>‹#›</a:t>
            </a:fld>
            <a:endParaRPr lang="en-US" altLang="ja-JP"/>
          </a:p>
        </p:txBody>
      </p:sp>
    </p:spTree>
    <p:extLst>
      <p:ext uri="{BB962C8B-B14F-4D97-AF65-F5344CB8AC3E}">
        <p14:creationId xmlns:p14="http://schemas.microsoft.com/office/powerpoint/2010/main" val="11529915"/>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03BA2FF3-2785-C542-A10D-8957B00EB71C}" type="slidenum">
              <a:rPr lang="en-US" altLang="ja-JP"/>
              <a:pPr>
                <a:defRPr/>
              </a:pPr>
              <a:t>‹#›</a:t>
            </a:fld>
            <a:endParaRPr lang="en-US" altLang="ja-JP"/>
          </a:p>
        </p:txBody>
      </p:sp>
    </p:spTree>
    <p:extLst>
      <p:ext uri="{BB962C8B-B14F-4D97-AF65-F5344CB8AC3E}">
        <p14:creationId xmlns:p14="http://schemas.microsoft.com/office/powerpoint/2010/main" val="50975317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A249DE6B-A780-E246-B3AA-3E3ACC787C46}" type="slidenum">
              <a:rPr lang="en-US" altLang="ja-JP"/>
              <a:pPr>
                <a:defRPr/>
              </a:pPr>
              <a:t>‹#›</a:t>
            </a:fld>
            <a:endParaRPr lang="en-US" altLang="ja-JP"/>
          </a:p>
        </p:txBody>
      </p:sp>
    </p:spTree>
    <p:extLst>
      <p:ext uri="{BB962C8B-B14F-4D97-AF65-F5344CB8AC3E}">
        <p14:creationId xmlns:p14="http://schemas.microsoft.com/office/powerpoint/2010/main" val="110934434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1_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1_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1_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1_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1_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1_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1_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2_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2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2_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2_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2_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2_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2_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2_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2_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2_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3_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3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3_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3CC9AF73-2DCC-1A4E-99B7-7ECE7688A13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3_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C92746F3-2D2E-D34C-AA86-143BCA7640E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3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3_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CF0293D6-057B-2C4D-8647-7FE967E6D97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3_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93CD10A7-A838-8445-A5DE-BA196BD85188}"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3_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5A92B97-8E97-B94B-BD29-EE99C14A842A}"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3_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1A4914C-954D-1A49-8B26-FE80FFC8966F}"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3_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7D4C4DB-ECA3-D84A-9C30-F072CF20C445}"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3_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31D6F283-8F62-384A-B721-89CE192FC4BA}"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4_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5F8D768D-4632-564B-9439-85D5FD2A548B}"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4_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6655D7B8-A844-B04D-8533-313F5BA4AFA0}"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4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5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6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7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8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9_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AE375B13-7010-C744-95D3-FB600141E41E}"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9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B0D892F0-10EC-2047-8A20-765D7A5AB027}"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Text Box 3"/>
          <p:cNvSpPr txBox="1">
            <a:spLocks noGrp="1" noChangeArrowheads="1"/>
          </p:cNvSpPr>
          <p:nvPr>
            <p:ph type="sldNum" sz="quarter" idx="10"/>
          </p:nvPr>
        </p:nvSpPr>
        <p:spPr>
          <a:ln/>
        </p:spPr>
        <p:txBody>
          <a:bodyPr/>
          <a:lstStyle>
            <a:lvl1pPr>
              <a:defRPr/>
            </a:lvl1pPr>
          </a:lstStyle>
          <a:p>
            <a:pPr>
              <a:defRPr/>
            </a:pPr>
            <a:fld id="{A512EA68-1C17-EE49-BD70-0E8FC5C21B63}" type="slidenum">
              <a:rPr lang="en-US" altLang="ja-JP"/>
              <a:pPr>
                <a:defRPr/>
              </a:pPr>
              <a:t>‹#›</a:t>
            </a:fld>
            <a:endParaRPr lang="en-US" altLang="ja-JP"/>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1C71F632-924A-404F-90A8-3BD46A9B9010}" type="slidenum">
              <a:rPr lang="en-US" altLang="ja-JP"/>
              <a:pPr>
                <a:defRPr/>
              </a:pPr>
              <a:t>‹#›</a:t>
            </a:fld>
            <a:endParaRPr lang="en-US" altLang="ja-JP"/>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Text Box 3"/>
          <p:cNvSpPr txBox="1">
            <a:spLocks noGrp="1" noChangeArrowheads="1"/>
          </p:cNvSpPr>
          <p:nvPr>
            <p:ph type="sldNum" sz="quarter" idx="10"/>
          </p:nvPr>
        </p:nvSpPr>
        <p:spPr>
          <a:ln/>
        </p:spPr>
        <p:txBody>
          <a:bodyPr/>
          <a:lstStyle>
            <a:lvl1pPr>
              <a:defRPr/>
            </a:lvl1pPr>
          </a:lstStyle>
          <a:p>
            <a:pPr>
              <a:defRPr/>
            </a:pPr>
            <a:fld id="{0E4C3932-D6FB-6645-AECB-E49E4C4966E6}" type="slidenum">
              <a:rPr lang="en-US" altLang="ja-JP"/>
              <a:pPr>
                <a:defRPr/>
              </a:pPr>
              <a:t>‹#›</a:t>
            </a:fld>
            <a:endParaRPr lang="en-US" altLang="ja-JP"/>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12ECD289-A33D-0841-B08F-D78B73D48D44}" type="slidenum">
              <a:rPr lang="en-US" altLang="ja-JP"/>
              <a:pPr>
                <a:defRPr/>
              </a:pPr>
              <a:t>‹#›</a:t>
            </a:fld>
            <a:endParaRPr lang="en-US" altLang="ja-JP"/>
          </a:p>
        </p:txBody>
      </p:sp>
    </p:spTree>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D8750E0F-2691-B647-9820-7D09541F58DF}" type="slidenum">
              <a:rPr lang="en-US" altLang="ja-JP"/>
              <a:pPr>
                <a:defRPr/>
              </a:pPr>
              <a:t>‹#›</a:t>
            </a:fld>
            <a:endParaRPr lang="en-US" altLang="ja-JP"/>
          </a:p>
        </p:txBody>
      </p:sp>
    </p:spTree>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305C19AD-BB7D-9A47-B5AB-9492FE6D4EE6}" type="slidenum">
              <a:rPr lang="en-US" altLang="ja-JP"/>
              <a:pPr>
                <a:defRPr/>
              </a:pPr>
              <a:t>‹#›</a:t>
            </a:fld>
            <a:endParaRPr lang="en-US" altLang="ja-JP"/>
          </a:p>
        </p:txBody>
      </p:sp>
    </p:spTree>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97BC80A7-614F-E14A-8C09-0982EA671511}" type="slidenum">
              <a:rPr lang="en-US" altLang="ja-JP"/>
              <a:pPr>
                <a:defRPr/>
              </a:pPr>
              <a:t>‹#›</a:t>
            </a:fld>
            <a:endParaRPr lang="en-US" altLang="ja-JP"/>
          </a:p>
        </p:txBody>
      </p:sp>
    </p:spTree>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8451ACF4-5BAD-0B40-80DF-7A3A5D99E9C0}" type="slidenum">
              <a:rPr lang="en-US" altLang="ja-JP"/>
              <a:pPr>
                <a:defRPr/>
              </a:pPr>
              <a:t>‹#›</a:t>
            </a:fld>
            <a:endParaRPr lang="en-US" altLang="ja-JP"/>
          </a:p>
        </p:txBody>
      </p:sp>
    </p:spTree>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6E6A1638-014A-A942-A6D4-DDC4C82EED03}" type="slidenum">
              <a:rPr lang="en-US" altLang="ja-JP"/>
              <a:pPr>
                <a:defRPr/>
              </a:pPr>
              <a:t>‹#›</a:t>
            </a:fld>
            <a:endParaRPr lang="en-US" altLang="ja-JP"/>
          </a:p>
        </p:txBody>
      </p:sp>
    </p:spTree>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A5450AA-2C9A-0048-9246-3834BA0ABCB0}" type="slidenum">
              <a:rPr lang="en-US" altLang="ja-JP"/>
              <a:pPr>
                <a:defRPr/>
              </a:pPr>
              <a:t>‹#›</a:t>
            </a:fld>
            <a:endParaRPr lang="en-US" altLang="ja-JP"/>
          </a:p>
        </p:txBody>
      </p:sp>
    </p:spTree>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AD959C28-ABC7-1940-9A47-9C3E10C7E3FA}" type="slidenum">
              <a:rPr lang="en-US" altLang="ja-JP"/>
              <a:pPr>
                <a:defRPr/>
              </a:pPr>
              <a:t>‹#›</a:t>
            </a:fld>
            <a:endParaRPr lang="en-US" altLang="ja-JP"/>
          </a:p>
        </p:txBody>
      </p:sp>
    </p:spTree>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A0A134D-DB7C-4B4D-B226-0C3AECDDA3EE}" type="slidenum">
              <a:rPr lang="en-US" altLang="ja-JP"/>
              <a:pPr>
                <a:defRPr/>
              </a:pPr>
              <a:t>‹#›</a:t>
            </a:fld>
            <a:endParaRPr lang="en-US" altLang="ja-JP"/>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A4DE6BB-B6B8-8242-8C25-0D5A5125AD9B}" type="slidenum">
              <a:rPr lang="en-US" altLang="ja-JP"/>
              <a:pPr>
                <a:defRPr/>
              </a:pPr>
              <a:t>‹#›</a:t>
            </a:fld>
            <a:endParaRPr lang="en-US" altLang="ja-JP"/>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70EF61D-AC63-204A-86D4-B5D732929F7B}" type="slidenum">
              <a:rPr lang="en-US" altLang="ja-JP"/>
              <a:pPr>
                <a:defRPr/>
              </a:pPr>
              <a:t>‹#›</a:t>
            </a:fld>
            <a:endParaRPr lang="en-US" altLang="ja-JP"/>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98812F7-BAAF-4845-8EC4-203E10D9BD59}" type="slidenum">
              <a:rPr lang="en-US" altLang="ja-JP"/>
              <a:pPr>
                <a:defRPr/>
              </a:pPr>
              <a:t>‹#›</a:t>
            </a:fld>
            <a:endParaRPr lang="en-US" altLang="ja-JP"/>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A72675A8-163F-ED4D-9880-3E34576855F6}" type="slidenum">
              <a:rPr lang="en-US" altLang="ja-JP"/>
              <a:pPr>
                <a:defRPr/>
              </a:pPr>
              <a:t>‹#›</a:t>
            </a:fld>
            <a:endParaRPr lang="en-US" altLang="ja-JP"/>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6F435815-3822-9341-BDB8-420F5E35E0AD}" type="slidenum">
              <a:rPr lang="en-US" altLang="ja-JP"/>
              <a:pPr>
                <a:defRPr/>
              </a:pPr>
              <a:t>‹#›</a:t>
            </a:fld>
            <a:endParaRPr lang="en-US" altLang="ja-JP"/>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8F276ECA-9D90-CD49-999D-3BBBABA8B34F}" type="slidenum">
              <a:rPr lang="en-US" altLang="ja-JP"/>
              <a:pPr>
                <a:defRPr/>
              </a:pPr>
              <a:t>‹#›</a:t>
            </a:fld>
            <a:endParaRPr lang="en-US" altLang="ja-JP"/>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124C8A7E-A8C1-C447-B69B-099DD88A51C7}" type="slidenum">
              <a:rPr lang="en-US" altLang="ja-JP"/>
              <a:pPr>
                <a:defRPr/>
              </a:pPr>
              <a:t>‹#›</a:t>
            </a:fld>
            <a:endParaRPr lang="en-US" altLang="ja-JP"/>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76B4BB9-F150-4D46-A5B0-DD3CDE8CE0DA}" type="slidenum">
              <a:rPr lang="en-US" altLang="ja-JP"/>
              <a:pPr>
                <a:defRPr/>
              </a:pPr>
              <a:t>‹#›</a:t>
            </a:fld>
            <a:endParaRPr lang="en-US" altLang="ja-JP"/>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A2E03F8-3F69-EA45-86B3-26053CF305AF}" type="slidenum">
              <a:rPr lang="en-US" altLang="ja-JP"/>
              <a:pPr>
                <a:defRPr/>
              </a:pPr>
              <a:t>‹#›</a:t>
            </a:fld>
            <a:endParaRPr lang="en-US" altLang="ja-JP"/>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206C2B86-0B61-F444-9E67-15D6276F4C5E}" type="slidenum">
              <a:rPr lang="en-US" altLang="ja-JP"/>
              <a:pPr>
                <a:defRPr/>
              </a:pPr>
              <a:t>‹#›</a:t>
            </a:fld>
            <a:endParaRPr lang="en-US" altLang="ja-JP"/>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C88501-544D-4ECD-98EF-DE16D41D5BF6}"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4CD7F8-7620-4F1E-A4B6-BD8EB3CD284D}"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F876B7-056B-407B-B69E-F18B08D1BE83}"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9D18065-3B5F-418B-9DF8-3FE647202DE9}"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3C5D253-2233-49B4-9026-E57F2A21717D}"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8AF1466-B3C1-484F-A588-48B58F52B75E}"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25C5DC48-F997-4D4C-B48B-9487B77D1CC8}"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C96BD1C-AE12-4203-8579-854C681941F5}"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33EFCAA-9A59-4787-B479-0484FD504C9E}"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E99783-1BB1-4AE9-A247-BCDB6D97AE19}"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3D5C2AC-79FC-4F9E-A67C-78CCA2B38F04}" type="slidenum">
              <a:rPr lang="en-US" altLang="ja-JP">
                <a:solidFill>
                  <a:srgbClr val="000000"/>
                </a:solidFill>
              </a:rPr>
              <a:pPr>
                <a:defRPr/>
              </a:pPr>
              <a:t>‹#›</a:t>
            </a:fld>
            <a:endParaRPr lang="en-US" altLang="ja-JP">
              <a:solidFill>
                <a:srgbClr val="000000"/>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E2A99BB8-11DA-E34B-91BC-C35D9966F74D}"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A8E3B95-C7BF-4547-8048-B49E01EC65EC}"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E79E85B9-53AE-104C-96F1-2C93DCA383CD}"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402C3AAD-7687-C444-9EC6-479A72313E11}"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F254ECB7-5A45-2740-9C1E-B2A98CF50BA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5C450568-82F5-4A42-B298-6D95747228A9}"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D36DF72A-59D4-C344-A49C-4494222578BD}"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C1E914A9-E24B-0F41-B953-B087CE231D73}"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6DFBBBD4-FF71-9343-B8C8-02E4FE445C06}"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5D74D41-632E-C342-8D80-D50CF7F5F9F6}"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1FB4E745-B4F6-9F41-A0D5-F1CEE81319D4}" type="slidenum">
              <a:rPr lang="en-US" altLang="ja-JP">
                <a:solidFill>
                  <a:prstClr val="black"/>
                </a:solidFill>
              </a:rPr>
              <a:pPr>
                <a:defRPr/>
              </a:pPr>
              <a:t>‹#›</a:t>
            </a:fld>
            <a:endParaRPr lang="en-US" altLang="ja-JP">
              <a:solidFill>
                <a:prstClr val="black"/>
              </a:solidFill>
            </a:endParaRPr>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8A41F2C1-7C4B-B34E-9F02-EBE33991B1FE}" type="slidenum">
              <a:rPr lang="ja-JP" altLang="ja-JP">
                <a:solidFill>
                  <a:prstClr val="black"/>
                </a:solidFill>
              </a:rPr>
              <a:pPr>
                <a:defRPr/>
              </a:pPr>
              <a:t>‹#›</a:t>
            </a:fld>
            <a:endParaRPr lang="ja-JP" altLang="ja-JP">
              <a:solidFill>
                <a:prstClr val="black"/>
              </a:solidFill>
            </a:endParaRPr>
          </a:p>
        </p:txBody>
      </p:sp>
    </p:spTree>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正方形/長方形 3"/>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5" name="正方形/長方形 4"/>
          <p:cNvSpPr>
            <a:spLocks noChangeArrowheads="1"/>
          </p:cNvSpPr>
          <p:nvPr userDrawn="1"/>
        </p:nvSpPr>
        <p:spPr bwMode="auto">
          <a:xfrm>
            <a:off x="0" y="0"/>
            <a:ext cx="9144000" cy="144463"/>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6" name="正方形/長方形 5"/>
          <p:cNvSpPr>
            <a:spLocks noChangeArrowheads="1"/>
          </p:cNvSpPr>
          <p:nvPr userDrawn="1"/>
        </p:nvSpPr>
        <p:spPr bwMode="auto">
          <a:xfrm>
            <a:off x="0" y="21336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nvGrpSpPr>
          <p:cNvPr id="7" name="グループ化 12"/>
          <p:cNvGrpSpPr>
            <a:grpSpLocks/>
          </p:cNvGrpSpPr>
          <p:nvPr userDrawn="1"/>
        </p:nvGrpSpPr>
        <p:grpSpPr bwMode="auto">
          <a:xfrm>
            <a:off x="6046788" y="225425"/>
            <a:ext cx="3062287" cy="6191250"/>
            <a:chOff x="5940152" y="188640"/>
            <a:chExt cx="3168800" cy="6409160"/>
          </a:xfrm>
        </p:grpSpPr>
        <p:pic>
          <p:nvPicPr>
            <p:cNvPr id="8" name="図 13"/>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020720" y="4509120"/>
              <a:ext cx="2088232" cy="2088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14"/>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100504" y="439553"/>
              <a:ext cx="1008000" cy="50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15"/>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5940264" y="2348879"/>
              <a:ext cx="2088232" cy="208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図 16"/>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5940152" y="4508896"/>
              <a:ext cx="1008112" cy="208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図 17"/>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5940152" y="188640"/>
              <a:ext cx="208812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8"/>
            <p:cNvPicPr>
              <a:picLocks noChangeAspect="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7020504" y="1268761"/>
              <a:ext cx="2088000"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正方形/長方形 13"/>
            <p:cNvSpPr/>
            <p:nvPr userDrawn="1"/>
          </p:nvSpPr>
          <p:spPr bwMode="auto">
            <a:xfrm>
              <a:off x="8100324" y="2349678"/>
              <a:ext cx="1008628" cy="1007388"/>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正方形/長方形 14"/>
            <p:cNvSpPr>
              <a:spLocks noChangeArrowheads="1"/>
            </p:cNvSpPr>
            <p:nvPr userDrawn="1"/>
          </p:nvSpPr>
          <p:spPr bwMode="auto">
            <a:xfrm>
              <a:off x="8100324" y="3429374"/>
              <a:ext cx="1008628" cy="1007389"/>
            </a:xfrm>
            <a:prstGeom prst="rect">
              <a:avLst/>
            </a:prstGeom>
            <a:solidFill>
              <a:srgbClr val="9A071A"/>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6" name="正方形/長方形 15"/>
            <p:cNvSpPr>
              <a:spLocks noChangeArrowheads="1"/>
            </p:cNvSpPr>
            <p:nvPr userDrawn="1"/>
          </p:nvSpPr>
          <p:spPr bwMode="auto">
            <a:xfrm>
              <a:off x="5940152" y="1268337"/>
              <a:ext cx="1008628" cy="1009032"/>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grpSp>
      <p:sp>
        <p:nvSpPr>
          <p:cNvPr id="3" name="サブタイトル 2"/>
          <p:cNvSpPr>
            <a:spLocks noGrp="1"/>
          </p:cNvSpPr>
          <p:nvPr>
            <p:ph type="subTitle" idx="1"/>
          </p:nvPr>
        </p:nvSpPr>
        <p:spPr>
          <a:xfrm>
            <a:off x="467544" y="4292904"/>
            <a:ext cx="5307704" cy="1872400"/>
          </a:xfrm>
        </p:spPr>
        <p:txBody>
          <a:bodyPr anchor="b"/>
          <a:lstStyle>
            <a:lvl1pPr marL="0" indent="0" algn="l">
              <a:buNone/>
              <a:defRPr sz="20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2" name="タイトル 1"/>
          <p:cNvSpPr>
            <a:spLocks noGrp="1"/>
          </p:cNvSpPr>
          <p:nvPr>
            <p:ph type="ctrTitle"/>
          </p:nvPr>
        </p:nvSpPr>
        <p:spPr>
          <a:xfrm>
            <a:off x="467544" y="2133000"/>
            <a:ext cx="5300080" cy="1296000"/>
          </a:xfrm>
        </p:spPr>
        <p:txBody>
          <a:bodyPr/>
          <a:lstStyle>
            <a:lvl1pPr>
              <a:defRPr>
                <a:solidFill>
                  <a:schemeClr val="bg1"/>
                </a:solidFill>
              </a:defRPr>
            </a:lvl1pPr>
          </a:lstStyle>
          <a:p>
            <a:r>
              <a:rPr lang="ja-JP" altLang="en-US"/>
              <a:t>マスター タイトルの書式設定</a:t>
            </a:r>
          </a:p>
        </p:txBody>
      </p:sp>
      <p:sp>
        <p:nvSpPr>
          <p:cNvPr id="17" name="Text Box 3"/>
          <p:cNvSpPr txBox="1">
            <a:spLocks noGrp="1" noChangeArrowheads="1"/>
          </p:cNvSpPr>
          <p:nvPr>
            <p:ph type="sldNum" sz="quarter" idx="10"/>
          </p:nvPr>
        </p:nvSpPr>
        <p:spPr/>
        <p:txBody>
          <a:bodyPr/>
          <a:lstStyle>
            <a:lvl1pPr>
              <a:defRPr/>
            </a:lvl1pPr>
          </a:lstStyle>
          <a:p>
            <a:pPr>
              <a:defRPr/>
            </a:pPr>
            <a:fld id="{E2A99BB8-11DA-E34B-91BC-C35D9966F74D}" type="slidenum">
              <a:rPr lang="en-US" altLang="ja-JP"/>
              <a:pPr>
                <a:defRPr/>
              </a:pPr>
              <a:t>‹#›</a:t>
            </a:fld>
            <a:endParaRPr lang="en-US" altLang="ja-JP"/>
          </a:p>
        </p:txBody>
      </p:sp>
    </p:spTree>
    <p:extLst>
      <p:ext uri="{BB962C8B-B14F-4D97-AF65-F5344CB8AC3E}">
        <p14:creationId xmlns:p14="http://schemas.microsoft.com/office/powerpoint/2010/main" val="3065572945"/>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2A8E3B95-C7BF-4547-8048-B49E01EC65EC}" type="slidenum">
              <a:rPr lang="en-US" altLang="ja-JP"/>
              <a:pPr>
                <a:defRPr/>
              </a:pPr>
              <a:t>‹#›</a:t>
            </a:fld>
            <a:endParaRPr lang="en-US" altLang="ja-JP"/>
          </a:p>
        </p:txBody>
      </p:sp>
    </p:spTree>
    <p:extLst>
      <p:ext uri="{BB962C8B-B14F-4D97-AF65-F5344CB8AC3E}">
        <p14:creationId xmlns:p14="http://schemas.microsoft.com/office/powerpoint/2010/main" val="3039546027"/>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3" name="正方形/長方形 2"/>
          <p:cNvSpPr>
            <a:spLocks noChangeArrowheads="1"/>
          </p:cNvSpPr>
          <p:nvPr userDrawn="1"/>
        </p:nvSpPr>
        <p:spPr bwMode="auto">
          <a:xfrm>
            <a:off x="0" y="2781300"/>
            <a:ext cx="5767388" cy="1295400"/>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2" name="タイトル 1"/>
          <p:cNvSpPr>
            <a:spLocks noGrp="1"/>
          </p:cNvSpPr>
          <p:nvPr>
            <p:ph type="title"/>
          </p:nvPr>
        </p:nvSpPr>
        <p:spPr>
          <a:xfrm>
            <a:off x="468313" y="2781072"/>
            <a:ext cx="5299311" cy="1296000"/>
          </a:xfrm>
        </p:spPr>
        <p:txBody>
          <a:bodyPr/>
          <a:lstStyle>
            <a:lvl1pPr algn="l">
              <a:defRPr sz="3200" b="0" cap="all">
                <a:solidFill>
                  <a:schemeClr val="bg1"/>
                </a:solidFill>
              </a:defRPr>
            </a:lvl1pPr>
          </a:lstStyle>
          <a:p>
            <a:r>
              <a:rPr lang="ja-JP" altLang="en-US"/>
              <a:t>マスター タイトルの書式設定</a:t>
            </a:r>
          </a:p>
        </p:txBody>
      </p:sp>
      <p:sp>
        <p:nvSpPr>
          <p:cNvPr id="4" name="Text Box 3"/>
          <p:cNvSpPr txBox="1">
            <a:spLocks noGrp="1" noChangeArrowheads="1"/>
          </p:cNvSpPr>
          <p:nvPr>
            <p:ph type="sldNum" sz="quarter" idx="10"/>
          </p:nvPr>
        </p:nvSpPr>
        <p:spPr/>
        <p:txBody>
          <a:bodyPr/>
          <a:lstStyle>
            <a:lvl1pPr>
              <a:defRPr/>
            </a:lvl1pPr>
          </a:lstStyle>
          <a:p>
            <a:pPr>
              <a:defRPr/>
            </a:pPr>
            <a:fld id="{E79E85B9-53AE-104C-96F1-2C93DCA383CD}" type="slidenum">
              <a:rPr lang="en-US" altLang="ja-JP"/>
              <a:pPr>
                <a:defRPr/>
              </a:pPr>
              <a:t>‹#›</a:t>
            </a:fld>
            <a:endParaRPr lang="en-US" altLang="ja-JP"/>
          </a:p>
        </p:txBody>
      </p:sp>
    </p:spTree>
    <p:extLst>
      <p:ext uri="{BB962C8B-B14F-4D97-AF65-F5344CB8AC3E}">
        <p14:creationId xmlns:p14="http://schemas.microsoft.com/office/powerpoint/2010/main" val="284617496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Text Box 3"/>
          <p:cNvSpPr txBox="1">
            <a:spLocks noGrp="1" noChangeArrowheads="1"/>
          </p:cNvSpPr>
          <p:nvPr>
            <p:ph type="sldNum" sz="quarter" idx="10"/>
          </p:nvPr>
        </p:nvSpPr>
        <p:spPr>
          <a:ln/>
        </p:spPr>
        <p:txBody>
          <a:bodyPr/>
          <a:lstStyle>
            <a:lvl1pPr>
              <a:defRPr/>
            </a:lvl1pPr>
          </a:lstStyle>
          <a:p>
            <a:pPr>
              <a:defRPr/>
            </a:pPr>
            <a:fld id="{402C3AAD-7687-C444-9EC6-479A72313E11}" type="slidenum">
              <a:rPr lang="en-US" altLang="ja-JP"/>
              <a:pPr>
                <a:defRPr/>
              </a:pPr>
              <a:t>‹#›</a:t>
            </a:fld>
            <a:endParaRPr lang="en-US" altLang="ja-JP"/>
          </a:p>
        </p:txBody>
      </p:sp>
    </p:spTree>
    <p:extLst>
      <p:ext uri="{BB962C8B-B14F-4D97-AF65-F5344CB8AC3E}">
        <p14:creationId xmlns:p14="http://schemas.microsoft.com/office/powerpoint/2010/main" val="2198804693"/>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Text Box 3"/>
          <p:cNvSpPr txBox="1">
            <a:spLocks noGrp="1" noChangeArrowheads="1"/>
          </p:cNvSpPr>
          <p:nvPr>
            <p:ph type="sldNum" sz="quarter" idx="10"/>
          </p:nvPr>
        </p:nvSpPr>
        <p:spPr>
          <a:ln/>
        </p:spPr>
        <p:txBody>
          <a:bodyPr/>
          <a:lstStyle>
            <a:lvl1pPr>
              <a:defRPr/>
            </a:lvl1pPr>
          </a:lstStyle>
          <a:p>
            <a:pPr>
              <a:defRPr/>
            </a:pPr>
            <a:fld id="{F254ECB7-5A45-2740-9C1E-B2A98CF50BA4}" type="slidenum">
              <a:rPr lang="en-US" altLang="ja-JP"/>
              <a:pPr>
                <a:defRPr/>
              </a:pPr>
              <a:t>‹#›</a:t>
            </a:fld>
            <a:endParaRPr lang="en-US" altLang="ja-JP"/>
          </a:p>
        </p:txBody>
      </p:sp>
    </p:spTree>
    <p:extLst>
      <p:ext uri="{BB962C8B-B14F-4D97-AF65-F5344CB8AC3E}">
        <p14:creationId xmlns:p14="http://schemas.microsoft.com/office/powerpoint/2010/main" val="1949509984"/>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Text Box 3"/>
          <p:cNvSpPr txBox="1">
            <a:spLocks noGrp="1" noChangeArrowheads="1"/>
          </p:cNvSpPr>
          <p:nvPr>
            <p:ph type="sldNum" sz="quarter" idx="10"/>
          </p:nvPr>
        </p:nvSpPr>
        <p:spPr>
          <a:ln/>
        </p:spPr>
        <p:txBody>
          <a:bodyPr/>
          <a:lstStyle>
            <a:lvl1pPr>
              <a:defRPr/>
            </a:lvl1pPr>
          </a:lstStyle>
          <a:p>
            <a:pPr>
              <a:defRPr/>
            </a:pPr>
            <a:fld id="{5C450568-82F5-4A42-B298-6D95747228A9}" type="slidenum">
              <a:rPr lang="en-US" altLang="ja-JP"/>
              <a:pPr>
                <a:defRPr/>
              </a:pPr>
              <a:t>‹#›</a:t>
            </a:fld>
            <a:endParaRPr lang="en-US" altLang="ja-JP"/>
          </a:p>
        </p:txBody>
      </p:sp>
    </p:spTree>
    <p:extLst>
      <p:ext uri="{BB962C8B-B14F-4D97-AF65-F5344CB8AC3E}">
        <p14:creationId xmlns:p14="http://schemas.microsoft.com/office/powerpoint/2010/main" val="260401817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a:ln/>
        </p:spPr>
        <p:txBody>
          <a:bodyPr/>
          <a:lstStyle>
            <a:lvl1pPr>
              <a:defRPr/>
            </a:lvl1pPr>
          </a:lstStyle>
          <a:p>
            <a:pPr>
              <a:defRPr/>
            </a:pPr>
            <a:fld id="{D36DF72A-59D4-C344-A49C-4494222578BD}" type="slidenum">
              <a:rPr lang="en-US" altLang="ja-JP"/>
              <a:pPr>
                <a:defRPr/>
              </a:pPr>
              <a:t>‹#›</a:t>
            </a:fld>
            <a:endParaRPr lang="en-US" altLang="ja-JP"/>
          </a:p>
        </p:txBody>
      </p:sp>
    </p:spTree>
    <p:extLst>
      <p:ext uri="{BB962C8B-B14F-4D97-AF65-F5344CB8AC3E}">
        <p14:creationId xmlns:p14="http://schemas.microsoft.com/office/powerpoint/2010/main" val="4057290820"/>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C1E914A9-E24B-0F41-B953-B087CE231D73}" type="slidenum">
              <a:rPr lang="en-US" altLang="ja-JP"/>
              <a:pPr>
                <a:defRPr/>
              </a:pPr>
              <a:t>‹#›</a:t>
            </a:fld>
            <a:endParaRPr lang="en-US" altLang="ja-JP"/>
          </a:p>
        </p:txBody>
      </p:sp>
    </p:spTree>
    <p:extLst>
      <p:ext uri="{BB962C8B-B14F-4D97-AF65-F5344CB8AC3E}">
        <p14:creationId xmlns:p14="http://schemas.microsoft.com/office/powerpoint/2010/main" val="22037118"/>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sym typeface="Arial" charset="0"/>
            </a:endParaRPr>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Text Box 3"/>
          <p:cNvSpPr txBox="1">
            <a:spLocks noGrp="1" noChangeArrowheads="1"/>
          </p:cNvSpPr>
          <p:nvPr>
            <p:ph type="sldNum" sz="quarter" idx="10"/>
          </p:nvPr>
        </p:nvSpPr>
        <p:spPr>
          <a:ln/>
        </p:spPr>
        <p:txBody>
          <a:bodyPr/>
          <a:lstStyle>
            <a:lvl1pPr>
              <a:defRPr/>
            </a:lvl1pPr>
          </a:lstStyle>
          <a:p>
            <a:pPr>
              <a:defRPr/>
            </a:pPr>
            <a:fld id="{6DFBBBD4-FF71-9343-B8C8-02E4FE445C06}" type="slidenum">
              <a:rPr lang="en-US" altLang="ja-JP"/>
              <a:pPr>
                <a:defRPr/>
              </a:pPr>
              <a:t>‹#›</a:t>
            </a:fld>
            <a:endParaRPr lang="en-US" altLang="ja-JP"/>
          </a:p>
        </p:txBody>
      </p:sp>
    </p:spTree>
    <p:extLst>
      <p:ext uri="{BB962C8B-B14F-4D97-AF65-F5344CB8AC3E}">
        <p14:creationId xmlns:p14="http://schemas.microsoft.com/office/powerpoint/2010/main" val="170791985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E5D74D41-632E-C342-8D80-D50CF7F5F9F6}" type="slidenum">
              <a:rPr lang="en-US" altLang="ja-JP"/>
              <a:pPr>
                <a:defRPr/>
              </a:pPr>
              <a:t>‹#›</a:t>
            </a:fld>
            <a:endParaRPr lang="en-US" altLang="ja-JP"/>
          </a:p>
        </p:txBody>
      </p:sp>
    </p:spTree>
    <p:extLst>
      <p:ext uri="{BB962C8B-B14F-4D97-AF65-F5344CB8AC3E}">
        <p14:creationId xmlns:p14="http://schemas.microsoft.com/office/powerpoint/2010/main" val="298918736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0488"/>
            <a:ext cx="2057400" cy="676751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0" y="90488"/>
            <a:ext cx="6019800" cy="676751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Text Box 3"/>
          <p:cNvSpPr txBox="1">
            <a:spLocks noGrp="1" noChangeArrowheads="1"/>
          </p:cNvSpPr>
          <p:nvPr>
            <p:ph type="sldNum" sz="quarter" idx="10"/>
          </p:nvPr>
        </p:nvSpPr>
        <p:spPr>
          <a:ln/>
        </p:spPr>
        <p:txBody>
          <a:bodyPr/>
          <a:lstStyle>
            <a:lvl1pPr>
              <a:defRPr/>
            </a:lvl1pPr>
          </a:lstStyle>
          <a:p>
            <a:pPr>
              <a:defRPr/>
            </a:pPr>
            <a:fld id="{1FB4E745-B4F6-9F41-A0D5-F1CEE81319D4}" type="slidenum">
              <a:rPr lang="en-US" altLang="ja-JP"/>
              <a:pPr>
                <a:defRPr/>
              </a:pPr>
              <a:t>‹#›</a:t>
            </a:fld>
            <a:endParaRPr lang="en-US" altLang="ja-JP"/>
          </a:p>
        </p:txBody>
      </p:sp>
    </p:spTree>
    <p:extLst>
      <p:ext uri="{BB962C8B-B14F-4D97-AF65-F5344CB8AC3E}">
        <p14:creationId xmlns:p14="http://schemas.microsoft.com/office/powerpoint/2010/main" val="787017308"/>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11"/>
          <p:cNvSpPr>
            <a:spLocks noGrp="1"/>
          </p:cNvSpPr>
          <p:nvPr>
            <p:ph type="sldNum" sz="quarter" idx="10"/>
          </p:nvPr>
        </p:nvSpPr>
        <p:spPr/>
        <p:txBody>
          <a:bodyPr/>
          <a:lstStyle>
            <a:lvl1pPr>
              <a:defRPr/>
            </a:lvl1pPr>
          </a:lstStyle>
          <a:p>
            <a:pPr>
              <a:defRPr/>
            </a:pPr>
            <a:fld id="{8A41F2C1-7C4B-B34E-9F02-EBE33991B1FE}" type="slidenum">
              <a:rPr lang="ja-JP" altLang="ja-JP"/>
              <a:pPr>
                <a:defRPr/>
              </a:pPr>
              <a:t>‹#›</a:t>
            </a:fld>
            <a:endParaRPr lang="ja-JP" altLang="ja-JP"/>
          </a:p>
        </p:txBody>
      </p:sp>
    </p:spTree>
    <p:extLst>
      <p:ext uri="{BB962C8B-B14F-4D97-AF65-F5344CB8AC3E}">
        <p14:creationId xmlns:p14="http://schemas.microsoft.com/office/powerpoint/2010/main" val="134649877"/>
      </p:ext>
    </p:extLst>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a:xfrm>
            <a:off x="457200" y="6356350"/>
            <a:ext cx="2133600" cy="365125"/>
          </a:xfrm>
          <a:prstGeom prst="rect">
            <a:avLst/>
          </a:prstGeom>
        </p:spPr>
        <p:txBody>
          <a:bodyPr/>
          <a:lstStyle>
            <a:lvl1pPr>
              <a:defRPr/>
            </a:lvl1pPr>
          </a:lstStyle>
          <a:p>
            <a:pPr>
              <a:defRPr/>
            </a:pPr>
            <a:fld id="{CD4875AF-B5E4-7845-B807-78380FC4E5FA}" type="datetime1">
              <a:rPr lang="ja-JP" altLang="en-US"/>
              <a:pPr>
                <a:defRPr/>
              </a:pPr>
              <a:t>2025/10/13</a:t>
            </a:fld>
            <a:endParaRPr lang="ja-JP" altLang="en-US"/>
          </a:p>
        </p:txBody>
      </p:sp>
      <p:sp>
        <p:nvSpPr>
          <p:cNvPr id="3" name="フッター プレースホルダ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a:xfrm>
            <a:off x="6804025" y="6597650"/>
            <a:ext cx="2133600" cy="260350"/>
          </a:xfrm>
        </p:spPr>
        <p:txBody>
          <a:bodyPr/>
          <a:lstStyle>
            <a:lvl1pPr>
              <a:defRPr smtClean="0">
                <a:solidFill>
                  <a:schemeClr val="tx1"/>
                </a:solidFill>
              </a:defRPr>
            </a:lvl1pPr>
          </a:lstStyle>
          <a:p>
            <a:pPr>
              <a:defRPr/>
            </a:pPr>
            <a:fld id="{8DD539AB-AEB8-4D44-AFF9-75C78DF85B83}" type="slidenum">
              <a:rPr lang="ja-JP" altLang="en-US"/>
              <a:pPr>
                <a:defRPr/>
              </a:pPr>
              <a:t>‹#›</a:t>
            </a:fld>
            <a:endParaRPr lang="ja-JP" altLang="en-US"/>
          </a:p>
        </p:txBody>
      </p:sp>
    </p:spTree>
    <p:extLst>
      <p:ext uri="{BB962C8B-B14F-4D97-AF65-F5344CB8AC3E}">
        <p14:creationId xmlns:p14="http://schemas.microsoft.com/office/powerpoint/2010/main" val="689388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theme" Target="../theme/theme2.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59" Type="http://schemas.openxmlformats.org/officeDocument/2006/relationships/image" Target="../media/image1.png"/><Relationship Id="rId20" Type="http://schemas.openxmlformats.org/officeDocument/2006/relationships/slideLayout" Target="../slideLayouts/slideLayout31.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slideLayout" Target="../slideLayouts/slideLayout68.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3.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4.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5.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theme" Target="../theme/theme6.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5" Type="http://schemas.openxmlformats.org/officeDocument/2006/relationships/image" Target="../media/image8.png"/><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90488"/>
            <a:ext cx="8229600" cy="150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sp>
        <p:nvSpPr>
          <p:cNvPr id="1027" name="Rectangle 2"/>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2" name="Text Box 3"/>
          <p:cNvSpPr txBox="1">
            <a:spLocks noGrp="1" noChangeArrowheads="1"/>
          </p:cNvSpPr>
          <p:nvPr>
            <p:ph type="sldNum" sz="quarter" idx="4"/>
          </p:nvPr>
        </p:nvSpPr>
        <p:spPr bwMode="auto">
          <a:xfrm>
            <a:off x="7462838" y="6245225"/>
            <a:ext cx="312737" cy="304800"/>
          </a:xfrm>
          <a:prstGeom prst="rect">
            <a:avLst/>
          </a:prstGeom>
          <a:noFill/>
          <a:ln>
            <a:noFill/>
          </a:ln>
          <a:effectLst/>
        </p:spPr>
        <p:txBody>
          <a:bodyPr vert="horz" wrap="none" lIns="91440" tIns="45720" rIns="91440" bIns="45720" numCol="1" anchor="t" anchorCtr="0" compatLnSpc="1">
            <a:prstTxWarp prst="textNoShape">
              <a:avLst/>
            </a:prstTxWarp>
          </a:bodyPr>
          <a:lstStyle>
            <a:lvl1pPr algn="ctr" eaLnBrk="1" hangingPunct="1">
              <a:defRPr sz="1400">
                <a:solidFill>
                  <a:schemeClr val="tx1"/>
                </a:solidFill>
                <a:latin typeface="Arial" panose="020B0604020202020204" pitchFamily="34" charset="0"/>
                <a:cs typeface="Arial" panose="020B0604020202020204" pitchFamily="34" charset="0"/>
                <a:sym typeface="Arial" panose="020B0604020202020204" pitchFamily="34" charset="0"/>
              </a:defRPr>
            </a:lvl1pPr>
          </a:lstStyle>
          <a:p>
            <a:pPr>
              <a:defRPr/>
            </a:pPr>
            <a:fld id="{A72C1BCC-B749-C342-8EFA-ED5C90D60D18}"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marL="39688" indent="-39688" algn="ctr" rtl="0" eaLnBrk="0" fontAlgn="base" hangingPunct="0">
        <a:spcBef>
          <a:spcPct val="0"/>
        </a:spcBef>
        <a:spcAft>
          <a:spcPct val="0"/>
        </a:spcAft>
        <a:defRPr kumimoji="1" sz="4400">
          <a:solidFill>
            <a:schemeClr val="tx1"/>
          </a:solidFill>
          <a:latin typeface="+mj-lt"/>
          <a:ea typeface="+mj-ea"/>
          <a:cs typeface="+mj-cs"/>
          <a:sym typeface="Arial" charset="0"/>
        </a:defRPr>
      </a:lvl1pPr>
      <a:lvl2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2pPr>
      <a:lvl3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3pPr>
      <a:lvl4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4pPr>
      <a:lvl5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3200">
          <a:solidFill>
            <a:schemeClr val="tx1"/>
          </a:solidFill>
          <a:latin typeface="+mn-lt"/>
          <a:ea typeface="+mn-ea"/>
          <a:cs typeface="+mn-cs"/>
          <a:sym typeface="Arial" charset="0"/>
        </a:defRPr>
      </a:lvl1pPr>
      <a:lvl2pPr marL="731838" indent="-285750" algn="l" rtl="0" eaLnBrk="0" fontAlgn="base" hangingPunct="0">
        <a:spcBef>
          <a:spcPts val="600"/>
        </a:spcBef>
        <a:spcAft>
          <a:spcPct val="0"/>
        </a:spcAft>
        <a:buSzPct val="100000"/>
        <a:buFont typeface="Arial" charset="0"/>
        <a:buChar char="–"/>
        <a:defRPr kumimoji="1" sz="2800">
          <a:solidFill>
            <a:schemeClr val="tx1"/>
          </a:solidFill>
          <a:latin typeface="+mn-lt"/>
          <a:ea typeface="+mn-ea"/>
          <a:cs typeface="+mn-cs"/>
          <a:sym typeface="Arial" charset="0"/>
        </a:defRPr>
      </a:lvl2pPr>
      <a:lvl3pPr marL="1131888" indent="-228600" algn="l" rtl="0" eaLnBrk="0" fontAlgn="base" hangingPunct="0">
        <a:spcBef>
          <a:spcPts val="600"/>
        </a:spcBef>
        <a:spcAft>
          <a:spcPct val="0"/>
        </a:spcAft>
        <a:buSzPct val="100000"/>
        <a:buFont typeface="Arial" charset="0"/>
        <a:buChar char="•"/>
        <a:defRPr kumimoji="1" sz="2400">
          <a:solidFill>
            <a:schemeClr val="tx1"/>
          </a:solidFill>
          <a:latin typeface="+mn-lt"/>
          <a:ea typeface="+mn-ea"/>
          <a:cs typeface="+mn-cs"/>
          <a:sym typeface="Arial" charset="0"/>
        </a:defRPr>
      </a:lvl3pPr>
      <a:lvl4pPr marL="1589088" indent="-228600" algn="l" rtl="0" eaLnBrk="0" fontAlgn="base" hangingPunct="0">
        <a:spcBef>
          <a:spcPts val="500"/>
        </a:spcBef>
        <a:spcAft>
          <a:spcPct val="0"/>
        </a:spcAft>
        <a:buSzPct val="100000"/>
        <a:buFont typeface="Arial" charset="0"/>
        <a:buChar char="–"/>
        <a:defRPr kumimoji="1" sz="2000">
          <a:solidFill>
            <a:schemeClr val="tx1"/>
          </a:solidFill>
          <a:latin typeface="+mn-lt"/>
          <a:ea typeface="+mn-ea"/>
          <a:cs typeface="+mn-cs"/>
          <a:sym typeface="Arial" charset="0"/>
        </a:defRPr>
      </a:lvl4pPr>
      <a:lvl5pPr marL="2046288" indent="-228600" algn="l" rtl="0" eaLnBrk="0" fontAlgn="base" hangingPunct="0">
        <a:spcBef>
          <a:spcPts val="500"/>
        </a:spcBef>
        <a:spcAft>
          <a:spcPct val="0"/>
        </a:spcAft>
        <a:buSzPct val="100000"/>
        <a:buFont typeface="Arial" charset="0"/>
        <a:buChar char="»"/>
        <a:defRPr kumimoji="1" sz="2000">
          <a:solidFill>
            <a:schemeClr val="tx1"/>
          </a:solidFill>
          <a:latin typeface="+mn-lt"/>
          <a:ea typeface="+mn-ea"/>
          <a:cs typeface="+mn-cs"/>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userDrawn="1"/>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userDrawn="1"/>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userDrawn="1"/>
        </p:nvPicPr>
        <p:blipFill>
          <a:blip r:embed="rId59"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456778BB-3D55-CE4E-B2A0-3E770C5E210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7706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1" r:id="rId36"/>
    <p:sldLayoutId id="2147483713" r:id="rId37"/>
    <p:sldLayoutId id="2147483714" r:id="rId38"/>
    <p:sldLayoutId id="2147483715" r:id="rId39"/>
    <p:sldLayoutId id="2147483716" r:id="rId40"/>
    <p:sldLayoutId id="2147483717" r:id="rId41"/>
    <p:sldLayoutId id="2147483718" r:id="rId42"/>
    <p:sldLayoutId id="2147483719" r:id="rId43"/>
    <p:sldLayoutId id="2147483720" r:id="rId44"/>
    <p:sldLayoutId id="2147483721" r:id="rId45"/>
    <p:sldLayoutId id="2147483722" r:id="rId46"/>
    <p:sldLayoutId id="2147483723" r:id="rId47"/>
    <p:sldLayoutId id="2147483724" r:id="rId48"/>
    <p:sldLayoutId id="2147483726" r:id="rId49"/>
    <p:sldLayoutId id="2147483727" r:id="rId50"/>
    <p:sldLayoutId id="2147483731" r:id="rId51"/>
    <p:sldLayoutId id="2147483744" r:id="rId52"/>
    <p:sldLayoutId id="2147483757" r:id="rId53"/>
    <p:sldLayoutId id="2147483770" r:id="rId54"/>
    <p:sldLayoutId id="2147483796" r:id="rId55"/>
    <p:sldLayoutId id="2147483806" r:id="rId56"/>
    <p:sldLayoutId id="2147483809" r:id="rId57"/>
  </p:sldLayoutIdLst>
  <p:transition/>
  <p:hf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bwMode="auto">
          <a:xfrm>
            <a:off x="457200" y="90488"/>
            <a:ext cx="8229600" cy="150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sp>
        <p:nvSpPr>
          <p:cNvPr id="14339" name="Rectangle 2"/>
          <p:cNvSpPr>
            <a:spLocks noGrp="1" noChangeArrowheads="1"/>
          </p:cNvSpPr>
          <p:nvPr>
            <p:ph type="body" idx="1"/>
          </p:nvPr>
        </p:nvSpPr>
        <p:spPr bwMode="auto">
          <a:xfrm>
            <a:off x="457200" y="1600200"/>
            <a:ext cx="8229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2" name="Text Box 3"/>
          <p:cNvSpPr txBox="1">
            <a:spLocks noGrp="1" noChangeArrowheads="1"/>
          </p:cNvSpPr>
          <p:nvPr>
            <p:ph type="sldNum" sz="quarter" idx="4"/>
          </p:nvPr>
        </p:nvSpPr>
        <p:spPr bwMode="auto">
          <a:xfrm>
            <a:off x="7462838" y="6245225"/>
            <a:ext cx="312737" cy="304800"/>
          </a:xfrm>
          <a:prstGeom prst="rect">
            <a:avLst/>
          </a:prstGeom>
          <a:noFill/>
          <a:ln>
            <a:noFill/>
          </a:ln>
          <a:effectLst/>
        </p:spPr>
        <p:txBody>
          <a:bodyPr vert="horz" wrap="none" lIns="91440" tIns="45720" rIns="91440" bIns="45720" numCol="1" anchor="t" anchorCtr="0" compatLnSpc="1">
            <a:prstTxWarp prst="textNoShape">
              <a:avLst/>
            </a:prstTxWarp>
          </a:bodyPr>
          <a:lstStyle>
            <a:lvl1pPr algn="ctr" eaLnBrk="1" hangingPunct="1">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stStyle>
          <a:p>
            <a:pPr>
              <a:defRPr/>
            </a:pPr>
            <a:fld id="{356D40AD-6BF5-8542-B2C8-7DE650C10F9F}" type="slidenum">
              <a:rPr lang="en-US" altLang="ja-JP"/>
              <a:pPr>
                <a:defRPr/>
              </a:pPr>
              <a:t>‹#›</a:t>
            </a:fld>
            <a:endParaRPr lang="en-US" altLang="ja-JP"/>
          </a:p>
        </p:txBody>
      </p:sp>
    </p:spTree>
    <p:extLst>
      <p:ext uri="{BB962C8B-B14F-4D97-AF65-F5344CB8AC3E}">
        <p14:creationId xmlns:p14="http://schemas.microsoft.com/office/powerpoint/2010/main" val="70711173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ransition/>
  <p:hf hdr="0" ftr="0" dt="0"/>
  <p:txStyles>
    <p:titleStyle>
      <a:lvl1pPr marL="39688" indent="-39688" algn="ctr" rtl="0" eaLnBrk="0" fontAlgn="base" hangingPunct="0">
        <a:spcBef>
          <a:spcPct val="0"/>
        </a:spcBef>
        <a:spcAft>
          <a:spcPct val="0"/>
        </a:spcAft>
        <a:defRPr kumimoji="1" sz="4400">
          <a:solidFill>
            <a:schemeClr val="tx1"/>
          </a:solidFill>
          <a:latin typeface="+mj-lt"/>
          <a:ea typeface="+mj-ea"/>
          <a:cs typeface="+mj-cs"/>
          <a:sym typeface="Arial" charset="0"/>
        </a:defRPr>
      </a:lvl1pPr>
      <a:lvl2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2pPr>
      <a:lvl3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3pPr>
      <a:lvl4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4pPr>
      <a:lvl5pPr marL="39688" indent="-39688" algn="ctr" rtl="0" eaLnBrk="0" fontAlgn="base" hangingPunct="0">
        <a:spcBef>
          <a:spcPct val="0"/>
        </a:spcBef>
        <a:spcAft>
          <a:spcPct val="0"/>
        </a:spcAft>
        <a:defRPr kumimoji="1" sz="4400">
          <a:solidFill>
            <a:schemeClr val="tx1"/>
          </a:solidFill>
          <a:latin typeface="Arial" charset="0"/>
          <a:ea typeface="ヒラギノ角ゴ ProN W3" charset="0"/>
          <a:cs typeface="ヒラギノ角ゴ ProN W3" charset="0"/>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3200">
          <a:solidFill>
            <a:schemeClr val="tx1"/>
          </a:solidFill>
          <a:latin typeface="+mn-lt"/>
          <a:ea typeface="+mn-ea"/>
          <a:cs typeface="+mn-cs"/>
          <a:sym typeface="Arial" charset="0"/>
        </a:defRPr>
      </a:lvl1pPr>
      <a:lvl2pPr marL="731838" indent="-285750" algn="l" rtl="0" eaLnBrk="0" fontAlgn="base" hangingPunct="0">
        <a:spcBef>
          <a:spcPts val="600"/>
        </a:spcBef>
        <a:spcAft>
          <a:spcPct val="0"/>
        </a:spcAft>
        <a:buSzPct val="100000"/>
        <a:buFont typeface="Arial" charset="0"/>
        <a:buChar char="–"/>
        <a:defRPr kumimoji="1" sz="2800">
          <a:solidFill>
            <a:schemeClr val="tx1"/>
          </a:solidFill>
          <a:latin typeface="+mn-lt"/>
          <a:ea typeface="+mn-ea"/>
          <a:cs typeface="+mn-cs"/>
          <a:sym typeface="Arial" charset="0"/>
        </a:defRPr>
      </a:lvl2pPr>
      <a:lvl3pPr marL="1131888" indent="-228600" algn="l" rtl="0" eaLnBrk="0" fontAlgn="base" hangingPunct="0">
        <a:spcBef>
          <a:spcPts val="600"/>
        </a:spcBef>
        <a:spcAft>
          <a:spcPct val="0"/>
        </a:spcAft>
        <a:buSzPct val="100000"/>
        <a:buFont typeface="Arial" charset="0"/>
        <a:buChar char="•"/>
        <a:defRPr kumimoji="1" sz="2400">
          <a:solidFill>
            <a:schemeClr val="tx1"/>
          </a:solidFill>
          <a:latin typeface="+mn-lt"/>
          <a:ea typeface="+mn-ea"/>
          <a:cs typeface="+mn-cs"/>
          <a:sym typeface="Arial" charset="0"/>
        </a:defRPr>
      </a:lvl3pPr>
      <a:lvl4pPr marL="1589088" indent="-228600" algn="l" rtl="0" eaLnBrk="0" fontAlgn="base" hangingPunct="0">
        <a:spcBef>
          <a:spcPts val="500"/>
        </a:spcBef>
        <a:spcAft>
          <a:spcPct val="0"/>
        </a:spcAft>
        <a:buSzPct val="100000"/>
        <a:buFont typeface="Arial" charset="0"/>
        <a:buChar char="–"/>
        <a:defRPr kumimoji="1" sz="2000">
          <a:solidFill>
            <a:schemeClr val="tx1"/>
          </a:solidFill>
          <a:latin typeface="+mn-lt"/>
          <a:ea typeface="+mn-ea"/>
          <a:cs typeface="+mn-cs"/>
          <a:sym typeface="Arial" charset="0"/>
        </a:defRPr>
      </a:lvl4pPr>
      <a:lvl5pPr marL="2046288" indent="-228600" algn="l" rtl="0" eaLnBrk="0" fontAlgn="base" hangingPunct="0">
        <a:spcBef>
          <a:spcPts val="500"/>
        </a:spcBef>
        <a:spcAft>
          <a:spcPct val="0"/>
        </a:spcAft>
        <a:buSzPct val="100000"/>
        <a:buFont typeface="Arial" charset="0"/>
        <a:buChar char="»"/>
        <a:defRPr kumimoji="1" sz="2000">
          <a:solidFill>
            <a:schemeClr val="tx1"/>
          </a:solidFill>
          <a:latin typeface="+mn-lt"/>
          <a:ea typeface="+mn-ea"/>
          <a:cs typeface="+mn-cs"/>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40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ea typeface="ＭＳ Ｐゴシック" pitchFamily="50" charset="-128"/>
                <a:cs typeface="+mn-cs"/>
              </a:defRPr>
            </a:lvl1pPr>
          </a:lstStyle>
          <a:p>
            <a:pPr eaLnBrk="1" hangingPunct="1">
              <a:defRPr/>
            </a:pPr>
            <a:endParaRPr kumimoji="1"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ea typeface="ＭＳ Ｐゴシック" pitchFamily="50" charset="-128"/>
                <a:cs typeface="+mn-cs"/>
              </a:defRPr>
            </a:lvl1pPr>
          </a:lstStyle>
          <a:p>
            <a:pPr eaLnBrk="1" hangingPunct="1">
              <a:defRPr/>
            </a:pPr>
            <a:endParaRPr kumimoji="1"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eaLnBrk="1" hangingPunct="1">
              <a:defRPr/>
            </a:pPr>
            <a:fld id="{73D47F41-6C0E-4041-8AC8-B3003F534729}" type="slidenum">
              <a:rPr kumimoji="1" lang="en-US" altLang="ja-JP">
                <a:ea typeface="ＭＳ Ｐゴシック" charset="0"/>
                <a:cs typeface="ＭＳ Ｐゴシック" charset="0"/>
              </a:rPr>
              <a:pPr eaLnBrk="1" hangingPunct="1">
                <a:defRPr/>
              </a:pPr>
              <a:t>‹#›</a:t>
            </a:fld>
            <a:endParaRPr kumimoji="1" lang="en-US" altLang="ja-JP">
              <a:ea typeface="ＭＳ Ｐゴシック" charset="0"/>
              <a:cs typeface="ＭＳ Ｐゴシック" charset="0"/>
            </a:endParaRPr>
          </a:p>
        </p:txBody>
      </p:sp>
    </p:spTree>
    <p:extLst>
      <p:ext uri="{BB962C8B-B14F-4D97-AF65-F5344CB8AC3E}">
        <p14:creationId xmlns:p14="http://schemas.microsoft.com/office/powerpoint/2010/main" val="1066266609"/>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rtl="0" eaLnBrk="0" fontAlgn="base" hangingPunct="0">
        <a:spcBef>
          <a:spcPct val="0"/>
        </a:spcBef>
        <a:spcAft>
          <a:spcPct val="0"/>
        </a:spcAft>
        <a:defRPr kumimoji="1" sz="4400">
          <a:solidFill>
            <a:schemeClr val="tx2"/>
          </a:solidFill>
          <a:latin typeface="+mj-lt"/>
          <a:ea typeface="+mj-ea"/>
          <a:cs typeface="ＭＳ Ｐゴシック" charset="0"/>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cs typeface="ＭＳ Ｐゴシック" charset="0"/>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ＭＳ Ｐゴシック" pitchFamily="50" charset="-128"/>
              </a:defRPr>
            </a:lvl1pPr>
          </a:lstStyle>
          <a:p>
            <a:pPr eaLnBrk="1" hangingPunct="1">
              <a:defRPr/>
            </a:pPr>
            <a:endParaRPr kumimoji="1"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ＭＳ Ｐゴシック" pitchFamily="50" charset="-128"/>
              </a:defRPr>
            </a:lvl1pPr>
          </a:lstStyle>
          <a:p>
            <a:pPr eaLnBrk="1" hangingPunct="1">
              <a:defRPr/>
            </a:pPr>
            <a:endParaRPr kumimoji="1" lang="en-US" altLang="ja-JP"/>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ＭＳ Ｐゴシック" pitchFamily="50" charset="-128"/>
              </a:defRPr>
            </a:lvl1pPr>
          </a:lstStyle>
          <a:p>
            <a:pPr eaLnBrk="1" hangingPunct="1">
              <a:defRPr/>
            </a:pPr>
            <a:fld id="{F1949106-BDAC-4E49-8E97-738A9A76AF65}" type="slidenum">
              <a:rPr kumimoji="1" lang="en-US" altLang="ja-JP"/>
              <a:pPr eaLnBrk="1" hangingPunct="1">
                <a:defRPr/>
              </a:pPr>
              <a:t>‹#›</a:t>
            </a:fld>
            <a:endParaRPr kumimoji="1" lang="en-US" altLang="ja-JP"/>
          </a:p>
        </p:txBody>
      </p:sp>
    </p:spTree>
    <p:extLst>
      <p:ext uri="{BB962C8B-B14F-4D97-AF65-F5344CB8AC3E}">
        <p14:creationId xmlns:p14="http://schemas.microsoft.com/office/powerpoint/2010/main" val="1247462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userDrawn="1"/>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userDrawn="1"/>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39CEAAFD-B2DD-6C4E-B44E-160DF60D0995}" type="slidenum">
              <a:rPr lang="en-US" altLang="ja-JP">
                <a:solidFill>
                  <a:prstClr val="black"/>
                </a:solidFill>
              </a:rPr>
              <a:pPr>
                <a:defRPr/>
              </a:pPr>
              <a:t>‹#›</a:t>
            </a:fld>
            <a:endParaRPr lang="en-US" altLang="ja-JP" dirty="0">
              <a:solidFill>
                <a:prstClr val="black"/>
              </a:solidFill>
            </a:endParaRPr>
          </a:p>
        </p:txBody>
      </p:sp>
    </p:spTree>
    <p:extLst>
      <p:ext uri="{BB962C8B-B14F-4D97-AF65-F5344CB8AC3E}">
        <p14:creationId xmlns:p14="http://schemas.microsoft.com/office/powerpoint/2010/main" val="8666922"/>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36" r:id="rId7"/>
    <p:sldLayoutId id="2147483937" r:id="rId8"/>
    <p:sldLayoutId id="2147483938" r:id="rId9"/>
    <p:sldLayoutId id="2147483939" r:id="rId10"/>
    <p:sldLayoutId id="2147483940" r:id="rId11"/>
    <p:sldLayoutId id="2147483941" r:id="rId12"/>
  </p:sldLayoutIdLst>
  <p:transition/>
  <p:hf sldNum="0"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正方形/長方形 5"/>
          <p:cNvSpPr/>
          <p:nvPr userDrawn="1"/>
        </p:nvSpPr>
        <p:spPr bwMode="auto">
          <a:xfrm>
            <a:off x="0" y="0"/>
            <a:ext cx="9144000" cy="692150"/>
          </a:xfrm>
          <a:prstGeom prst="rect">
            <a:avLst/>
          </a:prstGeom>
          <a:gradFill>
            <a:gsLst>
              <a:gs pos="0">
                <a:schemeClr val="bg1"/>
              </a:gs>
              <a:gs pos="100000">
                <a:schemeClr val="accent3">
                  <a:lumMod val="20000"/>
                  <a:lumOff val="80000"/>
                </a:schemeClr>
              </a:gs>
            </a:gsLst>
            <a:lin ang="5400000" scaled="1"/>
          </a:gra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27" name="Rectangle 2"/>
          <p:cNvSpPr>
            <a:spLocks noGrp="1" noChangeArrowheads="1"/>
          </p:cNvSpPr>
          <p:nvPr>
            <p:ph type="body" idx="1"/>
          </p:nvPr>
        </p:nvSpPr>
        <p:spPr bwMode="auto">
          <a:xfrm>
            <a:off x="468313" y="1052513"/>
            <a:ext cx="82073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t" anchorCtr="0" compatLnSpc="1">
            <a:prstTxWarp prst="textNoShape">
              <a:avLst/>
            </a:prstTxWarp>
          </a:bodyPr>
          <a:lstStyle/>
          <a:p>
            <a:pPr lvl="0"/>
            <a:r>
              <a:rPr lang="en-US" altLang="ja-JP">
                <a:sym typeface="Arial" charset="0"/>
              </a:rPr>
              <a:t>Click to edit Master text styles</a:t>
            </a:r>
          </a:p>
          <a:p>
            <a:pPr lvl="1"/>
            <a:r>
              <a:rPr lang="en-US" altLang="ja-JP">
                <a:sym typeface="Arial" charset="0"/>
              </a:rPr>
              <a:t>Second level</a:t>
            </a:r>
          </a:p>
          <a:p>
            <a:pPr lvl="2"/>
            <a:r>
              <a:rPr lang="en-US" altLang="ja-JP">
                <a:sym typeface="Arial" charset="0"/>
              </a:rPr>
              <a:t>Third level</a:t>
            </a:r>
          </a:p>
          <a:p>
            <a:pPr lvl="3"/>
            <a:r>
              <a:rPr lang="en-US" altLang="ja-JP">
                <a:sym typeface="Arial" charset="0"/>
              </a:rPr>
              <a:t>Fourth level</a:t>
            </a:r>
          </a:p>
          <a:p>
            <a:pPr lvl="4"/>
            <a:r>
              <a:rPr lang="en-US" altLang="ja-JP">
                <a:sym typeface="Arial" charset="0"/>
              </a:rPr>
              <a:t>Fifth level</a:t>
            </a:r>
          </a:p>
        </p:txBody>
      </p:sp>
      <p:sp>
        <p:nvSpPr>
          <p:cNvPr id="1028" name="正方形/長方形 4"/>
          <p:cNvSpPr>
            <a:spLocks noChangeArrowheads="1"/>
          </p:cNvSpPr>
          <p:nvPr userDrawn="1"/>
        </p:nvSpPr>
        <p:spPr bwMode="auto">
          <a:xfrm>
            <a:off x="0" y="600075"/>
            <a:ext cx="9144000" cy="142875"/>
          </a:xfrm>
          <a:prstGeom prst="rect">
            <a:avLst/>
          </a:prstGeom>
          <a:solidFill>
            <a:srgbClr val="005099"/>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eaLnBrk="1" hangingPunct="1">
              <a:defRPr/>
            </a:pPr>
            <a:endParaRPr lang="ja-JP" altLang="en-US"/>
          </a:p>
        </p:txBody>
      </p:sp>
      <p:sp>
        <p:nvSpPr>
          <p:cNvPr id="1029" name="Rectangle 1"/>
          <p:cNvSpPr>
            <a:spLocks noGrp="1" noChangeArrowheads="1"/>
          </p:cNvSpPr>
          <p:nvPr>
            <p:ph type="title"/>
          </p:nvPr>
        </p:nvSpPr>
        <p:spPr bwMode="auto">
          <a:xfrm>
            <a:off x="468313"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0800" tIns="50800" rIns="91440" bIns="50800" numCol="1" anchor="ctr" anchorCtr="0" compatLnSpc="1">
            <a:prstTxWarp prst="textNoShape">
              <a:avLst/>
            </a:prstTxWarp>
          </a:bodyPr>
          <a:lstStyle/>
          <a:p>
            <a:pPr lvl="0"/>
            <a:r>
              <a:rPr lang="en-US" altLang="ja-JP">
                <a:sym typeface="Arial" charset="0"/>
              </a:rPr>
              <a:t>Click to edit Master title style</a:t>
            </a:r>
          </a:p>
        </p:txBody>
      </p:sp>
      <p:pic>
        <p:nvPicPr>
          <p:cNvPr id="1030" name="図 3"/>
          <p:cNvPicPr>
            <a:picLocks noChangeAspect="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8104188" y="44450"/>
            <a:ext cx="10048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正方形/長方形 10"/>
          <p:cNvSpPr/>
          <p:nvPr userDrawn="1"/>
        </p:nvSpPr>
        <p:spPr bwMode="auto">
          <a:xfrm>
            <a:off x="0" y="6497638"/>
            <a:ext cx="9144000" cy="360362"/>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 name="Text Box 3"/>
          <p:cNvSpPr txBox="1">
            <a:spLocks noGrp="1" noChangeArrowheads="1"/>
          </p:cNvSpPr>
          <p:nvPr>
            <p:ph type="sldNum" sz="quarter" idx="4"/>
          </p:nvPr>
        </p:nvSpPr>
        <p:spPr bwMode="auto">
          <a:xfrm>
            <a:off x="8686800" y="6526213"/>
            <a:ext cx="312738" cy="304800"/>
          </a:xfrm>
          <a:prstGeom prst="rect">
            <a:avLst/>
          </a:prstGeom>
          <a:noFill/>
          <a:ln>
            <a:noFill/>
          </a:ln>
          <a:effectLst/>
        </p:spPr>
        <p:txBody>
          <a:bodyPr vert="horz" wrap="none" lIns="91440" tIns="45720" rIns="91440" bIns="45720" numCol="1" anchor="ctr" anchorCtr="0" compatLnSpc="1">
            <a:prstTxWarp prst="textNoShape">
              <a:avLst/>
            </a:prstTxWarp>
          </a:bodyPr>
          <a:lstStyle>
            <a:lvl1pPr algn="ctr" eaLnBrk="1" hangingPunct="1">
              <a:defRPr sz="1000">
                <a:solidFill>
                  <a:schemeClr val="tx1"/>
                </a:solidFill>
              </a:defRPr>
            </a:lvl1pPr>
          </a:lstStyle>
          <a:p>
            <a:pPr>
              <a:defRPr/>
            </a:pPr>
            <a:fld id="{39CEAAFD-B2DD-6C4E-B44E-160DF60D0995}" type="slidenum">
              <a:rPr lang="en-US" altLang="ja-JP"/>
              <a:pPr>
                <a:defRPr/>
              </a:pPr>
              <a:t>‹#›</a:t>
            </a:fld>
            <a:endParaRPr lang="en-US" altLang="ja-JP" dirty="0"/>
          </a:p>
        </p:txBody>
      </p:sp>
    </p:spTree>
    <p:extLst>
      <p:ext uri="{BB962C8B-B14F-4D97-AF65-F5344CB8AC3E}">
        <p14:creationId xmlns:p14="http://schemas.microsoft.com/office/powerpoint/2010/main" val="523599916"/>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Lst>
  <p:transition/>
  <p:hf sldNum="0" hdr="0" ftr="0" dt="0"/>
  <p:txStyles>
    <p:title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p:titleStyle>
    <p:bodyStyle>
      <a:lvl1pPr marL="382588" indent="-342900" algn="l" rtl="0" eaLnBrk="0" fontAlgn="base" hangingPunct="0">
        <a:spcBef>
          <a:spcPts val="700"/>
        </a:spcBef>
        <a:spcAft>
          <a:spcPct val="0"/>
        </a:spcAft>
        <a:buSzPct val="100000"/>
        <a:buFont typeface="Arial" charset="0"/>
        <a:buChar char="•"/>
        <a:defRPr kumimoji="1" sz="2400">
          <a:solidFill>
            <a:schemeClr val="tx1"/>
          </a:solidFill>
          <a:latin typeface="+mn-lt"/>
          <a:ea typeface="+mn-ea"/>
          <a:cs typeface="Meiryo UI" panose="020B0604030504040204" pitchFamily="50" charset="-128"/>
          <a:sym typeface="Arial" charset="0"/>
        </a:defRPr>
      </a:lvl1pPr>
      <a:lvl2pPr marL="731838" indent="-285750" algn="l" rtl="0" eaLnBrk="0" fontAlgn="base" hangingPunct="0">
        <a:spcBef>
          <a:spcPts val="600"/>
        </a:spcBef>
        <a:spcAft>
          <a:spcPct val="0"/>
        </a:spcAft>
        <a:buSzPct val="100000"/>
        <a:buFont typeface="Arial" charset="0"/>
        <a:buChar char="–"/>
        <a:defRPr kumimoji="1" sz="2000">
          <a:solidFill>
            <a:schemeClr val="tx1"/>
          </a:solidFill>
          <a:latin typeface="+mn-lt"/>
          <a:ea typeface="+mn-ea"/>
          <a:cs typeface="Meiryo UI" panose="020B0604030504040204" pitchFamily="50" charset="-128"/>
          <a:sym typeface="Arial" charset="0"/>
        </a:defRPr>
      </a:lvl2pPr>
      <a:lvl3pPr marL="1131888" indent="-228600" algn="l" rtl="0" eaLnBrk="0" fontAlgn="base" hangingPunct="0">
        <a:spcBef>
          <a:spcPts val="600"/>
        </a:spcBef>
        <a:spcAft>
          <a:spcPct val="0"/>
        </a:spcAft>
        <a:buSzPct val="100000"/>
        <a:buFont typeface="Arial" charset="0"/>
        <a:buChar char="•"/>
        <a:defRPr kumimoji="1">
          <a:solidFill>
            <a:schemeClr val="tx1"/>
          </a:solidFill>
          <a:latin typeface="+mn-lt"/>
          <a:ea typeface="+mn-ea"/>
          <a:cs typeface="Meiryo UI" panose="020B0604030504040204" pitchFamily="50" charset="-128"/>
          <a:sym typeface="Arial" charset="0"/>
        </a:defRPr>
      </a:lvl3pPr>
      <a:lvl4pPr marL="15890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4pPr>
      <a:lvl5pPr marL="2046288" indent="-228600" algn="l" rtl="0" eaLnBrk="0" fontAlgn="base" hangingPunct="0">
        <a:spcBef>
          <a:spcPts val="500"/>
        </a:spcBef>
        <a:spcAft>
          <a:spcPct val="0"/>
        </a:spcAft>
        <a:buSzPct val="100000"/>
        <a:buFont typeface="Arial" charset="0"/>
        <a:buChar char="»"/>
        <a:defRPr kumimoji="1" sz="1600">
          <a:solidFill>
            <a:schemeClr val="tx1"/>
          </a:solidFill>
          <a:latin typeface="+mn-lt"/>
          <a:ea typeface="+mn-ea"/>
          <a:cs typeface="Meiryo UI" panose="020B0604030504040204" pitchFamily="50" charset="-128"/>
          <a:sym typeface="Arial" charset="0"/>
        </a:defRPr>
      </a:lvl5pPr>
      <a:lvl6pPr marL="25034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6pPr>
      <a:lvl7pPr marL="29606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7pPr>
      <a:lvl8pPr marL="34178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8pPr>
      <a:lvl9pPr marL="3875088" indent="-228600" algn="l" rtl="0" fontAlgn="base">
        <a:spcBef>
          <a:spcPts val="500"/>
        </a:spcBef>
        <a:spcAft>
          <a:spcPct val="0"/>
        </a:spcAft>
        <a:buSzPct val="100000"/>
        <a:buFont typeface="Arial" charset="0"/>
        <a:buChar char="»"/>
        <a:defRPr sz="2000">
          <a:solidFill>
            <a:schemeClr val="tx1"/>
          </a:solidFill>
          <a:latin typeface="+mn-lt"/>
          <a:ea typeface="+mn-ea"/>
          <a:cs typeface="+mn-cs"/>
          <a:sym typeface="Arial" charset="0"/>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86.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5.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9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19.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19.xml"/><Relationship Id="rId4" Type="http://schemas.openxmlformats.org/officeDocument/2006/relationships/image" Target="../media/image29.tiff"/></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gif"/><Relationship Id="rId1" Type="http://schemas.openxmlformats.org/officeDocument/2006/relationships/slideLayout" Target="../slideLayouts/slideLayout1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119.xml"/><Relationship Id="rId5" Type="http://schemas.openxmlformats.org/officeDocument/2006/relationships/image" Target="../media/image43.jpeg"/><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9.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emf"/><Relationship Id="rId1" Type="http://schemas.openxmlformats.org/officeDocument/2006/relationships/slideLayout" Target="../slideLayouts/slideLayout119.xml"/><Relationship Id="rId4" Type="http://schemas.openxmlformats.org/officeDocument/2006/relationships/hyperlink" Target="https://www.jst.go.jp/erato/research_area/ongoing/jpmjer2102.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9.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png"/><Relationship Id="rId1" Type="http://schemas.openxmlformats.org/officeDocument/2006/relationships/slideLayout" Target="../slideLayouts/slideLayout119.xml"/><Relationship Id="rId4" Type="http://schemas.openxmlformats.org/officeDocument/2006/relationships/image" Target="../media/image4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9.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emf"/><Relationship Id="rId1" Type="http://schemas.openxmlformats.org/officeDocument/2006/relationships/slideLayout" Target="../slideLayouts/slideLayout107.xml"/><Relationship Id="rId4" Type="http://schemas.openxmlformats.org/officeDocument/2006/relationships/hyperlink" Target="https://www.microbe-soil.sci.waseda.ac.jp/2021/06/08/84/"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9.xml"/></Relationships>
</file>

<file path=ppt/slides/_rels/slide46.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jpeg"/><Relationship Id="rId1" Type="http://schemas.openxmlformats.org/officeDocument/2006/relationships/slideLayout" Target="../slideLayouts/slideLayout119.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19.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12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119.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119.xml"/><Relationship Id="rId5" Type="http://schemas.openxmlformats.org/officeDocument/2006/relationships/image" Target="../media/image66.png"/><Relationship Id="rId4" Type="http://schemas.openxmlformats.org/officeDocument/2006/relationships/image" Target="../media/image6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119.xml"/><Relationship Id="rId4" Type="http://schemas.openxmlformats.org/officeDocument/2006/relationships/image" Target="../media/image68.png"/></Relationships>
</file>

<file path=ppt/slides/_rels/slide5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119.xml"/><Relationship Id="rId4" Type="http://schemas.openxmlformats.org/officeDocument/2006/relationships/image" Target="../media/image7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119.xml"/></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119.xml"/><Relationship Id="rId5" Type="http://schemas.openxmlformats.org/officeDocument/2006/relationships/image" Target="../media/image74.png"/><Relationship Id="rId4" Type="http://schemas.openxmlformats.org/officeDocument/2006/relationships/image" Target="../media/image73.png"/></Relationships>
</file>

<file path=ppt/slides/_rels/slide5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119.xml"/></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15.xml"/></Relationships>
</file>

<file path=ppt/slides/_rels/slide6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15.xml"/><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3.xml"/><Relationship Id="rId1" Type="http://schemas.openxmlformats.org/officeDocument/2006/relationships/slideLayout" Target="../slideLayouts/slideLayout115.xml"/><Relationship Id="rId5" Type="http://schemas.openxmlformats.org/officeDocument/2006/relationships/image" Target="../media/image83.png"/><Relationship Id="rId4" Type="http://schemas.openxmlformats.org/officeDocument/2006/relationships/image" Target="../media/image82.png"/></Relationships>
</file>

<file path=ppt/slides/_rels/slide6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4.xml"/><Relationship Id="rId1" Type="http://schemas.openxmlformats.org/officeDocument/2006/relationships/slideLayout" Target="../slideLayouts/slideLayout119.xml"/><Relationship Id="rId4" Type="http://schemas.openxmlformats.org/officeDocument/2006/relationships/image" Target="../media/image85.png"/></Relationships>
</file>

<file path=ppt/slides/_rels/slide63.xml.rels><?xml version="1.0" encoding="UTF-8" standalone="yes"?>
<Relationships xmlns="http://schemas.openxmlformats.org/package/2006/relationships"><Relationship Id="rId8" Type="http://schemas.openxmlformats.org/officeDocument/2006/relationships/image" Target="../media/image91.emf"/><Relationship Id="rId3" Type="http://schemas.openxmlformats.org/officeDocument/2006/relationships/image" Target="../media/image86.emf"/><Relationship Id="rId7" Type="http://schemas.openxmlformats.org/officeDocument/2006/relationships/image" Target="../media/image90.emf"/><Relationship Id="rId2" Type="http://schemas.openxmlformats.org/officeDocument/2006/relationships/notesSlide" Target="../notesSlides/notesSlide35.xml"/><Relationship Id="rId1" Type="http://schemas.openxmlformats.org/officeDocument/2006/relationships/slideLayout" Target="../slideLayouts/slideLayout119.xml"/><Relationship Id="rId6" Type="http://schemas.openxmlformats.org/officeDocument/2006/relationships/image" Target="../media/image89.emf"/><Relationship Id="rId5" Type="http://schemas.openxmlformats.org/officeDocument/2006/relationships/image" Target="../media/image88.emf"/><Relationship Id="rId4" Type="http://schemas.openxmlformats.org/officeDocument/2006/relationships/image" Target="../media/image87.emf"/></Relationships>
</file>

<file path=ppt/slides/_rels/slide6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6.xml"/><Relationship Id="rId1" Type="http://schemas.openxmlformats.org/officeDocument/2006/relationships/slideLayout" Target="../slideLayouts/slideLayout119.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65.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37.xml"/><Relationship Id="rId1" Type="http://schemas.openxmlformats.org/officeDocument/2006/relationships/slideLayout" Target="../slideLayouts/slideLayout119.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66.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38.xml"/><Relationship Id="rId1" Type="http://schemas.openxmlformats.org/officeDocument/2006/relationships/slideLayout" Target="../slideLayouts/slideLayout119.xml"/></Relationships>
</file>

<file path=ppt/slides/_rels/slide67.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03.png"/><Relationship Id="rId7" Type="http://schemas.openxmlformats.org/officeDocument/2006/relationships/image" Target="../media/image107.jpeg"/><Relationship Id="rId2" Type="http://schemas.openxmlformats.org/officeDocument/2006/relationships/notesSlide" Target="../notesSlides/notesSlide39.xml"/><Relationship Id="rId1" Type="http://schemas.openxmlformats.org/officeDocument/2006/relationships/slideLayout" Target="../slideLayouts/slideLayout70.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6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10.jpeg"/><Relationship Id="rId7" Type="http://schemas.openxmlformats.org/officeDocument/2006/relationships/image" Target="../media/image114.png"/><Relationship Id="rId2" Type="http://schemas.openxmlformats.org/officeDocument/2006/relationships/image" Target="../media/image109.jpeg"/><Relationship Id="rId1" Type="http://schemas.openxmlformats.org/officeDocument/2006/relationships/slideLayout" Target="../slideLayouts/slideLayout92.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 Id="rId9" Type="http://schemas.openxmlformats.org/officeDocument/2006/relationships/image" Target="../media/image1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AADB9F31-51BE-0948-92B5-D5675EBFED9A}" type="slidenum">
              <a:rPr kumimoji="0" lang="en-US" altLang="ja-JP" sz="1000">
                <a:solidFill>
                  <a:prstClr val="black"/>
                </a:solidFill>
                <a:latin typeface="Arial" charset="0"/>
                <a:ea typeface="ヒラギノ角ゴ ProN W3" charset="-128"/>
                <a:cs typeface="Arial" charset="0"/>
              </a:rPr>
              <a:pPr>
                <a:spcBef>
                  <a:spcPct val="0"/>
                </a:spcBef>
                <a:buSzTx/>
                <a:buFontTx/>
                <a:buNone/>
              </a:pPr>
              <a:t>1</a:t>
            </a:fld>
            <a:endParaRPr kumimoji="0" lang="en-US" altLang="ja-JP" sz="1000">
              <a:solidFill>
                <a:prstClr val="black"/>
              </a:solidFill>
              <a:latin typeface="Arial" charset="0"/>
              <a:ea typeface="ヒラギノ角ゴ ProN W3" charset="-128"/>
              <a:cs typeface="Arial" charset="0"/>
            </a:endParaRPr>
          </a:p>
        </p:txBody>
      </p:sp>
      <p:sp>
        <p:nvSpPr>
          <p:cNvPr id="28674" name="タイトル 3"/>
          <p:cNvSpPr>
            <a:spLocks noGrp="1"/>
          </p:cNvSpPr>
          <p:nvPr>
            <p:ph type="ctrTitle"/>
          </p:nvPr>
        </p:nvSpPr>
        <p:spPr>
          <a:xfrm>
            <a:off x="468313" y="2133600"/>
            <a:ext cx="5299075" cy="1295400"/>
          </a:xfrm>
        </p:spPr>
        <p:txBody>
          <a:bodyPr/>
          <a:lstStyle/>
          <a:p>
            <a:pPr marL="0" indent="0"/>
            <a:r>
              <a:rPr lang="ja-JP" altLang="en-US" dirty="0"/>
              <a:t>早稲田大学</a:t>
            </a:r>
            <a:br>
              <a:rPr lang="en-US" altLang="ja-JP" dirty="0"/>
            </a:br>
            <a:r>
              <a:rPr lang="ja-JP" altLang="en-US" dirty="0"/>
              <a:t>先進理工学部・研究科</a:t>
            </a:r>
          </a:p>
        </p:txBody>
      </p:sp>
      <p:sp>
        <p:nvSpPr>
          <p:cNvPr id="6" name="Rectangle 2"/>
          <p:cNvSpPr>
            <a:spLocks/>
          </p:cNvSpPr>
          <p:nvPr/>
        </p:nvSpPr>
        <p:spPr bwMode="auto">
          <a:xfrm>
            <a:off x="0" y="3429000"/>
            <a:ext cx="5775325" cy="215900"/>
          </a:xfrm>
          <a:prstGeom prst="rect">
            <a:avLst/>
          </a:prstGeom>
          <a:solidFill>
            <a:schemeClr val="accent3">
              <a:lumMod val="40000"/>
              <a:lumOff val="60000"/>
            </a:schemeClr>
          </a:solidFill>
          <a:ln>
            <a:noFill/>
          </a:ln>
        </p:spPr>
        <p:txBody>
          <a:bodyPr lIns="0" tIns="0" rIns="40639" bIns="0" anchor="ctr">
            <a:spAutoFit/>
          </a:bodyPr>
          <a:lstStyle/>
          <a:p>
            <a:pPr marL="39688" algn="r" eaLnBrk="1" hangingPunct="1">
              <a:defRPr/>
            </a:pPr>
            <a:r>
              <a:rPr lang="en-US" altLang="ja-JP" sz="1400" dirty="0">
                <a:solidFill>
                  <a:prstClr val="black"/>
                </a:solidFill>
                <a:latin typeface="Century Gothic"/>
                <a:ea typeface="ＭＳ Ｐゴシック" pitchFamily="50" charset="-128"/>
                <a:sym typeface="Helvetica" charset="0"/>
              </a:rPr>
              <a:t>School of </a:t>
            </a:r>
            <a:r>
              <a:rPr lang="en-US" altLang="ja-JP" sz="1400" b="1" dirty="0">
                <a:solidFill>
                  <a:srgbClr val="005099"/>
                </a:solidFill>
                <a:latin typeface="Century Gothic"/>
                <a:ea typeface="ＭＳ Ｐゴシック" pitchFamily="50" charset="-128"/>
                <a:sym typeface="Helvetica" charset="0"/>
              </a:rPr>
              <a:t>A</a:t>
            </a:r>
            <a:r>
              <a:rPr lang="en-US" altLang="ja-JP" sz="1400" dirty="0">
                <a:solidFill>
                  <a:prstClr val="black"/>
                </a:solidFill>
                <a:latin typeface="Century Gothic"/>
                <a:ea typeface="ＭＳ Ｐゴシック" pitchFamily="50" charset="-128"/>
                <a:sym typeface="Helvetica" charset="0"/>
              </a:rPr>
              <a:t>dvanced </a:t>
            </a:r>
            <a:r>
              <a:rPr lang="en-US" altLang="ja-JP" sz="1400" b="1" dirty="0">
                <a:solidFill>
                  <a:srgbClr val="005099"/>
                </a:solidFill>
                <a:latin typeface="Century Gothic"/>
                <a:ea typeface="ＭＳ Ｐゴシック" pitchFamily="50" charset="-128"/>
                <a:sym typeface="Helvetica" charset="0"/>
              </a:rPr>
              <a:t>S</a:t>
            </a:r>
            <a:r>
              <a:rPr lang="en-US" altLang="ja-JP" sz="1400" dirty="0">
                <a:solidFill>
                  <a:prstClr val="black"/>
                </a:solidFill>
                <a:latin typeface="Century Gothic"/>
                <a:ea typeface="ＭＳ Ｐゴシック" pitchFamily="50" charset="-128"/>
                <a:sym typeface="Helvetica" charset="0"/>
              </a:rPr>
              <a:t>cience &amp; </a:t>
            </a:r>
            <a:r>
              <a:rPr lang="en-US" altLang="ja-JP" sz="1400" b="1" dirty="0">
                <a:solidFill>
                  <a:srgbClr val="005099"/>
                </a:solidFill>
                <a:latin typeface="Century Gothic"/>
                <a:ea typeface="ＭＳ Ｐゴシック" pitchFamily="50" charset="-128"/>
                <a:sym typeface="Helvetica" charset="0"/>
              </a:rPr>
              <a:t>E</a:t>
            </a:r>
            <a:r>
              <a:rPr lang="en-US" altLang="ja-JP" sz="1400" dirty="0">
                <a:solidFill>
                  <a:prstClr val="black"/>
                </a:solidFill>
                <a:latin typeface="Century Gothic"/>
                <a:ea typeface="ＭＳ Ｐゴシック" pitchFamily="50" charset="-128"/>
                <a:sym typeface="Helvetica" charset="0"/>
              </a:rPr>
              <a:t>ngineering, </a:t>
            </a:r>
            <a:r>
              <a:rPr lang="en-US" altLang="ja-JP" sz="1400" dirty="0" err="1">
                <a:solidFill>
                  <a:prstClr val="black"/>
                </a:solidFill>
                <a:latin typeface="Century Gothic"/>
                <a:ea typeface="ＭＳ Ｐゴシック" pitchFamily="50" charset="-128"/>
                <a:sym typeface="Helvetica" charset="0"/>
              </a:rPr>
              <a:t>Waseda</a:t>
            </a:r>
            <a:r>
              <a:rPr lang="en-US" altLang="ja-JP" sz="1400" dirty="0">
                <a:solidFill>
                  <a:prstClr val="black"/>
                </a:solidFill>
                <a:latin typeface="Century Gothic"/>
                <a:ea typeface="ＭＳ Ｐゴシック" pitchFamily="50" charset="-128"/>
                <a:sym typeface="Helvetica" charset="0"/>
              </a:rPr>
              <a:t> University</a:t>
            </a:r>
          </a:p>
        </p:txBody>
      </p:sp>
      <p:sp>
        <p:nvSpPr>
          <p:cNvPr id="2" name="テキスト ボックス 1"/>
          <p:cNvSpPr txBox="1"/>
          <p:nvPr/>
        </p:nvSpPr>
        <p:spPr>
          <a:xfrm>
            <a:off x="1468049" y="5085184"/>
            <a:ext cx="2839239" cy="369332"/>
          </a:xfrm>
          <a:prstGeom prst="rect">
            <a:avLst/>
          </a:prstGeom>
          <a:solidFill>
            <a:schemeClr val="accent5"/>
          </a:solidFill>
        </p:spPr>
        <p:txBody>
          <a:bodyPr wrap="none" rtlCol="0" anchor="ctr" anchorCtr="0">
            <a:spAutoFit/>
          </a:bodyPr>
          <a:lstStyle/>
          <a:p>
            <a:pPr algn="ctr"/>
            <a:r>
              <a:rPr kumimoji="1" lang="ja-JP" altLang="en-US" dirty="0">
                <a:solidFill>
                  <a:schemeClr val="bg1"/>
                </a:solidFill>
                <a:latin typeface="MS Gothic" charset="-128"/>
                <a:ea typeface="MS Gothic" charset="-128"/>
                <a:cs typeface="MS Gothic" charset="-128"/>
              </a:rPr>
              <a:t>学部・研究科長  朝日 透</a:t>
            </a:r>
          </a:p>
        </p:txBody>
      </p:sp>
    </p:spTree>
    <p:extLst>
      <p:ext uri="{BB962C8B-B14F-4D97-AF65-F5344CB8AC3E}">
        <p14:creationId xmlns:p14="http://schemas.microsoft.com/office/powerpoint/2010/main" val="180924921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0098" name="Rectangle 2"/>
          <p:cNvSpPr>
            <a:spLocks noChangeArrowheads="1"/>
          </p:cNvSpPr>
          <p:nvPr/>
        </p:nvSpPr>
        <p:spPr bwMode="auto">
          <a:xfrm>
            <a:off x="0" y="0"/>
            <a:ext cx="9144000" cy="476250"/>
          </a:xfrm>
          <a:prstGeom prst="rect">
            <a:avLst/>
          </a:prstGeom>
          <a:solidFill>
            <a:srgbClr val="780E0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kumimoji="1" lang="ja-JP" altLang="en-US">
              <a:ea typeface="ＭＳ Ｐゴシック" charset="0"/>
              <a:cs typeface="ＭＳ Ｐゴシック" charset="0"/>
            </a:endParaRPr>
          </a:p>
        </p:txBody>
      </p:sp>
      <p:sp>
        <p:nvSpPr>
          <p:cNvPr id="260099" name="Rectangle 3"/>
          <p:cNvSpPr>
            <a:spLocks noChangeArrowheads="1"/>
          </p:cNvSpPr>
          <p:nvPr/>
        </p:nvSpPr>
        <p:spPr bwMode="auto">
          <a:xfrm>
            <a:off x="0" y="6389688"/>
            <a:ext cx="9144000" cy="476250"/>
          </a:xfrm>
          <a:prstGeom prst="rect">
            <a:avLst/>
          </a:prstGeom>
          <a:solidFill>
            <a:srgbClr val="780E0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0"/>
              <a:cs typeface="ＭＳ Ｐゴシック" charset="0"/>
            </a:endParaRPr>
          </a:p>
        </p:txBody>
      </p:sp>
      <p:pic>
        <p:nvPicPr>
          <p:cNvPr id="260100" name="Picture 4" descr="西早稲田建物5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0" y="3213100"/>
            <a:ext cx="417671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0101" name="Picture 5" descr="Ohkuma"/>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5650" y="908050"/>
            <a:ext cx="3206750"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102" name="Text Box 6"/>
          <p:cNvSpPr txBox="1">
            <a:spLocks noChangeArrowheads="1"/>
          </p:cNvSpPr>
          <p:nvPr/>
        </p:nvSpPr>
        <p:spPr bwMode="auto">
          <a:xfrm>
            <a:off x="1192213" y="5638800"/>
            <a:ext cx="24112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eaLnBrk="1" hangingPunct="1"/>
            <a:r>
              <a:rPr lang="ja-JP" altLang="en-US"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大隈 重信</a:t>
            </a:r>
          </a:p>
        </p:txBody>
      </p:sp>
      <p:sp>
        <p:nvSpPr>
          <p:cNvPr id="260103" name="Text Box 7"/>
          <p:cNvSpPr txBox="1">
            <a:spLocks noChangeArrowheads="1"/>
          </p:cNvSpPr>
          <p:nvPr/>
        </p:nvSpPr>
        <p:spPr bwMode="auto">
          <a:xfrm>
            <a:off x="323850" y="-27384"/>
            <a:ext cx="17494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eaLnBrk="1" hangingPunct="1"/>
            <a:r>
              <a:rPr lang="en-US" altLang="ja-JP" sz="2800" b="1">
                <a:solidFill>
                  <a:srgbClr val="FFFFFF"/>
                </a:solidFill>
                <a:latin typeface="Tahoma" charset="0"/>
              </a:rPr>
              <a:t>WASEDA</a:t>
            </a:r>
          </a:p>
        </p:txBody>
      </p:sp>
      <p:sp>
        <p:nvSpPr>
          <p:cNvPr id="260104" name="Text Box 8"/>
          <p:cNvSpPr txBox="1">
            <a:spLocks noChangeArrowheads="1"/>
          </p:cNvSpPr>
          <p:nvPr/>
        </p:nvSpPr>
        <p:spPr bwMode="auto">
          <a:xfrm>
            <a:off x="7380288" y="6354763"/>
            <a:ext cx="17494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eaLnBrk="1" hangingPunct="1"/>
            <a:r>
              <a:rPr lang="en-US" altLang="ja-JP" sz="2800" b="1">
                <a:solidFill>
                  <a:srgbClr val="FFFFFF"/>
                </a:solidFill>
                <a:latin typeface="Tahoma" charset="0"/>
              </a:rPr>
              <a:t>WASEDA</a:t>
            </a:r>
          </a:p>
        </p:txBody>
      </p:sp>
      <p:sp>
        <p:nvSpPr>
          <p:cNvPr id="260105" name="Text Box 9"/>
          <p:cNvSpPr txBox="1">
            <a:spLocks noChangeArrowheads="1"/>
          </p:cNvSpPr>
          <p:nvPr/>
        </p:nvSpPr>
        <p:spPr bwMode="auto">
          <a:xfrm>
            <a:off x="4859338" y="895350"/>
            <a:ext cx="436209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ＭＳ Ｐゴシック" charset="0"/>
                <a:ea typeface="ＭＳ Ｐゴシック" charset="0"/>
                <a:cs typeface="ＭＳ Ｐゴシック" charset="0"/>
              </a:defRPr>
            </a:lvl1pPr>
            <a:lvl2pPr marL="742950" indent="-285750">
              <a:defRPr kumimoji="1" sz="2400">
                <a:solidFill>
                  <a:schemeClr val="tx1"/>
                </a:solidFill>
                <a:latin typeface="ＭＳ Ｐゴシック" charset="0"/>
                <a:ea typeface="ＭＳ Ｐゴシック" charset="0"/>
              </a:defRPr>
            </a:lvl2pPr>
            <a:lvl3pPr marL="1143000" indent="-228600">
              <a:defRPr kumimoji="1" sz="2400">
                <a:solidFill>
                  <a:schemeClr val="tx1"/>
                </a:solidFill>
                <a:latin typeface="ＭＳ Ｐゴシック" charset="0"/>
                <a:ea typeface="ＭＳ Ｐゴシック" charset="0"/>
              </a:defRPr>
            </a:lvl3pPr>
            <a:lvl4pPr marL="1600200" indent="-228600">
              <a:defRPr kumimoji="1" sz="2400">
                <a:solidFill>
                  <a:schemeClr val="tx1"/>
                </a:solidFill>
                <a:latin typeface="ＭＳ Ｐゴシック" charset="0"/>
                <a:ea typeface="ＭＳ Ｐゴシック" charset="0"/>
              </a:defRPr>
            </a:lvl4pPr>
            <a:lvl5pPr marL="2057400" indent="-228600">
              <a:defRPr kumimoji="1" sz="2400">
                <a:solidFill>
                  <a:schemeClr val="tx1"/>
                </a:solidFill>
                <a:latin typeface="ＭＳ Ｐゴシック" charset="0"/>
                <a:ea typeface="ＭＳ Ｐゴシック" charset="0"/>
              </a:defRPr>
            </a:lvl5pPr>
            <a:lvl6pPr marL="2514600" indent="-228600" fontAlgn="base">
              <a:spcBef>
                <a:spcPct val="0"/>
              </a:spcBef>
              <a:spcAft>
                <a:spcPct val="0"/>
              </a:spcAft>
              <a:defRPr kumimoji="1" sz="2400">
                <a:solidFill>
                  <a:schemeClr val="tx1"/>
                </a:solidFill>
                <a:latin typeface="ＭＳ Ｐゴシック" charset="0"/>
                <a:ea typeface="ＭＳ Ｐゴシック" charset="0"/>
              </a:defRPr>
            </a:lvl6pPr>
            <a:lvl7pPr marL="2971800" indent="-228600" fontAlgn="base">
              <a:spcBef>
                <a:spcPct val="0"/>
              </a:spcBef>
              <a:spcAft>
                <a:spcPct val="0"/>
              </a:spcAft>
              <a:defRPr kumimoji="1" sz="2400">
                <a:solidFill>
                  <a:schemeClr val="tx1"/>
                </a:solidFill>
                <a:latin typeface="ＭＳ Ｐゴシック" charset="0"/>
                <a:ea typeface="ＭＳ Ｐゴシック" charset="0"/>
              </a:defRPr>
            </a:lvl7pPr>
            <a:lvl8pPr marL="3429000" indent="-228600" fontAlgn="base">
              <a:spcBef>
                <a:spcPct val="0"/>
              </a:spcBef>
              <a:spcAft>
                <a:spcPct val="0"/>
              </a:spcAft>
              <a:defRPr kumimoji="1" sz="2400">
                <a:solidFill>
                  <a:schemeClr val="tx1"/>
                </a:solidFill>
                <a:latin typeface="ＭＳ Ｐゴシック" charset="0"/>
                <a:ea typeface="ＭＳ Ｐゴシック" charset="0"/>
              </a:defRPr>
            </a:lvl8pPr>
            <a:lvl9pPr marL="3886200" indent="-228600" fontAlgn="base">
              <a:spcBef>
                <a:spcPct val="0"/>
              </a:spcBef>
              <a:spcAft>
                <a:spcPct val="0"/>
              </a:spcAft>
              <a:defRPr kumimoji="1" sz="2400">
                <a:solidFill>
                  <a:schemeClr val="tx1"/>
                </a:solidFill>
                <a:latin typeface="ＭＳ Ｐゴシック" charset="0"/>
                <a:ea typeface="ＭＳ Ｐゴシック" charset="0"/>
              </a:defRPr>
            </a:lvl9pPr>
          </a:lstStyle>
          <a:p>
            <a:pPr eaLnBrk="1" hangingPunct="1"/>
            <a:r>
              <a:rPr lang="ja-JP" altLang="en-US"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早稲田大学</a:t>
            </a:r>
          </a:p>
          <a:p>
            <a:pPr eaLnBrk="1" hangingPunct="1"/>
            <a:r>
              <a:rPr lang="ja-JP" altLang="en-US"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創立　</a:t>
            </a:r>
            <a:r>
              <a:rPr lang="en-US" altLang="ja-JP"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1882</a:t>
            </a:r>
            <a:r>
              <a:rPr lang="ja-JP" altLang="en-US"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a:t>
            </a:r>
          </a:p>
          <a:p>
            <a:pPr eaLnBrk="1" hangingPunct="1"/>
            <a:r>
              <a:rPr lang="ja-JP" altLang="en-US"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明治 </a:t>
            </a:r>
            <a:r>
              <a:rPr lang="en-US" altLang="ja-JP"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15</a:t>
            </a:r>
            <a:r>
              <a:rPr lang="ja-JP" altLang="en-US"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年</a:t>
            </a:r>
            <a:r>
              <a:rPr lang="en-US" altLang="ja-JP" sz="40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a:t>
            </a:r>
          </a:p>
        </p:txBody>
      </p:sp>
    </p:spTree>
    <p:extLst>
      <p:ext uri="{BB962C8B-B14F-4D97-AF65-F5344CB8AC3E}">
        <p14:creationId xmlns:p14="http://schemas.microsoft.com/office/powerpoint/2010/main" val="2139346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816" y="2060848"/>
            <a:ext cx="9144000" cy="4377447"/>
          </a:xfrm>
          <a:prstGeom prst="rect">
            <a:avLst/>
          </a:prstGeom>
        </p:spPr>
      </p:pic>
      <p:sp>
        <p:nvSpPr>
          <p:cNvPr id="5" name="タイトル 4"/>
          <p:cNvSpPr>
            <a:spLocks noGrp="1"/>
          </p:cNvSpPr>
          <p:nvPr>
            <p:ph type="title"/>
          </p:nvPr>
        </p:nvSpPr>
        <p:spPr>
          <a:xfrm>
            <a:off x="468313" y="0"/>
            <a:ext cx="8207375" cy="600075"/>
          </a:xfrm>
        </p:spPr>
        <p:txBody>
          <a:bodyPr/>
          <a:lstStyle/>
          <a:p>
            <a:r>
              <a:rPr lang="ja-JP" altLang="en-US" dirty="0">
                <a:latin typeface="+mj-ea"/>
              </a:rPr>
              <a:t>大隈重信候</a:t>
            </a:r>
            <a:r>
              <a:rPr lang="en-US" altLang="ja-JP" dirty="0">
                <a:latin typeface="+mj-ea"/>
              </a:rPr>
              <a:t> (1838</a:t>
            </a:r>
            <a:r>
              <a:rPr lang="ja-JP" altLang="en-US" dirty="0">
                <a:latin typeface="+mj-ea"/>
              </a:rPr>
              <a:t>年</a:t>
            </a:r>
            <a:r>
              <a:rPr lang="en-US" altLang="ja-JP" dirty="0">
                <a:latin typeface="+mj-ea"/>
              </a:rPr>
              <a:t>〜1922</a:t>
            </a:r>
            <a:r>
              <a:rPr lang="ja-JP" altLang="en-US" dirty="0">
                <a:latin typeface="+mj-ea"/>
              </a:rPr>
              <a:t>年</a:t>
            </a:r>
            <a:r>
              <a:rPr lang="en-US" altLang="ja-JP" dirty="0">
                <a:latin typeface="+mj-ea"/>
              </a:rPr>
              <a:t>)</a:t>
            </a:r>
            <a:endParaRPr lang="ja-JP" altLang="en-US" dirty="0">
              <a:latin typeface="+mj-ea"/>
            </a:endParaRPr>
          </a:p>
        </p:txBody>
      </p:sp>
      <p:sp>
        <p:nvSpPr>
          <p:cNvPr id="6" name="Text Box 4"/>
          <p:cNvSpPr txBox="1">
            <a:spLocks noChangeArrowheads="1"/>
          </p:cNvSpPr>
          <p:nvPr/>
        </p:nvSpPr>
        <p:spPr bwMode="auto">
          <a:xfrm>
            <a:off x="323528" y="1091352"/>
            <a:ext cx="669674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342900" marR="0" lvl="0" indent="-270900" algn="l" defTabSz="914400" rtl="0" eaLnBrk="1" fontAlgn="base" latinLnBrk="0" hangingPunct="1">
              <a:lnSpc>
                <a:spcPct val="100000"/>
              </a:lnSpc>
              <a:spcBef>
                <a:spcPct val="0"/>
              </a:spcBef>
              <a:spcAft>
                <a:spcPct val="0"/>
              </a:spcAft>
              <a:buClrTx/>
              <a:buSzTx/>
              <a:buFont typeface="Arial" charset="0"/>
              <a:buChar char="•"/>
              <a:tabLst/>
              <a:defRPr/>
            </a:pP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sym typeface="Arial" charset="0"/>
              </a:rPr>
              <a:t>維新</a:t>
            </a: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rPr>
              <a:t> (1867</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sym typeface="Arial" charset="0"/>
              </a:rPr>
              <a:t>年</a:t>
            </a: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rPr>
              <a:t>) </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sym typeface="Arial" charset="0"/>
              </a:rPr>
              <a:t>後，新政府に登用される．英公使パークスが鉄道の必要性を説いたが，大隈のみが賛成した。</a:t>
            </a: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endParaRPr>
          </a:p>
          <a:p>
            <a:pPr marL="342900" marR="0" lvl="0" indent="-270900" algn="l" defTabSz="914400" rtl="0" eaLnBrk="1" fontAlgn="base" latinLnBrk="0" hangingPunct="1">
              <a:lnSpc>
                <a:spcPct val="100000"/>
              </a:lnSpc>
              <a:spcBef>
                <a:spcPct val="0"/>
              </a:spcBef>
              <a:spcAft>
                <a:spcPct val="0"/>
              </a:spcAft>
              <a:buClrTx/>
              <a:buSzTx/>
              <a:buFont typeface="Arial" charset="0"/>
              <a:buChar char="•"/>
              <a:tabLst/>
              <a:defRPr/>
            </a:pP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endParaRPr>
          </a:p>
          <a:p>
            <a:pPr marL="342900" marR="0" lvl="0" indent="-270900" algn="l" defTabSz="914400" rtl="0" eaLnBrk="1" fontAlgn="base" latinLnBrk="0" hangingPunct="1">
              <a:lnSpc>
                <a:spcPct val="100000"/>
              </a:lnSpc>
              <a:spcBef>
                <a:spcPct val="0"/>
              </a:spcBef>
              <a:spcAft>
                <a:spcPct val="0"/>
              </a:spcAft>
              <a:buClrTx/>
              <a:buSzTx/>
              <a:buFont typeface="Arial" charset="0"/>
              <a:buChar char="•"/>
              <a:tabLst/>
              <a:defRPr/>
            </a:pP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rPr>
              <a:t>3</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sym typeface="Arial" charset="0"/>
              </a:rPr>
              <a:t>年後に新橋・横浜間の鉄道を開通させたが，この時期に「理科・物理学はどうしても学問の土台となるものと考えた」</a:t>
            </a:r>
            <a:endPar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endParaRPr>
          </a:p>
          <a:p>
            <a:pPr marL="72000" marR="0" lvl="0" algn="l" defTabSz="914400" rtl="0" eaLnBrk="1" fontAlgn="base" latinLnBrk="0" hangingPunct="1">
              <a:lnSpc>
                <a:spcPct val="100000"/>
              </a:lnSpc>
              <a:spcBef>
                <a:spcPct val="0"/>
              </a:spcBef>
              <a:spcAft>
                <a:spcPct val="0"/>
              </a:spcAft>
              <a:buClrTx/>
              <a:buSzTx/>
              <a:buNone/>
              <a:tabLst/>
              <a:defRPr/>
            </a:pPr>
            <a:r>
              <a:rPr lang="ja-JP" altLang="en-US" sz="2000" dirty="0">
                <a:solidFill>
                  <a:prstClr val="black"/>
                </a:solidFill>
                <a:latin typeface="Meiryo UI"/>
                <a:ea typeface="Meiryo UI"/>
              </a:rPr>
              <a:t>　　</a:t>
            </a: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rPr>
              <a:t>(</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sym typeface="Arial" charset="0"/>
              </a:rPr>
              <a:t>創立</a:t>
            </a: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rPr>
              <a:t>15</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sym typeface="Arial" charset="0"/>
              </a:rPr>
              <a:t>周年祝典</a:t>
            </a:r>
            <a:r>
              <a:rPr kumimoji="1" lang="en-US" altLang="ja-JP" sz="2000" b="0" i="0" u="none" strike="noStrike" kern="1200" cap="none" spc="0" normalizeH="0" baseline="0" noProof="0" dirty="0">
                <a:ln>
                  <a:noFill/>
                </a:ln>
                <a:solidFill>
                  <a:prstClr val="black"/>
                </a:solidFill>
                <a:effectLst/>
                <a:uLnTx/>
                <a:uFillTx/>
                <a:latin typeface="Meiryo UI"/>
                <a:ea typeface="Meiryo UI"/>
                <a:cs typeface="+mn-cs"/>
                <a:sym typeface="Arial" charset="0"/>
              </a:rPr>
              <a:t>) </a:t>
            </a:r>
            <a:r>
              <a:rPr kumimoji="1" lang="ja-JP" altLang="en-US" sz="2000" b="0" i="0" u="none" strike="noStrike" kern="1200" cap="none" spc="0" normalizeH="0" baseline="0" noProof="0" dirty="0">
                <a:ln>
                  <a:noFill/>
                </a:ln>
                <a:solidFill>
                  <a:prstClr val="black"/>
                </a:solidFill>
                <a:effectLst/>
                <a:uLnTx/>
                <a:uFillTx/>
                <a:latin typeface="Meiryo UI"/>
                <a:ea typeface="Meiryo UI"/>
                <a:cs typeface="+mn-cs"/>
                <a:sym typeface="Arial" charset="0"/>
              </a:rPr>
              <a:t>と述べている。</a:t>
            </a:r>
            <a:endParaRPr kumimoji="1" lang="ja-JP" altLang="en-US" sz="2400" b="0" i="0" u="none" strike="noStrike" kern="1200" cap="none" spc="0" normalizeH="0" baseline="0" noProof="0" dirty="0">
              <a:ln>
                <a:noFill/>
              </a:ln>
              <a:solidFill>
                <a:prstClr val="black"/>
              </a:solidFill>
              <a:effectLst/>
              <a:uLnTx/>
              <a:uFillTx/>
              <a:latin typeface="Meiryo UI"/>
              <a:ea typeface="Meiryo UI"/>
              <a:cs typeface="+mn-cs"/>
              <a:sym typeface="Arial" charset="0"/>
            </a:endParaRPr>
          </a:p>
        </p:txBody>
      </p:sp>
    </p:spTree>
    <p:extLst>
      <p:ext uri="{BB962C8B-B14F-4D97-AF65-F5344CB8AC3E}">
        <p14:creationId xmlns:p14="http://schemas.microsoft.com/office/powerpoint/2010/main" val="12631426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24178" y="19050"/>
            <a:ext cx="8229600" cy="857602"/>
          </a:xfrm>
        </p:spPr>
        <p:txBody>
          <a:bodyPr/>
          <a:lstStyle/>
          <a:p>
            <a:pPr algn="l" eaLnBrk="1" hangingPunct="1"/>
            <a:r>
              <a:rPr lang="ja-JP" altLang="en-US" sz="3200" dirty="0">
                <a:latin typeface="Meiryo UI" panose="020B0604030504040204" pitchFamily="50" charset="-128"/>
                <a:ea typeface="Meiryo UI" panose="020B0604030504040204" pitchFamily="50" charset="-128"/>
                <a:cs typeface="Meiryo UI" panose="020B0604030504040204" pitchFamily="50" charset="-128"/>
              </a:rPr>
              <a:t>理工学部のあゆみ</a:t>
            </a:r>
          </a:p>
        </p:txBody>
      </p:sp>
      <p:sp>
        <p:nvSpPr>
          <p:cNvPr id="3075" name="Text Box 3"/>
          <p:cNvSpPr txBox="1">
            <a:spLocks noChangeArrowheads="1"/>
          </p:cNvSpPr>
          <p:nvPr/>
        </p:nvSpPr>
        <p:spPr bwMode="auto">
          <a:xfrm>
            <a:off x="514350" y="1271588"/>
            <a:ext cx="81676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endParaRPr lang="ja-JP" altLang="ja-JP" sz="1600">
              <a:solidFill>
                <a:srgbClr val="000000"/>
              </a:solidFill>
              <a:latin typeface="Times New Roman" pitchFamily="18" charset="0"/>
            </a:endParaRPr>
          </a:p>
        </p:txBody>
      </p:sp>
      <p:sp>
        <p:nvSpPr>
          <p:cNvPr id="3076" name="Text Box 4"/>
          <p:cNvSpPr txBox="1">
            <a:spLocks noChangeArrowheads="1"/>
          </p:cNvSpPr>
          <p:nvPr/>
        </p:nvSpPr>
        <p:spPr bwMode="auto">
          <a:xfrm>
            <a:off x="101600" y="876652"/>
            <a:ext cx="8494714" cy="5749925"/>
          </a:xfrm>
          <a:prstGeom prst="rect">
            <a:avLst/>
          </a:prstGeom>
          <a:gradFill rotWithShape="0">
            <a:gsLst>
              <a:gs pos="0">
                <a:srgbClr val="DDF2FF"/>
              </a:gs>
              <a:gs pos="100000">
                <a:srgbClr val="ECD9FF"/>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540000"/>
          <a:lstStyle>
            <a:lvl1pPr marL="457200" indent="-457200"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40000"/>
              </a:lnSpc>
            </a:pPr>
            <a:endParaRPr lang="ja-JP" altLang="ja-JP" sz="1600">
              <a:solidFill>
                <a:srgbClr val="000000"/>
              </a:solidFill>
              <a:latin typeface="ＭＳ Ｐゴシック" charset="-128"/>
            </a:endParaRPr>
          </a:p>
        </p:txBody>
      </p:sp>
      <p:sp>
        <p:nvSpPr>
          <p:cNvPr id="3077" name="AutoShape 5"/>
          <p:cNvSpPr>
            <a:spLocks noChangeArrowheads="1"/>
          </p:cNvSpPr>
          <p:nvPr/>
        </p:nvSpPr>
        <p:spPr bwMode="auto">
          <a:xfrm rot="-1800000">
            <a:off x="161925" y="1895475"/>
            <a:ext cx="4730750" cy="498475"/>
          </a:xfrm>
          <a:prstGeom prst="rightArrow">
            <a:avLst>
              <a:gd name="adj1" fmla="val 54139"/>
              <a:gd name="adj2" fmla="val 107558"/>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128"/>
            </a:endParaRPr>
          </a:p>
        </p:txBody>
      </p:sp>
      <p:sp>
        <p:nvSpPr>
          <p:cNvPr id="3078" name="AutoShape 6"/>
          <p:cNvSpPr>
            <a:spLocks noChangeArrowheads="1"/>
          </p:cNvSpPr>
          <p:nvPr/>
        </p:nvSpPr>
        <p:spPr bwMode="auto">
          <a:xfrm rot="-1800000">
            <a:off x="-12700" y="2784475"/>
            <a:ext cx="8197850" cy="498475"/>
          </a:xfrm>
          <a:prstGeom prst="rightArrow">
            <a:avLst>
              <a:gd name="adj1" fmla="val 54139"/>
              <a:gd name="adj2" fmla="val 186386"/>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128"/>
            </a:endParaRPr>
          </a:p>
        </p:txBody>
      </p:sp>
      <p:sp>
        <p:nvSpPr>
          <p:cNvPr id="3079" name="AutoShape 7"/>
          <p:cNvSpPr>
            <a:spLocks noChangeArrowheads="1"/>
          </p:cNvSpPr>
          <p:nvPr/>
        </p:nvSpPr>
        <p:spPr bwMode="auto">
          <a:xfrm rot="-1800000">
            <a:off x="1100138" y="4086225"/>
            <a:ext cx="8020050" cy="498475"/>
          </a:xfrm>
          <a:prstGeom prst="rightArrow">
            <a:avLst>
              <a:gd name="adj1" fmla="val 54139"/>
              <a:gd name="adj2" fmla="val 182344"/>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128"/>
            </a:endParaRPr>
          </a:p>
        </p:txBody>
      </p:sp>
      <p:sp>
        <p:nvSpPr>
          <p:cNvPr id="3080" name="AutoShape 8"/>
          <p:cNvSpPr>
            <a:spLocks noChangeArrowheads="1"/>
          </p:cNvSpPr>
          <p:nvPr/>
        </p:nvSpPr>
        <p:spPr bwMode="auto">
          <a:xfrm rot="-1800000">
            <a:off x="4221163" y="4843463"/>
            <a:ext cx="4783137" cy="498475"/>
          </a:xfrm>
          <a:prstGeom prst="rightArrow">
            <a:avLst>
              <a:gd name="adj1" fmla="val 54139"/>
              <a:gd name="adj2" fmla="val 108749"/>
            </a:avLst>
          </a:prstGeom>
          <a:solidFill>
            <a:schemeClr val="bg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kumimoji="1" lang="ja-JP" altLang="en-US">
              <a:ea typeface="ＭＳ Ｐゴシック" charset="-128"/>
            </a:endParaRPr>
          </a:p>
        </p:txBody>
      </p:sp>
      <p:sp>
        <p:nvSpPr>
          <p:cNvPr id="3081" name="Text Box 9"/>
          <p:cNvSpPr txBox="1">
            <a:spLocks noChangeArrowheads="1"/>
          </p:cNvSpPr>
          <p:nvPr/>
        </p:nvSpPr>
        <p:spPr bwMode="auto">
          <a:xfrm>
            <a:off x="-372540" y="905406"/>
            <a:ext cx="7620006" cy="5656262"/>
          </a:xfrm>
          <a:prstGeom prst="rect">
            <a:avLst/>
          </a:prstGeom>
          <a:noFill/>
          <a:ln w="9525">
            <a:noFill/>
            <a:miter lim="800000"/>
            <a:headEnd/>
            <a:tailEnd/>
          </a:ln>
        </p:spPr>
        <p:txBody>
          <a:bodyPr lIns="540000"/>
          <a:lstStyle/>
          <a:p>
            <a:pPr marL="457200" indent="-457200" eaLnBrk="1" hangingPunct="1">
              <a:lnSpc>
                <a:spcPts val="2600"/>
              </a:lnSpc>
              <a:defRPr/>
            </a:pPr>
            <a:r>
              <a:rPr kumimoji="1" lang="en-US" altLang="ja-JP" dirty="0">
                <a:latin typeface="Meiryo UI" panose="020B0604030504040204" pitchFamily="50" charset="-128"/>
                <a:ea typeface="Meiryo UI" panose="020B0604030504040204" pitchFamily="50" charset="-128"/>
                <a:cs typeface="Meiryo UI" panose="020B0604030504040204" pitchFamily="50" charset="-128"/>
              </a:rPr>
              <a:t>1882</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東京専門学校創立</a:t>
            </a:r>
          </a:p>
          <a:p>
            <a:pPr marL="457200" indent="-457200" eaLnBrk="1" hangingPunct="1">
              <a:lnSpc>
                <a:spcPts val="2600"/>
              </a:lnSpc>
              <a:buFontTx/>
              <a:buAutoNum type="arabicPlain" startAt="1902"/>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早稲田大学と改称</a:t>
            </a:r>
          </a:p>
          <a:p>
            <a:pPr marL="457200" indent="-457200" eaLnBrk="1" hangingPunct="1">
              <a:lnSpc>
                <a:spcPts val="2600"/>
              </a:lnSpc>
              <a:buFontTx/>
              <a:buAutoNum type="arabicPlain" startAt="1908"/>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a:t>
            </a:r>
            <a:r>
              <a:rPr kumimoji="1" lang="ja-JP" altLang="en-US" b="1" dirty="0">
                <a:solidFill>
                  <a:srgbClr val="990033"/>
                </a:solidFill>
                <a:latin typeface="Meiryo UI" panose="020B0604030504040204" pitchFamily="50" charset="-128"/>
                <a:ea typeface="Meiryo UI" panose="020B0604030504040204" pitchFamily="50" charset="-128"/>
                <a:cs typeface="Meiryo UI" panose="020B0604030504040204" pitchFamily="50" charset="-128"/>
              </a:rPr>
              <a:t>理工科を新設</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し、機械工、電気工学科設置</a:t>
            </a:r>
          </a:p>
          <a:p>
            <a:pPr marL="457200" indent="-457200" eaLnBrk="1" hangingPunct="1">
              <a:lnSpc>
                <a:spcPts val="2600"/>
              </a:lnSpc>
              <a:buFontTx/>
              <a:buAutoNum type="arabicPlain" startAt="1920"/>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新大学令による大学となり理工科を理工学部と改称。大学院を設置</a:t>
            </a:r>
          </a:p>
          <a:p>
            <a:pPr marL="457200" indent="-457200" eaLnBrk="1" hangingPunct="1">
              <a:lnSpc>
                <a:spcPts val="2600"/>
              </a:lnSpc>
              <a:buFontTx/>
              <a:buAutoNum type="arabicPlain" startAt="1949"/>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新制早稲田大学開校。第一理工学部と第二理工学部を設置</a:t>
            </a:r>
          </a:p>
          <a:p>
            <a:pPr marL="457200" indent="-457200" eaLnBrk="1" hangingPunct="1">
              <a:lnSpc>
                <a:spcPts val="2600"/>
              </a:lnSpc>
              <a:buFontTx/>
              <a:buAutoNum type="arabicPlain" startAt="1953"/>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大学院に博士課程を設置</a:t>
            </a:r>
          </a:p>
          <a:p>
            <a:pPr marL="457200" indent="-457200" eaLnBrk="1" hangingPunct="1">
              <a:lnSpc>
                <a:spcPts val="2600"/>
              </a:lnSpc>
              <a:buFontTx/>
              <a:buAutoNum type="arabicPlain" startAt="1967"/>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大久保キャンパス新校舎（現・西早稲田キャンパス）に移転</a:t>
            </a:r>
          </a:p>
          <a:p>
            <a:pPr marL="457200" indent="-457200" eaLnBrk="1" hangingPunct="1">
              <a:lnSpc>
                <a:spcPts val="2600"/>
              </a:lnSpc>
              <a:buFontTx/>
              <a:buAutoNum type="arabicPlain" startAt="1968"/>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第二理工学部を廃止。第一理工学部を理工学部に改称</a:t>
            </a:r>
          </a:p>
          <a:p>
            <a:pPr marL="457200" indent="-457200" eaLnBrk="1" hangingPunct="1">
              <a:lnSpc>
                <a:spcPts val="2600"/>
              </a:lnSpc>
              <a:buFontTx/>
              <a:buAutoNum type="arabicPlain" startAt="1979"/>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環境保全センター設置</a:t>
            </a:r>
          </a:p>
          <a:p>
            <a:pPr marL="457200" indent="-457200" eaLnBrk="1" hangingPunct="1">
              <a:lnSpc>
                <a:spcPts val="2600"/>
              </a:lnSpc>
              <a:buFontTx/>
              <a:buAutoNum type="arabicPlain" startAt="1988"/>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鋳物研究所を各務記念材料技術研究所と改称</a:t>
            </a:r>
          </a:p>
          <a:p>
            <a:pPr marL="457200" indent="-457200" eaLnBrk="1" hangingPunct="1">
              <a:lnSpc>
                <a:spcPts val="2600"/>
              </a:lnSpc>
              <a:buFontTx/>
              <a:buAutoNum type="arabicPlain" startAt="1993"/>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理工学研究所を理工学総合研究センターに改称</a:t>
            </a:r>
          </a:p>
          <a:p>
            <a:pPr marL="457200" indent="-457200" eaLnBrk="1" hangingPunct="1">
              <a:lnSpc>
                <a:spcPts val="2600"/>
              </a:lnSpc>
              <a:buFontTx/>
              <a:buAutoNum type="arabicPlain" startAt="2004"/>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理工系英語教育センター設置</a:t>
            </a:r>
          </a:p>
          <a:p>
            <a:pPr marL="457200" indent="-457200" eaLnBrk="1" hangingPunct="1">
              <a:lnSpc>
                <a:spcPts val="2600"/>
              </a:lnSpc>
              <a:buFontTx/>
              <a:buAutoNum type="arabicPlain" startAt="2007"/>
              <a:defRPr/>
            </a:pPr>
            <a:r>
              <a:rPr kumimoji="1" lang="ja-JP" altLang="en-US" b="1" dirty="0">
                <a:latin typeface="Meiryo UI" panose="020B0604030504040204" pitchFamily="50" charset="-128"/>
                <a:ea typeface="Meiryo UI" panose="020B0604030504040204" pitchFamily="50" charset="-128"/>
                <a:cs typeface="Meiryo UI" panose="020B0604030504040204" pitchFamily="50" charset="-128"/>
              </a:rPr>
              <a:t>　３理工学部・研究科に再編</a:t>
            </a:r>
          </a:p>
          <a:p>
            <a:pPr marL="457200" indent="-457200" eaLnBrk="1" hangingPunct="1">
              <a:lnSpc>
                <a:spcPts val="2600"/>
              </a:lnSpc>
              <a:buFontTx/>
              <a:buAutoNum type="arabicPlain" startAt="2007"/>
              <a:defRPr/>
            </a:pPr>
            <a:r>
              <a:rPr kumimoji="1" lang="ja-JP" altLang="en-US" b="1" dirty="0">
                <a:solidFill>
                  <a:srgbClr val="990033"/>
                </a:solidFill>
                <a:latin typeface="Meiryo UI" panose="020B0604030504040204" pitchFamily="50" charset="-128"/>
                <a:ea typeface="Meiryo UI" panose="020B0604030504040204" pitchFamily="50" charset="-128"/>
                <a:cs typeface="Meiryo UI" panose="020B0604030504040204" pitchFamily="50" charset="-128"/>
              </a:rPr>
              <a:t>　理工学部創設</a:t>
            </a:r>
            <a:r>
              <a:rPr kumimoji="1" lang="en-US" altLang="ja-JP" b="1" dirty="0">
                <a:solidFill>
                  <a:srgbClr val="990033"/>
                </a:solidFill>
                <a:latin typeface="Meiryo UI" panose="020B0604030504040204" pitchFamily="50" charset="-128"/>
                <a:ea typeface="Meiryo UI" panose="020B0604030504040204" pitchFamily="50" charset="-128"/>
                <a:cs typeface="Meiryo UI" panose="020B0604030504040204" pitchFamily="50" charset="-128"/>
              </a:rPr>
              <a:t>100</a:t>
            </a:r>
            <a:r>
              <a:rPr kumimoji="1" lang="ja-JP" altLang="en-US" b="1" dirty="0">
                <a:solidFill>
                  <a:srgbClr val="990033"/>
                </a:solidFill>
                <a:latin typeface="Meiryo UI" panose="020B0604030504040204" pitchFamily="50" charset="-128"/>
                <a:ea typeface="Meiryo UI" panose="020B0604030504040204" pitchFamily="50" charset="-128"/>
                <a:cs typeface="Meiryo UI" panose="020B0604030504040204" pitchFamily="50" charset="-128"/>
              </a:rPr>
              <a:t>周年。</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先端生命医科学センター設置</a:t>
            </a:r>
          </a:p>
          <a:p>
            <a:pPr marL="457200" indent="-457200" eaLnBrk="1" hangingPunct="1">
              <a:lnSpc>
                <a:spcPts val="2600"/>
              </a:lnSpc>
              <a:buFontTx/>
              <a:buAutoNum type="arabicPlain" startAt="2007"/>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大久保キャンパスを西早稲田キャンパスに改称</a:t>
            </a:r>
          </a:p>
          <a:p>
            <a:pPr marL="457200" indent="-457200" eaLnBrk="1" hangingPunct="1">
              <a:lnSpc>
                <a:spcPts val="2600"/>
              </a:lnSpc>
              <a:buFontTx/>
              <a:buAutoNum type="arabicPlain" startAt="2007"/>
              <a:defRPr/>
            </a:pP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日本初の「３共同大学院」を含む５専攻を新設</a:t>
            </a:r>
            <a:endParaRPr kumimoji="1" lang="en-US" altLang="ja-JP" dirty="0">
              <a:latin typeface="Meiryo UI" panose="020B0604030504040204" pitchFamily="50" charset="-128"/>
              <a:ea typeface="Meiryo UI" panose="020B0604030504040204" pitchFamily="50" charset="-128"/>
              <a:cs typeface="Meiryo UI" panose="020B0604030504040204" pitchFamily="50" charset="-128"/>
            </a:endParaRPr>
          </a:p>
          <a:p>
            <a:pPr marL="457200" indent="-457200" eaLnBrk="1" hangingPunct="1">
              <a:lnSpc>
                <a:spcPts val="2600"/>
              </a:lnSpc>
              <a:defRPr/>
            </a:pPr>
            <a:r>
              <a:rPr kumimoji="1" lang="en-US" altLang="ja-JP" dirty="0">
                <a:latin typeface="Meiryo UI" panose="020B0604030504040204" pitchFamily="50" charset="-128"/>
                <a:ea typeface="Meiryo UI" panose="020B0604030504040204" pitchFamily="50" charset="-128"/>
                <a:cs typeface="Meiryo UI" panose="020B0604030504040204" pitchFamily="50" charset="-128"/>
              </a:rPr>
              <a:t>2011</a:t>
            </a:r>
            <a:r>
              <a:rPr kumimoji="1" lang="ja-JP" altLang="en-US" dirty="0">
                <a:latin typeface="Meiryo UI" panose="020B0604030504040204" pitchFamily="50" charset="-128"/>
                <a:ea typeface="Meiryo UI" panose="020B0604030504040204" pitchFamily="50" charset="-128"/>
                <a:cs typeface="Meiryo UI" panose="020B0604030504040204" pitchFamily="50" charset="-128"/>
              </a:rPr>
              <a:t>　　大学院　基幹理工学研究科に表現工学専攻を新設</a:t>
            </a:r>
          </a:p>
          <a:p>
            <a:pPr marL="457200" indent="-457200" eaLnBrk="1" hangingPunct="1">
              <a:lnSpc>
                <a:spcPts val="2600"/>
              </a:lnSpc>
              <a:buFontTx/>
              <a:buAutoNum type="arabicPlain" startAt="2007"/>
              <a:defRPr/>
            </a:pPr>
            <a:endParaRPr kumimoji="1" lang="en-US" altLang="ja-JP" dirty="0">
              <a:latin typeface="Meiryo UI" panose="020B0604030504040204" pitchFamily="50" charset="-128"/>
              <a:ea typeface="Meiryo UI" panose="020B0604030504040204" pitchFamily="50" charset="-128"/>
              <a:cs typeface="Meiryo UI" panose="020B0604030504040204" pitchFamily="50" charset="-128"/>
            </a:endParaRPr>
          </a:p>
        </p:txBody>
      </p:sp>
      <p:pic>
        <p:nvPicPr>
          <p:cNvPr id="3082" name="Picture 10" descr="IMG_1995"/>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02493" y="3812058"/>
            <a:ext cx="1903412"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11" descr="DSC_010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02493" y="5221642"/>
            <a:ext cx="18986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4" name="Picture 12" descr="ポスター・チラシ用３"/>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086354" y="5502170"/>
            <a:ext cx="1052753" cy="1054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13" descr="p2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199318" y="2359613"/>
            <a:ext cx="1903412" cy="14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14" descr="理工科機械科実験室校舎98"/>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205668" y="889705"/>
            <a:ext cx="1900237" cy="142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83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タイトル 4"/>
          <p:cNvSpPr>
            <a:spLocks noGrp="1"/>
          </p:cNvSpPr>
          <p:nvPr>
            <p:ph type="title"/>
          </p:nvPr>
        </p:nvSpPr>
        <p:spPr>
          <a:xfrm>
            <a:off x="106720" y="0"/>
            <a:ext cx="8207375" cy="600075"/>
          </a:xfrm>
        </p:spPr>
        <p:txBody>
          <a:bodyPr/>
          <a:lstStyle/>
          <a:p>
            <a:r>
              <a:rPr lang="ja-JP" altLang="en-US"/>
              <a:t>学部・学科紹介</a:t>
            </a:r>
          </a:p>
        </p:txBody>
      </p:sp>
      <p:sp>
        <p:nvSpPr>
          <p:cNvPr id="6" name="Text Box 3"/>
          <p:cNvSpPr txBox="1">
            <a:spLocks noChangeArrowheads="1"/>
          </p:cNvSpPr>
          <p:nvPr/>
        </p:nvSpPr>
        <p:spPr bwMode="auto">
          <a:xfrm>
            <a:off x="468313" y="1341909"/>
            <a:ext cx="2303462" cy="1870645"/>
          </a:xfrm>
          <a:prstGeom prst="rect">
            <a:avLst/>
          </a:prstGeom>
          <a:solidFill>
            <a:schemeClr val="accent2">
              <a:lumMod val="20000"/>
              <a:lumOff val="80000"/>
            </a:schemeClr>
          </a:solidFill>
          <a:ln>
            <a:noFill/>
          </a:ln>
        </p:spPr>
        <p:txBody>
          <a:bodyPr wrap="none" anchor="ctr" anchorCtr="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rPr>
              <a:t>数学科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rPr>
              <a:t>応用数理学科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rPr>
              <a:t>機械科学・航空学科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rPr>
              <a:t>電子物理システム学科</a:t>
            </a:r>
          </a:p>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rPr>
              <a:t>情報理工学科</a:t>
            </a:r>
            <a:endParaRPr kumimoji="1" lang="en-US" altLang="ja-JP"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rPr>
              <a:t>情報通信学科</a:t>
            </a:r>
          </a:p>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rPr>
              <a:t>表現工学科</a:t>
            </a:r>
            <a:endParaRPr kumimoji="1" lang="en-US" altLang="ja-JP" sz="1400" b="0" i="0" u="none" strike="noStrike" kern="1200" cap="none" spc="0" normalizeH="0" baseline="0" noProof="0" dirty="0">
              <a:ln>
                <a:noFill/>
              </a:ln>
              <a:solidFill>
                <a:srgbClr val="ED7D31">
                  <a:lumMod val="75000"/>
                </a:srgbClr>
              </a:solidFill>
              <a:effectLst/>
              <a:uLnTx/>
              <a:uFillTx/>
              <a:latin typeface="Century Gothic"/>
              <a:ea typeface="Meiryo UI"/>
              <a:cs typeface="+mn-cs"/>
              <a:sym typeface="Arial" panose="020B0604020202020204" pitchFamily="34" charset="0"/>
            </a:endParaRPr>
          </a:p>
        </p:txBody>
      </p:sp>
      <p:sp>
        <p:nvSpPr>
          <p:cNvPr id="7" name="Text Box 4"/>
          <p:cNvSpPr txBox="1">
            <a:spLocks noChangeArrowheads="1"/>
          </p:cNvSpPr>
          <p:nvPr/>
        </p:nvSpPr>
        <p:spPr bwMode="auto">
          <a:xfrm>
            <a:off x="468313" y="1054572"/>
            <a:ext cx="2303462" cy="287337"/>
          </a:xfrm>
          <a:prstGeom prst="rect">
            <a:avLst/>
          </a:prstGeom>
          <a:solidFill>
            <a:schemeClr val="accent2"/>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基幹理工学部</a:t>
            </a:r>
          </a:p>
        </p:txBody>
      </p:sp>
      <p:sp>
        <p:nvSpPr>
          <p:cNvPr id="8" name="Text Box 5"/>
          <p:cNvSpPr txBox="1">
            <a:spLocks noChangeArrowheads="1"/>
          </p:cNvSpPr>
          <p:nvPr/>
        </p:nvSpPr>
        <p:spPr bwMode="auto">
          <a:xfrm>
            <a:off x="468313" y="4076154"/>
            <a:ext cx="2303462" cy="2305174"/>
          </a:xfrm>
          <a:prstGeom prst="rect">
            <a:avLst/>
          </a:prstGeom>
          <a:solidFill>
            <a:schemeClr val="accent2"/>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数学応用数理専攻</a:t>
            </a:r>
            <a:endParaRPr kumimoji="1" lang="ja-JP" altLang="en-US" sz="1200" b="0" i="0" u="none" strike="noStrike" kern="1200" cap="none" spc="0" normalizeH="0" baseline="30000" noProof="0" dirty="0">
              <a:ln>
                <a:noFill/>
              </a:ln>
              <a:solidFill>
                <a:prstClr val="white"/>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機械科学専攻</a:t>
            </a:r>
          </a:p>
          <a:p>
            <a:pPr marL="0" marR="0" lvl="0" indent="0" algn="ctr" defTabSz="914400" rtl="0" eaLnBrk="1" fontAlgn="base" latinLnBrk="0" hangingPunct="1">
              <a:lnSpc>
                <a:spcPct val="15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電子物理システム学専攻</a:t>
            </a:r>
            <a:endParaRPr kumimoji="1" lang="en-US" altLang="ja-JP"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50000"/>
              </a:lnSpc>
              <a:spcBef>
                <a:spcPct val="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情報理工・情報通信専攻</a:t>
            </a:r>
          </a:p>
          <a:p>
            <a:pPr marL="0" marR="0" lvl="0" indent="0" algn="ctr" defTabSz="914400" rtl="0" eaLnBrk="1" fontAlgn="base" latinLnBrk="0" hangingPunct="1">
              <a:lnSpc>
                <a:spcPct val="15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表現工学専攻</a:t>
            </a:r>
            <a:endParaRPr kumimoji="1" lang="en-US" altLang="ja-JP"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9" name="Text Box 6"/>
          <p:cNvSpPr txBox="1">
            <a:spLocks noChangeArrowheads="1"/>
          </p:cNvSpPr>
          <p:nvPr/>
        </p:nvSpPr>
        <p:spPr bwMode="auto">
          <a:xfrm>
            <a:off x="468313" y="3788817"/>
            <a:ext cx="2303462" cy="287337"/>
          </a:xfrm>
          <a:prstGeom prst="rect">
            <a:avLst/>
          </a:prstGeom>
          <a:solidFill>
            <a:schemeClr val="accent2">
              <a:lumMod val="75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基幹理工学研究科</a:t>
            </a:r>
          </a:p>
        </p:txBody>
      </p:sp>
      <p:sp>
        <p:nvSpPr>
          <p:cNvPr id="10" name="Text Box 7"/>
          <p:cNvSpPr txBox="1">
            <a:spLocks noChangeArrowheads="1"/>
          </p:cNvSpPr>
          <p:nvPr/>
        </p:nvSpPr>
        <p:spPr bwMode="auto">
          <a:xfrm>
            <a:off x="2956103" y="1341909"/>
            <a:ext cx="2305050" cy="1870645"/>
          </a:xfrm>
          <a:prstGeom prst="rect">
            <a:avLst/>
          </a:prstGeom>
          <a:solidFill>
            <a:schemeClr val="accent6">
              <a:lumMod val="20000"/>
              <a:lumOff val="80000"/>
            </a:schemeClr>
          </a:solidFill>
          <a:ln>
            <a:noFill/>
          </a:ln>
        </p:spPr>
        <p:txBody>
          <a:bodyPr wrap="none" anchor="ctr" anchorCtr="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建築学科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総合機械工学科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経営システム工学科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社会環境工学科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70AD47">
                    <a:lumMod val="75000"/>
                  </a:srgbClr>
                </a:solidFill>
                <a:effectLst/>
                <a:uLnTx/>
                <a:uFillTx/>
                <a:latin typeface="Century Gothic"/>
                <a:ea typeface="Meiryo UI"/>
                <a:cs typeface="+mn-cs"/>
                <a:sym typeface="Arial" panose="020B0604020202020204" pitchFamily="34" charset="0"/>
              </a:rPr>
              <a:t>環境資源工学科</a:t>
            </a:r>
          </a:p>
        </p:txBody>
      </p:sp>
      <p:sp>
        <p:nvSpPr>
          <p:cNvPr id="11" name="Text Box 8"/>
          <p:cNvSpPr txBox="1">
            <a:spLocks noChangeArrowheads="1"/>
          </p:cNvSpPr>
          <p:nvPr/>
        </p:nvSpPr>
        <p:spPr bwMode="auto">
          <a:xfrm>
            <a:off x="2944814" y="1054572"/>
            <a:ext cx="2305050" cy="287337"/>
          </a:xfrm>
          <a:prstGeom prst="rect">
            <a:avLst/>
          </a:prstGeom>
          <a:solidFill>
            <a:schemeClr val="accent6"/>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創造理工学部</a:t>
            </a:r>
          </a:p>
        </p:txBody>
      </p:sp>
      <p:sp>
        <p:nvSpPr>
          <p:cNvPr id="12" name="Text Box 9"/>
          <p:cNvSpPr txBox="1">
            <a:spLocks noChangeArrowheads="1"/>
          </p:cNvSpPr>
          <p:nvPr/>
        </p:nvSpPr>
        <p:spPr bwMode="auto">
          <a:xfrm>
            <a:off x="2957690" y="4076154"/>
            <a:ext cx="2303463" cy="2305174"/>
          </a:xfrm>
          <a:prstGeom prst="rect">
            <a:avLst/>
          </a:prstGeom>
          <a:solidFill>
            <a:schemeClr val="accent6"/>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35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建築学専攻</a:t>
            </a:r>
          </a:p>
          <a:p>
            <a:pPr marL="0" marR="0" lvl="0" indent="0" algn="ctr" defTabSz="914400" rtl="0" eaLnBrk="1" fontAlgn="base" latinLnBrk="0" hangingPunct="1">
              <a:lnSpc>
                <a:spcPct val="135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総合機械工学専攻</a:t>
            </a:r>
          </a:p>
          <a:p>
            <a:pPr marL="0" marR="0" lvl="0" indent="0" algn="ctr" defTabSz="914400" rtl="0" eaLnBrk="1" fontAlgn="base" latinLnBrk="0" hangingPunct="1">
              <a:lnSpc>
                <a:spcPct val="135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経営システム工学専攻</a:t>
            </a:r>
          </a:p>
          <a:p>
            <a:pPr marL="0" marR="0" lvl="0" indent="0" algn="ctr" defTabSz="914400" rtl="0" eaLnBrk="1" fontAlgn="base" latinLnBrk="0" hangingPunct="1">
              <a:lnSpc>
                <a:spcPct val="135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建設工学専攻</a:t>
            </a:r>
          </a:p>
          <a:p>
            <a:pPr marL="0" marR="0" lvl="0" indent="0" algn="ctr" defTabSz="914400" rtl="0" eaLnBrk="1" fontAlgn="base" latinLnBrk="0" hangingPunct="1">
              <a:lnSpc>
                <a:spcPct val="135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地球･環境資源理工学専攻</a:t>
            </a:r>
            <a:endParaRPr kumimoji="1" lang="en-US" altLang="ja-JP"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35000"/>
              </a:lnSpc>
              <a:spcBef>
                <a:spcPct val="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経営デザイン専攻</a:t>
            </a:r>
            <a:endParaRPr kumimoji="1" lang="en-US" altLang="ja-JP"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13" name="Text Box 10"/>
          <p:cNvSpPr txBox="1">
            <a:spLocks noChangeArrowheads="1"/>
          </p:cNvSpPr>
          <p:nvPr/>
        </p:nvSpPr>
        <p:spPr bwMode="auto">
          <a:xfrm>
            <a:off x="2956103" y="3788817"/>
            <a:ext cx="2305050" cy="287337"/>
          </a:xfrm>
          <a:prstGeom prst="rect">
            <a:avLst/>
          </a:prstGeom>
          <a:solidFill>
            <a:schemeClr val="accent6">
              <a:lumMod val="75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1800" b="0" i="0" u="none" strike="noStrike" kern="1200" cap="none" spc="0" normalizeH="0" baseline="0" noProof="0">
                <a:ln>
                  <a:noFill/>
                </a:ln>
                <a:solidFill>
                  <a:prstClr val="white"/>
                </a:solidFill>
                <a:effectLst/>
                <a:uLnTx/>
                <a:uFillTx/>
                <a:latin typeface="Century Gothic"/>
                <a:ea typeface="Meiryo UI"/>
                <a:cs typeface="+mn-cs"/>
                <a:sym typeface="Arial" panose="020B0604020202020204" pitchFamily="34" charset="0"/>
              </a:rPr>
              <a:t>創造理工学研究科</a:t>
            </a:r>
          </a:p>
        </p:txBody>
      </p:sp>
      <p:sp>
        <p:nvSpPr>
          <p:cNvPr id="14" name="Text Box 11"/>
          <p:cNvSpPr txBox="1">
            <a:spLocks noChangeArrowheads="1"/>
          </p:cNvSpPr>
          <p:nvPr/>
        </p:nvSpPr>
        <p:spPr bwMode="auto">
          <a:xfrm>
            <a:off x="5400324" y="1341909"/>
            <a:ext cx="2501900" cy="1870645"/>
          </a:xfrm>
          <a:prstGeom prst="rect">
            <a:avLst/>
          </a:prstGeom>
          <a:solidFill>
            <a:schemeClr val="accent5">
              <a:lumMod val="20000"/>
              <a:lumOff val="80000"/>
            </a:schemeClr>
          </a:solidFill>
          <a:ln>
            <a:noFill/>
          </a:ln>
        </p:spPr>
        <p:txBody>
          <a:bodyPr wrap="none" anchor="ctr" anchorCtr="0"/>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物理学科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応用物理学科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化学・生命化学科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応用化学科</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生命医科学科 </a:t>
            </a:r>
          </a:p>
          <a:p>
            <a:pPr marL="0" marR="0" lvl="0" indent="0" algn="ctr" defTabSz="914400" rtl="0" eaLnBrk="1" fontAlgn="base" latinLnBrk="0" hangingPunct="1">
              <a:lnSpc>
                <a:spcPct val="12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rPr>
              <a:t>電気・情報生命工学科</a:t>
            </a:r>
            <a:endParaRPr kumimoji="1" lang="en-US" altLang="ja-JP" sz="1400" b="0" i="0" u="none" strike="noStrike" kern="1200" cap="none" spc="0" normalizeH="0" baseline="0" noProof="0" dirty="0">
              <a:ln>
                <a:noFill/>
              </a:ln>
              <a:solidFill>
                <a:srgbClr val="2F5597"/>
              </a:solidFill>
              <a:effectLst/>
              <a:uLnTx/>
              <a:uFillTx/>
              <a:latin typeface="Century Gothic" pitchFamily="34" charset="0"/>
              <a:ea typeface="Meiryo UI" pitchFamily="50" charset="-128"/>
              <a:cs typeface="Meiryo UI" pitchFamily="50" charset="-128"/>
              <a:sym typeface="Arial" pitchFamily="34" charset="0"/>
            </a:endParaRPr>
          </a:p>
        </p:txBody>
      </p:sp>
      <p:sp>
        <p:nvSpPr>
          <p:cNvPr id="15" name="Text Box 12"/>
          <p:cNvSpPr txBox="1">
            <a:spLocks noChangeArrowheads="1"/>
          </p:cNvSpPr>
          <p:nvPr/>
        </p:nvSpPr>
        <p:spPr bwMode="auto">
          <a:xfrm>
            <a:off x="5400324" y="1054572"/>
            <a:ext cx="2501900" cy="287337"/>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先進理工学部</a:t>
            </a:r>
          </a:p>
        </p:txBody>
      </p:sp>
      <p:sp>
        <p:nvSpPr>
          <p:cNvPr id="16" name="Text Box 13"/>
          <p:cNvSpPr txBox="1">
            <a:spLocks noChangeArrowheads="1"/>
          </p:cNvSpPr>
          <p:nvPr/>
        </p:nvSpPr>
        <p:spPr bwMode="auto">
          <a:xfrm>
            <a:off x="5400324" y="4076154"/>
            <a:ext cx="2501900" cy="2305174"/>
          </a:xfrm>
          <a:prstGeom prst="rect">
            <a:avLst/>
          </a:prstGeom>
          <a:solidFill>
            <a:schemeClr val="accent5"/>
          </a:solidFill>
          <a:ln w="19050">
            <a:noFill/>
            <a:miter lim="800000"/>
            <a:headEnd/>
            <a:tailEnd/>
          </a:ln>
        </p:spPr>
        <p:txBody>
          <a:bodyPr wrap="none" anchor="ctr" anchorCtr="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物理学及応用物理学専攻</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化学・生命化学専攻</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応用化学専攻</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生命医科学専攻</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電気・情報生命専攻</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生命理工学専攻</a:t>
            </a:r>
            <a:endParaRPr kumimoji="1" lang="ja-JP" altLang="en-US" sz="1200" b="0" i="0" u="none" strike="noStrike" kern="1200" cap="none" spc="0" normalizeH="0" baseline="30000" noProof="0" dirty="0">
              <a:ln>
                <a:noFill/>
              </a:ln>
              <a:solidFill>
                <a:prstClr val="white"/>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ナノ理工学専攻</a:t>
            </a: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共同先端生命医科学専攻</a:t>
            </a:r>
            <a:endParaRPr kumimoji="1" lang="en-US" altLang="ja-JP"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共同先進健康科学専攻</a:t>
            </a:r>
            <a:endParaRPr kumimoji="1" lang="en-US" altLang="ja-JP"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共同原子力専攻</a:t>
            </a:r>
            <a:endParaRPr kumimoji="1" lang="en-US" altLang="ja-JP"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a:p>
            <a:pPr marL="0" marR="0" lvl="0" indent="0" algn="ctr" defTabSz="914400" rtl="0" eaLnBrk="1" fontAlgn="base" latinLnBrk="0" hangingPunct="1">
              <a:lnSpc>
                <a:spcPct val="110000"/>
              </a:lnSpc>
              <a:spcBef>
                <a:spcPct val="0"/>
              </a:spcBef>
              <a:spcAft>
                <a:spcPct val="0"/>
              </a:spcAft>
              <a:buClrTx/>
              <a:buSzTx/>
              <a:buFont typeface="Arial" panose="020B0604020202020204" pitchFamily="34" charset="0"/>
              <a:buNone/>
              <a:tabLst/>
              <a:defRPr/>
            </a:pPr>
            <a:r>
              <a:rPr kumimoji="1" lang="ja-JP" altLang="en-US"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先進理工学専攻</a:t>
            </a:r>
            <a:endParaRPr kumimoji="1" lang="en-US" altLang="ja-JP" sz="12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17" name="Text Box 14"/>
          <p:cNvSpPr txBox="1">
            <a:spLocks noChangeArrowheads="1"/>
          </p:cNvSpPr>
          <p:nvPr/>
        </p:nvSpPr>
        <p:spPr bwMode="auto">
          <a:xfrm>
            <a:off x="5400324" y="3788817"/>
            <a:ext cx="2501900" cy="287337"/>
          </a:xfrm>
          <a:prstGeom prst="rect">
            <a:avLst/>
          </a:prstGeom>
          <a:solidFill>
            <a:schemeClr val="accent5">
              <a:lumMod val="75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18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先進理工学研究科</a:t>
            </a:r>
          </a:p>
        </p:txBody>
      </p:sp>
      <p:sp>
        <p:nvSpPr>
          <p:cNvPr id="18" name="Text Box 15"/>
          <p:cNvSpPr txBox="1">
            <a:spLocks noChangeArrowheads="1"/>
          </p:cNvSpPr>
          <p:nvPr/>
        </p:nvSpPr>
        <p:spPr bwMode="auto">
          <a:xfrm>
            <a:off x="468313" y="3283992"/>
            <a:ext cx="8207375" cy="215900"/>
          </a:xfrm>
          <a:prstGeom prst="rect">
            <a:avLst/>
          </a:prstGeom>
          <a:solidFill>
            <a:schemeClr val="accent3"/>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1" lang="ja-JP" altLang="en-US" sz="1400" b="1" i="0" u="none" strike="noStrike" kern="1200" cap="none" spc="0" normalizeH="0" baseline="0" noProof="0">
                <a:ln>
                  <a:noFill/>
                </a:ln>
                <a:effectLst/>
                <a:uLnTx/>
                <a:uFillTx/>
                <a:latin typeface="Century Gothic"/>
                <a:ea typeface="Meiryo UI"/>
                <a:cs typeface="+mn-cs"/>
                <a:sym typeface="Arial" panose="020B0604020202020204" pitchFamily="34" charset="0"/>
              </a:rPr>
              <a:t>そして大学院へ</a:t>
            </a:r>
          </a:p>
        </p:txBody>
      </p:sp>
      <p:sp>
        <p:nvSpPr>
          <p:cNvPr id="19" name="AutoShape 16"/>
          <p:cNvSpPr>
            <a:spLocks noChangeArrowheads="1"/>
          </p:cNvSpPr>
          <p:nvPr/>
        </p:nvSpPr>
        <p:spPr bwMode="auto">
          <a:xfrm flipV="1">
            <a:off x="1474788" y="3572917"/>
            <a:ext cx="288925" cy="142875"/>
          </a:xfrm>
          <a:prstGeom prst="triangle">
            <a:avLst>
              <a:gd name="adj" fmla="val 50000"/>
            </a:avLst>
          </a:prstGeom>
          <a:solidFill>
            <a:schemeClr val="accent2"/>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20" name="AutoShape 17"/>
          <p:cNvSpPr>
            <a:spLocks noChangeArrowheads="1"/>
          </p:cNvSpPr>
          <p:nvPr/>
        </p:nvSpPr>
        <p:spPr bwMode="auto">
          <a:xfrm flipV="1">
            <a:off x="3964165" y="3572917"/>
            <a:ext cx="288925" cy="142875"/>
          </a:xfrm>
          <a:prstGeom prst="triangle">
            <a:avLst>
              <a:gd name="adj" fmla="val 50000"/>
            </a:avLst>
          </a:prstGeom>
          <a:solidFill>
            <a:schemeClr val="accent6"/>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21" name="AutoShape 18"/>
          <p:cNvSpPr>
            <a:spLocks noChangeArrowheads="1"/>
          </p:cNvSpPr>
          <p:nvPr/>
        </p:nvSpPr>
        <p:spPr bwMode="auto">
          <a:xfrm flipV="1">
            <a:off x="6408387" y="3572917"/>
            <a:ext cx="287337" cy="142875"/>
          </a:xfrm>
          <a:prstGeom prst="triangle">
            <a:avLst>
              <a:gd name="adj" fmla="val 50000"/>
            </a:avLst>
          </a:prstGeom>
          <a:solidFill>
            <a:schemeClr val="accent5"/>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24" name="Text Box 22"/>
          <p:cNvSpPr txBox="1">
            <a:spLocks noChangeArrowheads="1"/>
          </p:cNvSpPr>
          <p:nvPr/>
        </p:nvSpPr>
        <p:spPr bwMode="auto">
          <a:xfrm>
            <a:off x="8026757" y="3788816"/>
            <a:ext cx="287338" cy="2592511"/>
          </a:xfrm>
          <a:prstGeom prst="rect">
            <a:avLst/>
          </a:prstGeom>
          <a:solidFill>
            <a:srgbClr val="75787B"/>
          </a:solidFill>
          <a:ln>
            <a:noFill/>
          </a:ln>
        </p:spPr>
        <p:txBody>
          <a:bodyPr vert="eaVert" wrap="none" lIns="90000" tIns="46800" rIns="90000" bIns="46800"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ja-JP" altLang="en-US" sz="14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　情報生産システム研究科</a:t>
            </a:r>
          </a:p>
        </p:txBody>
      </p:sp>
      <p:sp>
        <p:nvSpPr>
          <p:cNvPr id="25" name="Text Box 23"/>
          <p:cNvSpPr txBox="1">
            <a:spLocks noChangeArrowheads="1"/>
          </p:cNvSpPr>
          <p:nvPr/>
        </p:nvSpPr>
        <p:spPr bwMode="auto">
          <a:xfrm>
            <a:off x="8387120" y="3788817"/>
            <a:ext cx="287337" cy="2592511"/>
          </a:xfrm>
          <a:prstGeom prst="rect">
            <a:avLst/>
          </a:prstGeom>
          <a:solidFill>
            <a:srgbClr val="FFD100"/>
          </a:solidFill>
          <a:ln>
            <a:noFill/>
          </a:ln>
        </p:spPr>
        <p:txBody>
          <a:bodyPr vert="eaVert" wrap="none" lIns="90000" tIns="46800" rIns="90000" bIns="46800"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1" lang="ja-JP" altLang="en-US" sz="1400" b="0"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　</a:t>
            </a:r>
            <a:r>
              <a:rPr kumimoji="1" lang="ja-JP" altLang="en-US" sz="1400" b="0" i="0" u="none" strike="noStrike" kern="1200" cap="none" spc="0" normalizeH="0" baseline="0" noProof="0" dirty="0">
                <a:ln>
                  <a:noFill/>
                </a:ln>
                <a:solidFill>
                  <a:prstClr val="black"/>
                </a:solidFill>
                <a:effectLst/>
                <a:uLnTx/>
                <a:uFillTx/>
                <a:latin typeface="Century Gothic"/>
                <a:ea typeface="Meiryo UI"/>
                <a:cs typeface="+mn-cs"/>
                <a:sym typeface="Arial" panose="020B0604020202020204" pitchFamily="34" charset="0"/>
              </a:rPr>
              <a:t>環境・エネルギ</a:t>
            </a:r>
            <a:r>
              <a:rPr kumimoji="1" lang="en-US" altLang="ja-JP" sz="1400" b="0" i="0" u="none" strike="noStrike" kern="1200" cap="none" spc="0" normalizeH="0" baseline="0" noProof="0" dirty="0">
                <a:ln>
                  <a:noFill/>
                </a:ln>
                <a:solidFill>
                  <a:prstClr val="black"/>
                </a:solidFill>
                <a:effectLst/>
                <a:uLnTx/>
                <a:uFillTx/>
                <a:latin typeface="Century Gothic"/>
                <a:ea typeface="Meiryo UI"/>
                <a:cs typeface="+mn-cs"/>
                <a:sym typeface="Arial" panose="020B0604020202020204" pitchFamily="34" charset="0"/>
              </a:rPr>
              <a:t>−</a:t>
            </a:r>
            <a:r>
              <a:rPr kumimoji="1" lang="ja-JP" altLang="en-US" sz="1400" b="0" i="0" u="none" strike="noStrike" kern="1200" cap="none" spc="0" normalizeH="0" baseline="0" noProof="0" dirty="0">
                <a:ln>
                  <a:noFill/>
                </a:ln>
                <a:solidFill>
                  <a:prstClr val="black"/>
                </a:solidFill>
                <a:effectLst/>
                <a:uLnTx/>
                <a:uFillTx/>
                <a:latin typeface="Century Gothic"/>
                <a:ea typeface="Meiryo UI"/>
                <a:cs typeface="+mn-cs"/>
                <a:sym typeface="Arial" panose="020B0604020202020204" pitchFamily="34" charset="0"/>
              </a:rPr>
              <a:t>研究科</a:t>
            </a:r>
          </a:p>
        </p:txBody>
      </p:sp>
      <p:sp>
        <p:nvSpPr>
          <p:cNvPr id="17430" name="テキスト ボックス 25"/>
          <p:cNvSpPr txBox="1">
            <a:spLocks noChangeArrowheads="1"/>
          </p:cNvSpPr>
          <p:nvPr/>
        </p:nvSpPr>
        <p:spPr bwMode="auto">
          <a:xfrm>
            <a:off x="900113" y="765647"/>
            <a:ext cx="1655762"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a:ln>
                  <a:noFill/>
                </a:ln>
                <a:solidFill>
                  <a:srgbClr val="ED7D31"/>
                </a:solidFill>
                <a:effectLst/>
                <a:uLnTx/>
                <a:uFillTx/>
                <a:latin typeface="Century Gothic" charset="0"/>
                <a:ea typeface="Meiryo UI" charset="-128"/>
                <a:cs typeface="+mn-cs"/>
                <a:sym typeface="Arial" charset="0"/>
              </a:rPr>
              <a:t>Fundamental</a:t>
            </a:r>
            <a:endParaRPr kumimoji="1" lang="ja-JP" altLang="en-US" sz="1800" b="1" i="1" u="none" strike="noStrike" kern="1200" cap="none" spc="0" normalizeH="0" baseline="0" noProof="0" dirty="0">
              <a:ln>
                <a:noFill/>
              </a:ln>
              <a:solidFill>
                <a:srgbClr val="ED7D31"/>
              </a:solidFill>
              <a:effectLst/>
              <a:uLnTx/>
              <a:uFillTx/>
              <a:latin typeface="Century Gothic" charset="0"/>
              <a:ea typeface="Meiryo UI" charset="-128"/>
              <a:cs typeface="+mn-cs"/>
              <a:sym typeface="Arial" charset="0"/>
            </a:endParaRPr>
          </a:p>
        </p:txBody>
      </p:sp>
      <p:sp>
        <p:nvSpPr>
          <p:cNvPr id="17431" name="テキスト ボックス 26"/>
          <p:cNvSpPr txBox="1">
            <a:spLocks noChangeArrowheads="1"/>
          </p:cNvSpPr>
          <p:nvPr/>
        </p:nvSpPr>
        <p:spPr bwMode="auto">
          <a:xfrm>
            <a:off x="3491091" y="765647"/>
            <a:ext cx="11398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a:ln>
                  <a:noFill/>
                </a:ln>
                <a:solidFill>
                  <a:srgbClr val="70AD47"/>
                </a:solidFill>
                <a:effectLst/>
                <a:uLnTx/>
                <a:uFillTx/>
                <a:latin typeface="Century Gothic" charset="0"/>
                <a:ea typeface="Meiryo UI" charset="-128"/>
                <a:cs typeface="+mn-cs"/>
                <a:sym typeface="Arial" charset="0"/>
              </a:rPr>
              <a:t>Creative</a:t>
            </a:r>
            <a:endParaRPr kumimoji="1" lang="ja-JP" altLang="en-US" sz="1800" b="1" i="1" u="none" strike="noStrike" kern="1200" cap="none" spc="0" normalizeH="0" baseline="0" noProof="0">
              <a:ln>
                <a:noFill/>
              </a:ln>
              <a:solidFill>
                <a:srgbClr val="70AD47"/>
              </a:solidFill>
              <a:effectLst/>
              <a:uLnTx/>
              <a:uFillTx/>
              <a:latin typeface="Century Gothic" charset="0"/>
              <a:ea typeface="Meiryo UI" charset="-128"/>
              <a:cs typeface="+mn-cs"/>
              <a:sym typeface="Arial" charset="0"/>
            </a:endParaRPr>
          </a:p>
        </p:txBody>
      </p:sp>
      <p:sp>
        <p:nvSpPr>
          <p:cNvPr id="17432" name="テキスト ボックス 27"/>
          <p:cNvSpPr txBox="1">
            <a:spLocks noChangeArrowheads="1"/>
          </p:cNvSpPr>
          <p:nvPr/>
        </p:nvSpPr>
        <p:spPr bwMode="auto">
          <a:xfrm>
            <a:off x="5863874" y="765647"/>
            <a:ext cx="1376363"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1800" b="1" i="1" u="none" strike="noStrike" kern="1200" cap="none" spc="0" normalizeH="0" baseline="0" noProof="0" dirty="0">
                <a:ln>
                  <a:noFill/>
                </a:ln>
                <a:solidFill>
                  <a:srgbClr val="4472C4"/>
                </a:solidFill>
                <a:effectLst/>
                <a:uLnTx/>
                <a:uFillTx/>
                <a:latin typeface="Century Gothic" charset="0"/>
                <a:ea typeface="Meiryo UI" charset="-128"/>
                <a:cs typeface="+mn-cs"/>
                <a:sym typeface="Arial" charset="0"/>
              </a:rPr>
              <a:t>Advanced</a:t>
            </a:r>
            <a:endParaRPr kumimoji="1" lang="ja-JP" altLang="en-US" sz="1800" b="1" i="1" u="none" strike="noStrike" kern="1200" cap="none" spc="0" normalizeH="0" baseline="0" noProof="0" dirty="0">
              <a:ln>
                <a:noFill/>
              </a:ln>
              <a:solidFill>
                <a:srgbClr val="4472C4"/>
              </a:solidFill>
              <a:effectLst/>
              <a:uLnTx/>
              <a:uFillTx/>
              <a:latin typeface="Century Gothic" charset="0"/>
              <a:ea typeface="Meiryo UI" charset="-128"/>
              <a:cs typeface="+mn-cs"/>
              <a:sym typeface="Arial" charset="0"/>
            </a:endParaRPr>
          </a:p>
        </p:txBody>
      </p:sp>
    </p:spTree>
    <p:extLst>
      <p:ext uri="{BB962C8B-B14F-4D97-AF65-F5344CB8AC3E}">
        <p14:creationId xmlns:p14="http://schemas.microsoft.com/office/powerpoint/2010/main" val="27374261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円/楕円 9"/>
          <p:cNvSpPr/>
          <p:nvPr/>
        </p:nvSpPr>
        <p:spPr bwMode="auto">
          <a:xfrm>
            <a:off x="2808288" y="1989138"/>
            <a:ext cx="3527425" cy="3527425"/>
          </a:xfrm>
          <a:prstGeom prst="ellipse">
            <a:avLst/>
          </a:prstGeom>
          <a:solidFill>
            <a:schemeClr val="accent3">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31746" name="タイトル 1"/>
          <p:cNvSpPr>
            <a:spLocks noGrp="1"/>
          </p:cNvSpPr>
          <p:nvPr>
            <p:ph type="title"/>
          </p:nvPr>
        </p:nvSpPr>
        <p:spPr>
          <a:xfrm>
            <a:off x="129646" y="0"/>
            <a:ext cx="8207375" cy="600075"/>
          </a:xfrm>
        </p:spPr>
        <p:txBody>
          <a:bodyPr/>
          <a:lstStyle/>
          <a:p>
            <a:r>
              <a:rPr lang="ja-JP" altLang="en-US" dirty="0"/>
              <a:t>先進理工学部とは</a:t>
            </a:r>
          </a:p>
        </p:txBody>
      </p:sp>
      <p:sp>
        <p:nvSpPr>
          <p:cNvPr id="31747"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F18E60DD-568B-EE49-A6A0-E9ADBEC1A270}" type="slidenum">
              <a:rPr kumimoji="0" lang="en-US" altLang="ja-JP" sz="1000">
                <a:solidFill>
                  <a:prstClr val="black"/>
                </a:solidFill>
                <a:latin typeface="Arial" charset="0"/>
                <a:ea typeface="ヒラギノ角ゴ ProN W3" charset="-128"/>
                <a:cs typeface="Arial" charset="0"/>
              </a:rPr>
              <a:pPr>
                <a:spcBef>
                  <a:spcPct val="0"/>
                </a:spcBef>
                <a:buSzTx/>
                <a:buFontTx/>
                <a:buNone/>
              </a:pPr>
              <a:t>6</a:t>
            </a:fld>
            <a:endParaRPr kumimoji="0" lang="en-US" altLang="ja-JP" sz="1000">
              <a:solidFill>
                <a:prstClr val="black"/>
              </a:solidFill>
              <a:latin typeface="Arial" charset="0"/>
              <a:ea typeface="ヒラギノ角ゴ ProN W3" charset="-128"/>
              <a:cs typeface="Arial" charset="0"/>
            </a:endParaRPr>
          </a:p>
        </p:txBody>
      </p:sp>
      <p:sp>
        <p:nvSpPr>
          <p:cNvPr id="4" name="円/楕円 3"/>
          <p:cNvSpPr/>
          <p:nvPr/>
        </p:nvSpPr>
        <p:spPr bwMode="auto">
          <a:xfrm>
            <a:off x="3635375" y="1052513"/>
            <a:ext cx="1873250" cy="1871662"/>
          </a:xfrm>
          <a:prstGeom prst="ellipse">
            <a:avLst/>
          </a:prstGeom>
          <a:solidFill>
            <a:schemeClr val="accent6"/>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prstClr val="white"/>
                </a:solidFill>
                <a:latin typeface="Meiryo UI"/>
                <a:ea typeface="Meiryo UI"/>
                <a:cs typeface="ヒラギノ角ゴ ProN W3" charset="0"/>
              </a:rPr>
              <a:t>物理</a:t>
            </a:r>
          </a:p>
        </p:txBody>
      </p:sp>
      <p:sp>
        <p:nvSpPr>
          <p:cNvPr id="5" name="円/楕円 4"/>
          <p:cNvSpPr/>
          <p:nvPr/>
        </p:nvSpPr>
        <p:spPr bwMode="auto">
          <a:xfrm>
            <a:off x="5292725" y="2276475"/>
            <a:ext cx="1871663" cy="1871663"/>
          </a:xfrm>
          <a:prstGeom prst="ellipse">
            <a:avLst/>
          </a:prstGeom>
          <a:solidFill>
            <a:schemeClr val="accent5"/>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prstClr val="white"/>
                </a:solidFill>
                <a:latin typeface="Meiryo UI"/>
                <a:ea typeface="Meiryo UI"/>
                <a:cs typeface="ヒラギノ角ゴ ProN W3" charset="0"/>
              </a:rPr>
              <a:t>電気・</a:t>
            </a:r>
            <a:endParaRPr lang="en-US" altLang="ja-JP" sz="2800" dirty="0">
              <a:solidFill>
                <a:prstClr val="white"/>
              </a:solidFill>
              <a:latin typeface="Meiryo UI"/>
              <a:ea typeface="Meiryo UI"/>
              <a:cs typeface="ヒラギノ角ゴ ProN W3" charset="0"/>
            </a:endParaRPr>
          </a:p>
          <a:p>
            <a:pPr algn="ctr" eaLnBrk="1" hangingPunct="1">
              <a:defRPr/>
            </a:pPr>
            <a:r>
              <a:rPr lang="ja-JP" altLang="en-US" sz="2800" dirty="0">
                <a:solidFill>
                  <a:prstClr val="white"/>
                </a:solidFill>
                <a:latin typeface="Meiryo UI"/>
                <a:ea typeface="Meiryo UI"/>
                <a:cs typeface="ヒラギノ角ゴ ProN W3" charset="0"/>
              </a:rPr>
              <a:t>電子工学</a:t>
            </a:r>
          </a:p>
        </p:txBody>
      </p:sp>
      <p:sp>
        <p:nvSpPr>
          <p:cNvPr id="6" name="円/楕円 5"/>
          <p:cNvSpPr/>
          <p:nvPr/>
        </p:nvSpPr>
        <p:spPr bwMode="auto">
          <a:xfrm>
            <a:off x="4643438" y="4294188"/>
            <a:ext cx="1873250" cy="1871662"/>
          </a:xfrm>
          <a:prstGeom prst="ellipse">
            <a:avLst/>
          </a:prstGeom>
          <a:solidFill>
            <a:schemeClr val="accent4">
              <a:lumMod val="75000"/>
            </a:schemeClr>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prstClr val="white"/>
                </a:solidFill>
                <a:latin typeface="Meiryo UI"/>
                <a:ea typeface="Meiryo UI"/>
                <a:cs typeface="ヒラギノ角ゴ ProN W3" charset="0"/>
              </a:rPr>
              <a:t>情報</a:t>
            </a:r>
          </a:p>
        </p:txBody>
      </p:sp>
      <p:sp>
        <p:nvSpPr>
          <p:cNvPr id="7" name="円/楕円 6"/>
          <p:cNvSpPr/>
          <p:nvPr/>
        </p:nvSpPr>
        <p:spPr bwMode="auto">
          <a:xfrm>
            <a:off x="2627313" y="4294188"/>
            <a:ext cx="1873250" cy="1871662"/>
          </a:xfrm>
          <a:prstGeom prst="ellipse">
            <a:avLst/>
          </a:prstGeom>
          <a:solidFill>
            <a:schemeClr val="accent1"/>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prstClr val="white"/>
                </a:solidFill>
                <a:latin typeface="Meiryo UI"/>
                <a:ea typeface="Meiryo UI"/>
                <a:cs typeface="ヒラギノ角ゴ ProN W3" charset="0"/>
              </a:rPr>
              <a:t>生命科学</a:t>
            </a:r>
          </a:p>
        </p:txBody>
      </p:sp>
      <p:sp>
        <p:nvSpPr>
          <p:cNvPr id="8" name="円/楕円 7"/>
          <p:cNvSpPr/>
          <p:nvPr/>
        </p:nvSpPr>
        <p:spPr bwMode="auto">
          <a:xfrm>
            <a:off x="1979613" y="2276475"/>
            <a:ext cx="1871662" cy="1871663"/>
          </a:xfrm>
          <a:prstGeom prst="ellipse">
            <a:avLst/>
          </a:prstGeom>
          <a:solidFill>
            <a:schemeClr val="accent2"/>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prstClr val="white"/>
                </a:solidFill>
                <a:latin typeface="Meiryo UI"/>
                <a:ea typeface="Meiryo UI"/>
                <a:cs typeface="ヒラギノ角ゴ ProN W3" charset="0"/>
              </a:rPr>
              <a:t>化学</a:t>
            </a:r>
          </a:p>
        </p:txBody>
      </p:sp>
    </p:spTree>
    <p:extLst>
      <p:ext uri="{BB962C8B-B14F-4D97-AF65-F5344CB8AC3E}">
        <p14:creationId xmlns:p14="http://schemas.microsoft.com/office/powerpoint/2010/main" val="164355033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円/楕円 9"/>
          <p:cNvSpPr/>
          <p:nvPr/>
        </p:nvSpPr>
        <p:spPr bwMode="auto">
          <a:xfrm>
            <a:off x="2808288" y="1989138"/>
            <a:ext cx="3527425" cy="3527425"/>
          </a:xfrm>
          <a:prstGeom prst="ellipse">
            <a:avLst/>
          </a:prstGeom>
          <a:solidFill>
            <a:schemeClr val="accent3">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20482" name="タイトル 1"/>
          <p:cNvSpPr>
            <a:spLocks noGrp="1"/>
          </p:cNvSpPr>
          <p:nvPr>
            <p:ph type="title"/>
          </p:nvPr>
        </p:nvSpPr>
        <p:spPr>
          <a:xfrm>
            <a:off x="84491" y="0"/>
            <a:ext cx="8207375" cy="600075"/>
          </a:xfrm>
        </p:spPr>
        <p:txBody>
          <a:bodyPr/>
          <a:lstStyle/>
          <a:p>
            <a:r>
              <a:rPr lang="ja-JP" altLang="en-US" dirty="0"/>
              <a:t>先進理工学部とは</a:t>
            </a:r>
          </a:p>
        </p:txBody>
      </p:sp>
      <p:sp>
        <p:nvSpPr>
          <p:cNvPr id="4" name="円/楕円 3"/>
          <p:cNvSpPr/>
          <p:nvPr/>
        </p:nvSpPr>
        <p:spPr bwMode="auto">
          <a:xfrm>
            <a:off x="3635375" y="1052513"/>
            <a:ext cx="1873250" cy="1871662"/>
          </a:xfrm>
          <a:prstGeom prst="ellipse">
            <a:avLst/>
          </a:prstGeom>
          <a:solidFill>
            <a:schemeClr val="accent6"/>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schemeClr val="bg1"/>
                </a:solidFill>
                <a:latin typeface="+mn-ea"/>
                <a:ea typeface="+mn-ea"/>
                <a:cs typeface="ヒラギノ角ゴ ProN W3" charset="0"/>
              </a:rPr>
              <a:t>物理</a:t>
            </a:r>
          </a:p>
        </p:txBody>
      </p:sp>
      <p:sp>
        <p:nvSpPr>
          <p:cNvPr id="5" name="円/楕円 4"/>
          <p:cNvSpPr/>
          <p:nvPr/>
        </p:nvSpPr>
        <p:spPr bwMode="auto">
          <a:xfrm>
            <a:off x="5292725" y="2276475"/>
            <a:ext cx="1871663" cy="1871663"/>
          </a:xfrm>
          <a:prstGeom prst="ellipse">
            <a:avLst/>
          </a:prstGeom>
          <a:solidFill>
            <a:schemeClr val="accent5"/>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schemeClr val="bg1"/>
                </a:solidFill>
                <a:latin typeface="+mn-ea"/>
                <a:ea typeface="+mn-ea"/>
                <a:cs typeface="ヒラギノ角ゴ ProN W3" charset="0"/>
              </a:rPr>
              <a:t>電気・</a:t>
            </a:r>
            <a:endParaRPr lang="en-US" altLang="ja-JP" sz="2800" dirty="0">
              <a:solidFill>
                <a:schemeClr val="bg1"/>
              </a:solidFill>
              <a:latin typeface="+mn-ea"/>
              <a:ea typeface="+mn-ea"/>
              <a:cs typeface="ヒラギノ角ゴ ProN W3" charset="0"/>
            </a:endParaRPr>
          </a:p>
          <a:p>
            <a:pPr algn="ctr" eaLnBrk="1" hangingPunct="1">
              <a:defRPr/>
            </a:pPr>
            <a:r>
              <a:rPr lang="ja-JP" altLang="en-US" sz="2800" dirty="0">
                <a:solidFill>
                  <a:schemeClr val="bg1"/>
                </a:solidFill>
                <a:latin typeface="+mn-ea"/>
                <a:ea typeface="+mn-ea"/>
                <a:cs typeface="ヒラギノ角ゴ ProN W3" charset="0"/>
              </a:rPr>
              <a:t>電子工学</a:t>
            </a:r>
          </a:p>
        </p:txBody>
      </p:sp>
      <p:sp>
        <p:nvSpPr>
          <p:cNvPr id="6" name="円/楕円 5"/>
          <p:cNvSpPr/>
          <p:nvPr/>
        </p:nvSpPr>
        <p:spPr bwMode="auto">
          <a:xfrm>
            <a:off x="4643438" y="4294188"/>
            <a:ext cx="1873250" cy="1871662"/>
          </a:xfrm>
          <a:prstGeom prst="ellipse">
            <a:avLst/>
          </a:prstGeom>
          <a:solidFill>
            <a:schemeClr val="accent4">
              <a:lumMod val="75000"/>
            </a:schemeClr>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schemeClr val="bg1"/>
                </a:solidFill>
                <a:latin typeface="+mn-ea"/>
                <a:ea typeface="+mn-ea"/>
                <a:cs typeface="ヒラギノ角ゴ ProN W3" charset="0"/>
              </a:rPr>
              <a:t>情報</a:t>
            </a:r>
          </a:p>
        </p:txBody>
      </p:sp>
      <p:sp>
        <p:nvSpPr>
          <p:cNvPr id="7" name="円/楕円 6"/>
          <p:cNvSpPr/>
          <p:nvPr/>
        </p:nvSpPr>
        <p:spPr bwMode="auto">
          <a:xfrm>
            <a:off x="2627313" y="4294188"/>
            <a:ext cx="1873250" cy="1871662"/>
          </a:xfrm>
          <a:prstGeom prst="ellipse">
            <a:avLst/>
          </a:prstGeom>
          <a:solidFill>
            <a:schemeClr val="accent1"/>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schemeClr val="bg1"/>
                </a:solidFill>
                <a:latin typeface="+mn-ea"/>
                <a:ea typeface="+mn-ea"/>
                <a:cs typeface="ヒラギノ角ゴ ProN W3" charset="0"/>
              </a:rPr>
              <a:t>生命科学</a:t>
            </a:r>
          </a:p>
        </p:txBody>
      </p:sp>
      <p:sp>
        <p:nvSpPr>
          <p:cNvPr id="8" name="円/楕円 7"/>
          <p:cNvSpPr/>
          <p:nvPr/>
        </p:nvSpPr>
        <p:spPr bwMode="auto">
          <a:xfrm>
            <a:off x="1979613" y="2276475"/>
            <a:ext cx="1871662" cy="1871663"/>
          </a:xfrm>
          <a:prstGeom prst="ellipse">
            <a:avLst/>
          </a:prstGeom>
          <a:solidFill>
            <a:schemeClr val="accent2"/>
          </a:solidFill>
          <a:ln w="38100" cap="flat" cmpd="sng" algn="ctr">
            <a:solidFill>
              <a:schemeClr val="bg1"/>
            </a:solidFill>
            <a:prstDash val="solid"/>
            <a:round/>
            <a:headEnd type="none" w="med" len="med"/>
            <a:tailEnd type="none" w="med" len="med"/>
          </a:ln>
          <a:effectLst/>
        </p:spPr>
        <p:txBody>
          <a:bodyPr wrap="none" anchor="ctr"/>
          <a:lstStyle/>
          <a:p>
            <a:pPr algn="ctr" eaLnBrk="1" hangingPunct="1">
              <a:defRPr/>
            </a:pPr>
            <a:r>
              <a:rPr lang="ja-JP" altLang="en-US" sz="2800" dirty="0">
                <a:solidFill>
                  <a:schemeClr val="bg1"/>
                </a:solidFill>
                <a:latin typeface="+mn-ea"/>
                <a:ea typeface="+mn-ea"/>
                <a:cs typeface="ヒラギノ角ゴ ProN W3" charset="0"/>
              </a:rPr>
              <a:t>化学</a:t>
            </a:r>
          </a:p>
        </p:txBody>
      </p:sp>
      <p:sp>
        <p:nvSpPr>
          <p:cNvPr id="11" name="角丸四角形 10"/>
          <p:cNvSpPr>
            <a:spLocks noChangeArrowheads="1"/>
          </p:cNvSpPr>
          <p:nvPr/>
        </p:nvSpPr>
        <p:spPr bwMode="auto">
          <a:xfrm>
            <a:off x="2519363" y="1052513"/>
            <a:ext cx="1692275" cy="576262"/>
          </a:xfrm>
          <a:prstGeom prst="roundRect">
            <a:avLst>
              <a:gd name="adj" fmla="val 16667"/>
            </a:avLst>
          </a:prstGeom>
          <a:solidFill>
            <a:srgbClr val="548235"/>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 typeface="Arial" panose="020B0604020202020204" pitchFamily="34" charset="0"/>
              <a:buNone/>
              <a:defRPr/>
            </a:pPr>
            <a:r>
              <a:rPr kumimoji="0" lang="ja-JP" altLang="en-US" sz="2800" dirty="0">
                <a:solidFill>
                  <a:schemeClr val="bg1"/>
                </a:solidFill>
                <a:latin typeface="+mn-ea"/>
                <a:ea typeface="+mn-ea"/>
                <a:cs typeface="+mn-cs"/>
              </a:rPr>
              <a:t>物理学科</a:t>
            </a:r>
          </a:p>
        </p:txBody>
      </p:sp>
      <p:sp>
        <p:nvSpPr>
          <p:cNvPr id="12" name="角丸四角形 11"/>
          <p:cNvSpPr>
            <a:spLocks noChangeArrowheads="1"/>
          </p:cNvSpPr>
          <p:nvPr/>
        </p:nvSpPr>
        <p:spPr bwMode="auto">
          <a:xfrm>
            <a:off x="4932363" y="1052513"/>
            <a:ext cx="2447925" cy="576262"/>
          </a:xfrm>
          <a:prstGeom prst="roundRect">
            <a:avLst>
              <a:gd name="adj" fmla="val 16667"/>
            </a:avLst>
          </a:prstGeom>
          <a:solidFill>
            <a:srgbClr val="548235"/>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 typeface="Arial" panose="020B0604020202020204" pitchFamily="34" charset="0"/>
              <a:buNone/>
              <a:defRPr/>
            </a:pPr>
            <a:r>
              <a:rPr kumimoji="0" lang="ja-JP" altLang="en-US" sz="2800" dirty="0">
                <a:solidFill>
                  <a:schemeClr val="bg1"/>
                </a:solidFill>
                <a:latin typeface="+mn-ea"/>
                <a:ea typeface="+mn-ea"/>
                <a:cs typeface="+mn-cs"/>
              </a:rPr>
              <a:t>応用物理学科</a:t>
            </a:r>
          </a:p>
        </p:txBody>
      </p:sp>
      <p:sp>
        <p:nvSpPr>
          <p:cNvPr id="13" name="角丸四角形 12"/>
          <p:cNvSpPr>
            <a:spLocks noChangeArrowheads="1"/>
          </p:cNvSpPr>
          <p:nvPr/>
        </p:nvSpPr>
        <p:spPr bwMode="auto">
          <a:xfrm>
            <a:off x="468313" y="2420938"/>
            <a:ext cx="2089150" cy="576262"/>
          </a:xfrm>
          <a:prstGeom prst="roundRect">
            <a:avLst>
              <a:gd name="adj" fmla="val 16667"/>
            </a:avLst>
          </a:prstGeom>
          <a:solidFill>
            <a:srgbClr val="C55A11"/>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 typeface="Arial" panose="020B0604020202020204" pitchFamily="34" charset="0"/>
              <a:buNone/>
              <a:defRPr/>
            </a:pPr>
            <a:r>
              <a:rPr kumimoji="0" lang="ja-JP" altLang="en-US" sz="2800" dirty="0">
                <a:solidFill>
                  <a:schemeClr val="bg1"/>
                </a:solidFill>
                <a:latin typeface="+mn-ea"/>
                <a:ea typeface="+mn-ea"/>
                <a:cs typeface="+mn-cs"/>
              </a:rPr>
              <a:t>応用化学科</a:t>
            </a:r>
          </a:p>
        </p:txBody>
      </p:sp>
      <p:sp>
        <p:nvSpPr>
          <p:cNvPr id="14" name="角丸四角形 13"/>
          <p:cNvSpPr>
            <a:spLocks noChangeArrowheads="1"/>
          </p:cNvSpPr>
          <p:nvPr/>
        </p:nvSpPr>
        <p:spPr bwMode="auto">
          <a:xfrm>
            <a:off x="468313" y="4002088"/>
            <a:ext cx="2905125" cy="579437"/>
          </a:xfrm>
          <a:prstGeom prst="roundRect">
            <a:avLst>
              <a:gd name="adj" fmla="val 16667"/>
            </a:avLst>
          </a:prstGeom>
          <a:solidFill>
            <a:srgbClr val="2E75B6"/>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Tx/>
              <a:buNone/>
              <a:defRPr/>
            </a:pPr>
            <a:r>
              <a:rPr kumimoji="0" lang="ja-JP" altLang="en-US" sz="2800" dirty="0">
                <a:solidFill>
                  <a:schemeClr val="bg1"/>
                </a:solidFill>
                <a:latin typeface="+mn-ea"/>
                <a:ea typeface="+mn-ea"/>
                <a:cs typeface="+mn-cs"/>
              </a:rPr>
              <a:t>化学・生命化学科</a:t>
            </a:r>
          </a:p>
        </p:txBody>
      </p:sp>
      <p:sp>
        <p:nvSpPr>
          <p:cNvPr id="15" name="角丸四角形 14"/>
          <p:cNvSpPr>
            <a:spLocks noChangeArrowheads="1"/>
          </p:cNvSpPr>
          <p:nvPr/>
        </p:nvSpPr>
        <p:spPr bwMode="auto">
          <a:xfrm>
            <a:off x="1187401" y="5733058"/>
            <a:ext cx="2376487" cy="576262"/>
          </a:xfrm>
          <a:prstGeom prst="roundRect">
            <a:avLst>
              <a:gd name="adj" fmla="val 16667"/>
            </a:avLst>
          </a:prstGeom>
          <a:solidFill>
            <a:srgbClr val="2E75B6"/>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defRPr kumimoji="1" sz="2400">
                <a:solidFill>
                  <a:srgbClr val="000000"/>
                </a:solidFill>
                <a:latin typeface="Arial" pitchFamily="34" charset="0"/>
                <a:ea typeface="ヒラギノ角ゴ ProN W3" charset="-128"/>
                <a:sym typeface="Arial" pitchFamily="34" charset="0"/>
              </a:defRPr>
            </a:lvl1pPr>
            <a:lvl2pPr marL="742950" indent="-285750">
              <a:defRPr kumimoji="1" sz="2400">
                <a:solidFill>
                  <a:srgbClr val="000000"/>
                </a:solidFill>
                <a:latin typeface="Arial" pitchFamily="34" charset="0"/>
                <a:ea typeface="ヒラギノ角ゴ ProN W3" charset="-128"/>
                <a:sym typeface="Arial" pitchFamily="34" charset="0"/>
              </a:defRPr>
            </a:lvl2pPr>
            <a:lvl3pPr marL="1143000" indent="-228600">
              <a:defRPr kumimoji="1" sz="2400">
                <a:solidFill>
                  <a:srgbClr val="000000"/>
                </a:solidFill>
                <a:latin typeface="Arial" pitchFamily="34" charset="0"/>
                <a:ea typeface="ヒラギノ角ゴ ProN W3" charset="-128"/>
                <a:sym typeface="Arial" pitchFamily="34" charset="0"/>
              </a:defRPr>
            </a:lvl3pPr>
            <a:lvl4pPr marL="1600200" indent="-228600">
              <a:defRPr kumimoji="1" sz="2400">
                <a:solidFill>
                  <a:srgbClr val="000000"/>
                </a:solidFill>
                <a:latin typeface="Arial" pitchFamily="34" charset="0"/>
                <a:ea typeface="ヒラギノ角ゴ ProN W3" charset="-128"/>
                <a:sym typeface="Arial" pitchFamily="34" charset="0"/>
              </a:defRPr>
            </a:lvl4pPr>
            <a:lvl5pPr marL="2057400" indent="-228600">
              <a:defRPr kumimoji="1" sz="2400">
                <a:solidFill>
                  <a:srgbClr val="000000"/>
                </a:solidFill>
                <a:latin typeface="Arial" pitchFamily="34" charset="0"/>
                <a:ea typeface="ヒラギノ角ゴ ProN W3" charset="-128"/>
                <a:sym typeface="Arial" pitchFamily="34" charset="0"/>
              </a:defRPr>
            </a:lvl5pPr>
            <a:lvl6pPr marL="2514600" indent="-228600" fontAlgn="base">
              <a:spcBef>
                <a:spcPct val="0"/>
              </a:spcBef>
              <a:spcAft>
                <a:spcPct val="0"/>
              </a:spcAft>
              <a:defRPr kumimoji="1" sz="2400">
                <a:solidFill>
                  <a:srgbClr val="000000"/>
                </a:solidFill>
                <a:latin typeface="Arial" pitchFamily="34" charset="0"/>
                <a:ea typeface="ヒラギノ角ゴ ProN W3" charset="-128"/>
                <a:sym typeface="Arial" pitchFamily="34" charset="0"/>
              </a:defRPr>
            </a:lvl6pPr>
            <a:lvl7pPr marL="2971800" indent="-228600" fontAlgn="base">
              <a:spcBef>
                <a:spcPct val="0"/>
              </a:spcBef>
              <a:spcAft>
                <a:spcPct val="0"/>
              </a:spcAft>
              <a:defRPr kumimoji="1" sz="2400">
                <a:solidFill>
                  <a:srgbClr val="000000"/>
                </a:solidFill>
                <a:latin typeface="Arial" pitchFamily="34" charset="0"/>
                <a:ea typeface="ヒラギノ角ゴ ProN W3" charset="-128"/>
                <a:sym typeface="Arial" pitchFamily="34" charset="0"/>
              </a:defRPr>
            </a:lvl7pPr>
            <a:lvl8pPr marL="3429000" indent="-228600" fontAlgn="base">
              <a:spcBef>
                <a:spcPct val="0"/>
              </a:spcBef>
              <a:spcAft>
                <a:spcPct val="0"/>
              </a:spcAft>
              <a:defRPr kumimoji="1" sz="2400">
                <a:solidFill>
                  <a:srgbClr val="000000"/>
                </a:solidFill>
                <a:latin typeface="Arial" pitchFamily="34" charset="0"/>
                <a:ea typeface="ヒラギノ角ゴ ProN W3" charset="-128"/>
                <a:sym typeface="Arial" pitchFamily="34" charset="0"/>
              </a:defRPr>
            </a:lvl8pPr>
            <a:lvl9pPr marL="3886200" indent="-228600" fontAlgn="base">
              <a:spcBef>
                <a:spcPct val="0"/>
              </a:spcBef>
              <a:spcAft>
                <a:spcPct val="0"/>
              </a:spcAft>
              <a:defRPr kumimoji="1" sz="2400">
                <a:solidFill>
                  <a:srgbClr val="000000"/>
                </a:solidFill>
                <a:latin typeface="Arial" pitchFamily="34" charset="0"/>
                <a:ea typeface="ヒラギノ角ゴ ProN W3" charset="-128"/>
                <a:sym typeface="Arial" pitchFamily="34" charset="0"/>
              </a:defRPr>
            </a:lvl9pPr>
          </a:lstStyle>
          <a:p>
            <a:pPr algn="ctr">
              <a:defRPr/>
            </a:pPr>
            <a:r>
              <a:rPr kumimoji="0" lang="ja-JP" altLang="en-US" sz="2800" dirty="0">
                <a:solidFill>
                  <a:schemeClr val="bg1"/>
                </a:solidFill>
                <a:latin typeface="+mn-ea"/>
                <a:ea typeface="+mn-ea"/>
              </a:rPr>
              <a:t>生命医科学科</a:t>
            </a:r>
          </a:p>
        </p:txBody>
      </p:sp>
      <p:sp>
        <p:nvSpPr>
          <p:cNvPr id="16" name="角丸四角形 15"/>
          <p:cNvSpPr>
            <a:spLocks noChangeArrowheads="1"/>
          </p:cNvSpPr>
          <p:nvPr/>
        </p:nvSpPr>
        <p:spPr bwMode="auto">
          <a:xfrm>
            <a:off x="3707904" y="4005263"/>
            <a:ext cx="3630613" cy="579437"/>
          </a:xfrm>
          <a:prstGeom prst="roundRect">
            <a:avLst>
              <a:gd name="adj" fmla="val 16667"/>
            </a:avLst>
          </a:prstGeom>
          <a:solidFill>
            <a:srgbClr val="7F6000"/>
          </a:solidFill>
          <a:ln>
            <a:noFill/>
          </a:ln>
          <a:effectLst>
            <a:outerShdw blurRad="127000" dist="127001" dir="2700000" algn="tl" rotWithShape="0">
              <a:srgbClr val="000000">
                <a:alpha val="39998"/>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algn="ctr">
              <a:spcBef>
                <a:spcPct val="0"/>
              </a:spcBef>
              <a:buSzTx/>
              <a:buFont typeface="Arial" panose="020B0604020202020204" pitchFamily="34" charset="0"/>
              <a:buNone/>
              <a:defRPr/>
            </a:pPr>
            <a:r>
              <a:rPr kumimoji="0" lang="ja-JP" altLang="en-US" sz="2800" dirty="0">
                <a:solidFill>
                  <a:schemeClr val="bg1"/>
                </a:solidFill>
                <a:latin typeface="+mn-ea"/>
                <a:ea typeface="+mn-ea"/>
                <a:cs typeface="+mn-cs"/>
              </a:rPr>
              <a:t>電気・情報生命工学科</a:t>
            </a:r>
          </a:p>
        </p:txBody>
      </p:sp>
    </p:spTree>
    <p:extLst>
      <p:ext uri="{BB962C8B-B14F-4D97-AF65-F5344CB8AC3E}">
        <p14:creationId xmlns:p14="http://schemas.microsoft.com/office/powerpoint/2010/main" val="29733274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タイトル 1"/>
          <p:cNvSpPr>
            <a:spLocks noGrp="1"/>
          </p:cNvSpPr>
          <p:nvPr>
            <p:ph type="title"/>
          </p:nvPr>
        </p:nvSpPr>
        <p:spPr>
          <a:xfrm>
            <a:off x="140935" y="0"/>
            <a:ext cx="8207375" cy="600075"/>
          </a:xfrm>
        </p:spPr>
        <p:txBody>
          <a:bodyPr/>
          <a:lstStyle/>
          <a:p>
            <a:r>
              <a:rPr lang="ja-JP" altLang="en-US" dirty="0"/>
              <a:t>先進理工学部の</a:t>
            </a:r>
            <a:r>
              <a:rPr lang="en-US" altLang="ja-JP" dirty="0"/>
              <a:t>6</a:t>
            </a:r>
            <a:r>
              <a:rPr lang="ja-JP" altLang="en-US" dirty="0" err="1"/>
              <a:t>つの</a:t>
            </a:r>
            <a:r>
              <a:rPr lang="ja-JP" altLang="en-US" dirty="0"/>
              <a:t>学科</a:t>
            </a:r>
          </a:p>
        </p:txBody>
      </p:sp>
      <p:sp>
        <p:nvSpPr>
          <p:cNvPr id="30722"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311454A6-808A-7C46-BFC1-ECE9909DFDAB}" type="slidenum">
              <a:rPr kumimoji="0" lang="en-US" altLang="ja-JP" sz="1000">
                <a:solidFill>
                  <a:prstClr val="black"/>
                </a:solidFill>
                <a:latin typeface="Arial" charset="0"/>
                <a:ea typeface="ヒラギノ角ゴ ProN W3" charset="-128"/>
                <a:cs typeface="Arial" charset="0"/>
              </a:rPr>
              <a:pPr>
                <a:spcBef>
                  <a:spcPct val="0"/>
                </a:spcBef>
                <a:buSzTx/>
                <a:buFontTx/>
                <a:buNone/>
              </a:pPr>
              <a:t>8</a:t>
            </a:fld>
            <a:endParaRPr kumimoji="0" lang="en-US" altLang="ja-JP" sz="1000">
              <a:solidFill>
                <a:prstClr val="black"/>
              </a:solidFill>
              <a:latin typeface="Arial" charset="0"/>
              <a:ea typeface="ヒラギノ角ゴ ProN W3" charset="-128"/>
              <a:cs typeface="Arial" charset="0"/>
            </a:endParaRPr>
          </a:p>
        </p:txBody>
      </p:sp>
      <p:sp>
        <p:nvSpPr>
          <p:cNvPr id="5" name="Rectangle 7"/>
          <p:cNvSpPr>
            <a:spLocks/>
          </p:cNvSpPr>
          <p:nvPr/>
        </p:nvSpPr>
        <p:spPr bwMode="auto">
          <a:xfrm>
            <a:off x="468313" y="5118100"/>
            <a:ext cx="820737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nchor="ctr">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ja-JP" altLang="en-US" sz="2800" b="1" dirty="0">
                <a:solidFill>
                  <a:prstClr val="black"/>
                </a:solidFill>
                <a:latin typeface="Meiryo UI"/>
                <a:ea typeface="Meiryo UI"/>
                <a:sym typeface="ヒラギノ角ゴ ProN W6" charset="-128"/>
              </a:rPr>
              <a:t>大学レベルでのしっかりとした</a:t>
            </a:r>
            <a:endParaRPr kumimoji="0" lang="en-US" altLang="ja-JP" sz="2800" b="1" dirty="0">
              <a:solidFill>
                <a:prstClr val="black"/>
              </a:solidFill>
              <a:latin typeface="Meiryo UI"/>
              <a:ea typeface="Meiryo UI"/>
              <a:sym typeface="ヒラギノ角ゴ ProN W6" charset="-128"/>
            </a:endParaRPr>
          </a:p>
          <a:p>
            <a:pPr algn="ctr" eaLnBrk="1" hangingPunct="1">
              <a:spcBef>
                <a:spcPct val="0"/>
              </a:spcBef>
              <a:buSzTx/>
              <a:buFontTx/>
              <a:buNone/>
              <a:defRPr/>
            </a:pPr>
            <a:r>
              <a:rPr kumimoji="0" lang="ja-JP" altLang="en-US" sz="4000" b="1" dirty="0">
                <a:solidFill>
                  <a:srgbClr val="ED7D31"/>
                </a:solidFill>
                <a:latin typeface="Meiryo UI"/>
                <a:ea typeface="Meiryo UI"/>
                <a:sym typeface="ヒラギノ角ゴ ProN W6" charset="-128"/>
              </a:rPr>
              <a:t>基礎学力を養成</a:t>
            </a:r>
          </a:p>
        </p:txBody>
      </p:sp>
      <p:sp>
        <p:nvSpPr>
          <p:cNvPr id="8" name="Text Box 12"/>
          <p:cNvSpPr txBox="1">
            <a:spLocks noChangeArrowheads="1"/>
          </p:cNvSpPr>
          <p:nvPr/>
        </p:nvSpPr>
        <p:spPr bwMode="auto">
          <a:xfrm>
            <a:off x="253822" y="1052513"/>
            <a:ext cx="4319587" cy="431800"/>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ts val="0"/>
              </a:spcBef>
              <a:buSzTx/>
              <a:buFont typeface="Arial" panose="020B0604020202020204" pitchFamily="34" charset="0"/>
              <a:buNone/>
              <a:defRPr/>
            </a:pPr>
            <a:r>
              <a:rPr lang="ja-JP" altLang="en-US" sz="2400" b="1" dirty="0">
                <a:solidFill>
                  <a:prstClr val="white"/>
                </a:solidFill>
                <a:latin typeface="Century Gothic"/>
                <a:ea typeface="Meiryo UI"/>
                <a:sym typeface="ヒラギノ角ゴ ProN W6" charset="-128"/>
              </a:rPr>
              <a:t>理工</a:t>
            </a:r>
            <a:r>
              <a:rPr lang="en-US" altLang="ja-JP" sz="2400" b="1" dirty="0">
                <a:solidFill>
                  <a:prstClr val="white"/>
                </a:solidFill>
                <a:latin typeface="Century Gothic"/>
                <a:ea typeface="Meiryo UI"/>
                <a:sym typeface="ヒラギノ角ゴ ProN W6" charset="-128"/>
              </a:rPr>
              <a:t>3</a:t>
            </a:r>
            <a:r>
              <a:rPr lang="ja-JP" altLang="en-US" sz="2400" b="1" dirty="0">
                <a:solidFill>
                  <a:prstClr val="white"/>
                </a:solidFill>
                <a:latin typeface="Century Gothic"/>
                <a:ea typeface="Meiryo UI"/>
                <a:sym typeface="ヒラギノ角ゴ ProN W6" charset="-128"/>
              </a:rPr>
              <a:t>学部共通の基礎教育</a:t>
            </a:r>
            <a:endParaRPr lang="en-US" altLang="ja-JP" sz="2400" b="1" dirty="0">
              <a:solidFill>
                <a:prstClr val="white"/>
              </a:solidFill>
              <a:latin typeface="Century Gothic"/>
              <a:ea typeface="Meiryo UI"/>
              <a:sym typeface="ヒラギノ角ゴ ProN W6" charset="-128"/>
            </a:endParaRPr>
          </a:p>
        </p:txBody>
      </p:sp>
      <p:sp>
        <p:nvSpPr>
          <p:cNvPr id="9" name="正方形/長方形 8"/>
          <p:cNvSpPr/>
          <p:nvPr/>
        </p:nvSpPr>
        <p:spPr>
          <a:xfrm>
            <a:off x="253822" y="1484313"/>
            <a:ext cx="4319587" cy="1328737"/>
          </a:xfrm>
          <a:prstGeom prst="rect">
            <a:avLst/>
          </a:prstGeom>
        </p:spPr>
        <p:txBody>
          <a:bodyPr>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2400" dirty="0">
                <a:latin typeface="Meiryo UI"/>
                <a:ea typeface="Meiryo UI"/>
                <a:sym typeface="ヒラギノ丸ゴ ProN W4" charset="-128"/>
              </a:rPr>
              <a:t>充実した基礎科目・実験</a:t>
            </a:r>
            <a:endParaRPr lang="en-US" altLang="ja-JP" sz="24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2400" dirty="0">
                <a:latin typeface="Meiryo UI"/>
                <a:ea typeface="Meiryo UI"/>
                <a:sym typeface="ヒラギノ丸ゴ ProN W4" charset="-128"/>
              </a:rPr>
              <a:t>徹底した語学教育</a:t>
            </a:r>
            <a:endParaRPr lang="en-US" altLang="ja-JP" sz="24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2400" dirty="0">
                <a:latin typeface="Meiryo UI"/>
                <a:ea typeface="Meiryo UI"/>
                <a:sym typeface="ヒラギノ丸ゴ ProN W4" charset="-128"/>
              </a:rPr>
              <a:t>教養教育の重視</a:t>
            </a:r>
            <a:endParaRPr lang="en-US" altLang="ja-JP" sz="2400" dirty="0">
              <a:latin typeface="Meiryo UI"/>
              <a:ea typeface="Meiryo UI"/>
              <a:sym typeface="ヒラギノ丸ゴ ProN W4" charset="-128"/>
            </a:endParaRPr>
          </a:p>
        </p:txBody>
      </p:sp>
      <p:sp>
        <p:nvSpPr>
          <p:cNvPr id="10" name="Text Box 12"/>
          <p:cNvSpPr txBox="1">
            <a:spLocks noChangeArrowheads="1"/>
          </p:cNvSpPr>
          <p:nvPr/>
        </p:nvSpPr>
        <p:spPr bwMode="auto">
          <a:xfrm>
            <a:off x="253822" y="3197228"/>
            <a:ext cx="4319587" cy="431800"/>
          </a:xfrm>
          <a:prstGeom prst="rect">
            <a:avLst/>
          </a:prstGeom>
          <a:solidFill>
            <a:schemeClr val="accent5"/>
          </a:solidFill>
          <a:ln>
            <a:noFill/>
          </a:ln>
        </p:spPr>
        <p:txBody>
          <a:bodyPr wrap="none" anchor="ctr"/>
          <a:lstStyle>
            <a:defPPr>
              <a:defRPr lang="en-US"/>
            </a:defPPr>
            <a:lvl1pPr algn="ctr" eaLnBrk="1" hangingPunct="1">
              <a:spcBef>
                <a:spcPts val="0"/>
              </a:spcBef>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a:defRPr/>
            </a:pPr>
            <a:r>
              <a:rPr lang="ja-JP" altLang="en-US" dirty="0">
                <a:solidFill>
                  <a:prstClr val="white"/>
                </a:solidFill>
                <a:sym typeface="ヒラギノ角ゴ ProN W6" charset="-128"/>
              </a:rPr>
              <a:t>自然科学を起点とした専門教育</a:t>
            </a:r>
            <a:endParaRPr lang="en-US" altLang="ja-JP" dirty="0">
              <a:solidFill>
                <a:prstClr val="white"/>
              </a:solidFill>
              <a:sym typeface="ヒラギノ角ゴ ProN W6" charset="-128"/>
            </a:endParaRPr>
          </a:p>
        </p:txBody>
      </p:sp>
      <p:sp>
        <p:nvSpPr>
          <p:cNvPr id="11" name="正方形/長方形 10"/>
          <p:cNvSpPr/>
          <p:nvPr/>
        </p:nvSpPr>
        <p:spPr>
          <a:xfrm>
            <a:off x="253822" y="3629028"/>
            <a:ext cx="4319587" cy="461963"/>
          </a:xfrm>
          <a:prstGeom prst="rect">
            <a:avLst/>
          </a:prstGeom>
        </p:spPr>
        <p:txBody>
          <a:bodyPr>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2400" dirty="0">
                <a:latin typeface="Meiryo UI"/>
                <a:ea typeface="Meiryo UI"/>
                <a:sym typeface="ヒラギノ丸ゴ ProN W4" charset="-128"/>
              </a:rPr>
              <a:t>学科独自の理工学教育</a:t>
            </a:r>
          </a:p>
        </p:txBody>
      </p:sp>
      <p:sp>
        <p:nvSpPr>
          <p:cNvPr id="12" name="角丸四角形 11"/>
          <p:cNvSpPr/>
          <p:nvPr/>
        </p:nvSpPr>
        <p:spPr bwMode="auto">
          <a:xfrm>
            <a:off x="5003800" y="1052513"/>
            <a:ext cx="3671888" cy="3563937"/>
          </a:xfrm>
          <a:prstGeom prst="roundRect">
            <a:avLst>
              <a:gd name="adj" fmla="val 1975"/>
            </a:avLst>
          </a:prstGeom>
          <a:solidFill>
            <a:schemeClr val="accent5">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3" name="角丸四角形 12"/>
          <p:cNvSpPr/>
          <p:nvPr/>
        </p:nvSpPr>
        <p:spPr bwMode="auto">
          <a:xfrm>
            <a:off x="5148263" y="1204913"/>
            <a:ext cx="3384550" cy="431800"/>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2400" b="1" dirty="0">
                <a:solidFill>
                  <a:srgbClr val="4472C4"/>
                </a:solidFill>
                <a:latin typeface="Meiryo UI"/>
                <a:ea typeface="Meiryo UI"/>
                <a:sym typeface="ヒラギノ角ゴ ProN W6" charset="-128"/>
              </a:rPr>
              <a:t>物理学科</a:t>
            </a:r>
            <a:endParaRPr lang="en-US" altLang="ja-JP" sz="2400" b="1" dirty="0">
              <a:solidFill>
                <a:srgbClr val="4472C4"/>
              </a:solidFill>
              <a:latin typeface="Meiryo UI"/>
              <a:ea typeface="Meiryo UI"/>
              <a:sym typeface="ヒラギノ角ゴ ProN W6" charset="-128"/>
            </a:endParaRPr>
          </a:p>
        </p:txBody>
      </p:sp>
      <p:sp>
        <p:nvSpPr>
          <p:cNvPr id="15" name="角丸四角形 14"/>
          <p:cNvSpPr/>
          <p:nvPr/>
        </p:nvSpPr>
        <p:spPr bwMode="auto">
          <a:xfrm>
            <a:off x="5148263" y="1773238"/>
            <a:ext cx="3384550" cy="431800"/>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2400" b="1" dirty="0">
                <a:solidFill>
                  <a:srgbClr val="4472C4"/>
                </a:solidFill>
                <a:latin typeface="Meiryo UI"/>
                <a:ea typeface="Meiryo UI"/>
                <a:sym typeface="ヒラギノ角ゴ ProN W6" charset="-128"/>
              </a:rPr>
              <a:t>応用物理学科</a:t>
            </a:r>
            <a:endParaRPr lang="en-US" altLang="ja-JP" sz="2400" b="1" dirty="0">
              <a:solidFill>
                <a:srgbClr val="4472C4"/>
              </a:solidFill>
              <a:latin typeface="Meiryo UI"/>
              <a:ea typeface="Meiryo UI"/>
              <a:sym typeface="ヒラギノ角ゴ ProN W6" charset="-128"/>
            </a:endParaRPr>
          </a:p>
        </p:txBody>
      </p:sp>
      <p:sp>
        <p:nvSpPr>
          <p:cNvPr id="16" name="角丸四角形 15"/>
          <p:cNvSpPr/>
          <p:nvPr/>
        </p:nvSpPr>
        <p:spPr bwMode="auto">
          <a:xfrm>
            <a:off x="5148263" y="2339975"/>
            <a:ext cx="3382962" cy="433388"/>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2400" b="1" dirty="0">
                <a:solidFill>
                  <a:srgbClr val="4472C4"/>
                </a:solidFill>
                <a:latin typeface="Meiryo UI"/>
                <a:ea typeface="Meiryo UI"/>
                <a:sym typeface="ヒラギノ角ゴ ProN W6" charset="-128"/>
              </a:rPr>
              <a:t>化学</a:t>
            </a:r>
            <a:r>
              <a:rPr lang="en-US" altLang="ja-JP" sz="2400" b="1" dirty="0">
                <a:solidFill>
                  <a:srgbClr val="4472C4"/>
                </a:solidFill>
                <a:latin typeface="Meiryo UI"/>
                <a:ea typeface="Meiryo UI"/>
                <a:sym typeface="ヒラギノ角ゴ ProN W6" charset="-128"/>
              </a:rPr>
              <a:t>･</a:t>
            </a:r>
            <a:r>
              <a:rPr lang="ja-JP" altLang="en-US" sz="2400" b="1" dirty="0">
                <a:solidFill>
                  <a:srgbClr val="4472C4"/>
                </a:solidFill>
                <a:latin typeface="Meiryo UI"/>
                <a:ea typeface="Meiryo UI"/>
                <a:sym typeface="ヒラギノ角ゴ ProN W6" charset="-128"/>
              </a:rPr>
              <a:t>生命化学科</a:t>
            </a:r>
            <a:endParaRPr lang="en-US" altLang="ja-JP" sz="2400" b="1" dirty="0">
              <a:solidFill>
                <a:srgbClr val="4472C4"/>
              </a:solidFill>
              <a:latin typeface="Meiryo UI"/>
              <a:ea typeface="Meiryo UI"/>
              <a:sym typeface="ヒラギノ角ゴ ProN W6" charset="-128"/>
            </a:endParaRPr>
          </a:p>
        </p:txBody>
      </p:sp>
      <p:sp>
        <p:nvSpPr>
          <p:cNvPr id="17" name="角丸四角形 16"/>
          <p:cNvSpPr/>
          <p:nvPr/>
        </p:nvSpPr>
        <p:spPr bwMode="auto">
          <a:xfrm>
            <a:off x="5146675" y="2908300"/>
            <a:ext cx="3384550" cy="431800"/>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2400" b="1" dirty="0">
                <a:solidFill>
                  <a:srgbClr val="4472C4"/>
                </a:solidFill>
                <a:latin typeface="Meiryo UI"/>
                <a:ea typeface="Meiryo UI"/>
                <a:sym typeface="ヒラギノ角ゴ ProN W6" charset="-128"/>
              </a:rPr>
              <a:t>応用化学科</a:t>
            </a:r>
            <a:endParaRPr lang="en-US" altLang="ja-JP" sz="2400" b="1" dirty="0">
              <a:solidFill>
                <a:srgbClr val="4472C4"/>
              </a:solidFill>
              <a:latin typeface="Meiryo UI"/>
              <a:ea typeface="Meiryo UI"/>
              <a:sym typeface="ヒラギノ角ゴ ProN W6" charset="-128"/>
            </a:endParaRPr>
          </a:p>
        </p:txBody>
      </p:sp>
      <p:sp>
        <p:nvSpPr>
          <p:cNvPr id="18" name="角丸四角形 17"/>
          <p:cNvSpPr/>
          <p:nvPr/>
        </p:nvSpPr>
        <p:spPr bwMode="auto">
          <a:xfrm>
            <a:off x="5146675" y="3476625"/>
            <a:ext cx="3384550" cy="431800"/>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2400" b="1" dirty="0">
                <a:solidFill>
                  <a:srgbClr val="4472C4"/>
                </a:solidFill>
                <a:latin typeface="Meiryo UI"/>
                <a:ea typeface="Meiryo UI"/>
                <a:sym typeface="ヒラギノ角ゴ ProN W6" charset="-128"/>
              </a:rPr>
              <a:t>生命医科学科</a:t>
            </a:r>
            <a:endParaRPr lang="en-US" altLang="ja-JP" sz="2400" b="1" dirty="0">
              <a:solidFill>
                <a:srgbClr val="4472C4"/>
              </a:solidFill>
              <a:latin typeface="Meiryo UI"/>
              <a:ea typeface="Meiryo UI"/>
              <a:sym typeface="ヒラギノ角ゴ ProN W6" charset="-128"/>
            </a:endParaRPr>
          </a:p>
        </p:txBody>
      </p:sp>
      <p:sp>
        <p:nvSpPr>
          <p:cNvPr id="19" name="角丸四角形 18"/>
          <p:cNvSpPr/>
          <p:nvPr/>
        </p:nvSpPr>
        <p:spPr bwMode="auto">
          <a:xfrm>
            <a:off x="5146675" y="4043363"/>
            <a:ext cx="3384550" cy="431800"/>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2400" b="1" dirty="0">
                <a:solidFill>
                  <a:srgbClr val="4472C4"/>
                </a:solidFill>
                <a:latin typeface="Meiryo UI"/>
                <a:ea typeface="Meiryo UI"/>
                <a:sym typeface="ヒラギノ角ゴ ProN W6" charset="-128"/>
              </a:rPr>
              <a:t>電気</a:t>
            </a:r>
            <a:r>
              <a:rPr lang="en-US" altLang="ja-JP" sz="2400" b="1" dirty="0">
                <a:solidFill>
                  <a:srgbClr val="4472C4"/>
                </a:solidFill>
                <a:latin typeface="Meiryo UI"/>
                <a:ea typeface="Meiryo UI"/>
                <a:sym typeface="ヒラギノ角ゴ ProN W6" charset="-128"/>
              </a:rPr>
              <a:t>･</a:t>
            </a:r>
            <a:r>
              <a:rPr lang="ja-JP" altLang="en-US" sz="2400" b="1" dirty="0">
                <a:solidFill>
                  <a:srgbClr val="4472C4"/>
                </a:solidFill>
                <a:latin typeface="Meiryo UI"/>
                <a:ea typeface="Meiryo UI"/>
                <a:sym typeface="ヒラギノ角ゴ ProN W6" charset="-128"/>
              </a:rPr>
              <a:t>情報生命工学科</a:t>
            </a:r>
          </a:p>
        </p:txBody>
      </p:sp>
    </p:spTree>
    <p:extLst>
      <p:ext uri="{BB962C8B-B14F-4D97-AF65-F5344CB8AC3E}">
        <p14:creationId xmlns:p14="http://schemas.microsoft.com/office/powerpoint/2010/main" val="82278441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角丸四角形 16"/>
          <p:cNvSpPr/>
          <p:nvPr/>
        </p:nvSpPr>
        <p:spPr>
          <a:xfrm>
            <a:off x="468313" y="3500438"/>
            <a:ext cx="8218487" cy="936625"/>
          </a:xfrm>
          <a:prstGeom prst="roundRect">
            <a:avLst>
              <a:gd name="adj" fmla="val 9330"/>
            </a:avLst>
          </a:prstGeom>
          <a:gradFill>
            <a:gsLst>
              <a:gs pos="0">
                <a:schemeClr val="accent6">
                  <a:lumMod val="20000"/>
                  <a:lumOff val="80000"/>
                </a:schemeClr>
              </a:gs>
              <a:gs pos="100000">
                <a:schemeClr val="accent6">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16" name="角丸四角形 15"/>
          <p:cNvSpPr/>
          <p:nvPr/>
        </p:nvSpPr>
        <p:spPr>
          <a:xfrm>
            <a:off x="468313" y="4508500"/>
            <a:ext cx="8218487" cy="936625"/>
          </a:xfrm>
          <a:prstGeom prst="roundRect">
            <a:avLst>
              <a:gd name="adj" fmla="val 9330"/>
            </a:avLst>
          </a:prstGeom>
          <a:gradFill>
            <a:gsLst>
              <a:gs pos="0">
                <a:schemeClr val="accent2">
                  <a:lumMod val="20000"/>
                  <a:lumOff val="80000"/>
                </a:schemeClr>
              </a:gs>
              <a:gs pos="100000">
                <a:schemeClr val="accent2">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13" name="角丸四角形 12"/>
          <p:cNvSpPr/>
          <p:nvPr/>
        </p:nvSpPr>
        <p:spPr>
          <a:xfrm>
            <a:off x="468313" y="1412875"/>
            <a:ext cx="8218487" cy="2016125"/>
          </a:xfrm>
          <a:prstGeom prst="roundRect">
            <a:avLst>
              <a:gd name="adj" fmla="val 4625"/>
            </a:avLst>
          </a:prstGeom>
          <a:gradFill>
            <a:gsLst>
              <a:gs pos="0">
                <a:schemeClr val="accent5">
                  <a:lumMod val="20000"/>
                  <a:lumOff val="80000"/>
                </a:schemeClr>
              </a:gs>
              <a:gs pos="100000">
                <a:schemeClr val="accent5">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15" name="角丸四角形 14"/>
          <p:cNvSpPr/>
          <p:nvPr/>
        </p:nvSpPr>
        <p:spPr>
          <a:xfrm>
            <a:off x="468313" y="5516563"/>
            <a:ext cx="8218487" cy="288925"/>
          </a:xfrm>
          <a:prstGeom prst="roundRect">
            <a:avLst>
              <a:gd name="adj" fmla="val 20912"/>
            </a:avLst>
          </a:prstGeom>
          <a:gradFill>
            <a:gsLst>
              <a:gs pos="0">
                <a:schemeClr val="accent4">
                  <a:lumMod val="20000"/>
                  <a:lumOff val="80000"/>
                </a:schemeClr>
              </a:gs>
              <a:gs pos="100000">
                <a:schemeClr val="accent4">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14" name="角丸四角形 13"/>
          <p:cNvSpPr/>
          <p:nvPr/>
        </p:nvSpPr>
        <p:spPr>
          <a:xfrm>
            <a:off x="468313" y="5876925"/>
            <a:ext cx="8218487" cy="288925"/>
          </a:xfrm>
          <a:prstGeom prst="roundRect">
            <a:avLst>
              <a:gd name="adj" fmla="val 20912"/>
            </a:avLst>
          </a:prstGeom>
          <a:gradFill>
            <a:gsLst>
              <a:gs pos="0">
                <a:schemeClr val="accent3">
                  <a:lumMod val="20000"/>
                  <a:lumOff val="80000"/>
                </a:schemeClr>
              </a:gs>
              <a:gs pos="100000">
                <a:schemeClr val="accent3">
                  <a:lumMod val="60000"/>
                  <a:lumOff val="40000"/>
                </a:schemeClr>
              </a:gs>
            </a:gsLst>
            <a:lin ang="0" scaled="1"/>
          </a:gradFill>
        </p:spPr>
        <p:txBody>
          <a:bodyPr wrap="none" anchor="ctr"/>
          <a:lstStyle/>
          <a:p>
            <a:pPr algn="ctr">
              <a:defRPr/>
            </a:pPr>
            <a:endParaRPr lang="ja-JP" altLang="en-US" dirty="0">
              <a:solidFill>
                <a:srgbClr val="4472C4">
                  <a:lumMod val="75000"/>
                </a:srgbClr>
              </a:solidFill>
              <a:latin typeface="Meiryo UI"/>
              <a:ea typeface="Meiryo UI"/>
              <a:sym typeface="ヒラギノ角ゴ ProN W6" charset="-128"/>
            </a:endParaRPr>
          </a:p>
        </p:txBody>
      </p:sp>
      <p:sp>
        <p:nvSpPr>
          <p:cNvPr id="33798" name="タイトル 1"/>
          <p:cNvSpPr>
            <a:spLocks noGrp="1"/>
          </p:cNvSpPr>
          <p:nvPr>
            <p:ph type="title"/>
          </p:nvPr>
        </p:nvSpPr>
        <p:spPr>
          <a:xfrm>
            <a:off x="0" y="0"/>
            <a:ext cx="8675688" cy="600075"/>
          </a:xfrm>
        </p:spPr>
        <p:txBody>
          <a:bodyPr/>
          <a:lstStyle/>
          <a:p>
            <a:r>
              <a:rPr lang="ja-JP" altLang="en-US" sz="2800" dirty="0"/>
              <a:t>一貫したカリキュラムにより基礎から専門までステップアップ</a:t>
            </a:r>
          </a:p>
        </p:txBody>
      </p:sp>
      <p:sp>
        <p:nvSpPr>
          <p:cNvPr id="33799"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1D0A79E2-63BE-194C-8FBC-93E20BFD677F}" type="slidenum">
              <a:rPr kumimoji="0" lang="en-US" altLang="ja-JP" sz="1000">
                <a:solidFill>
                  <a:prstClr val="black"/>
                </a:solidFill>
                <a:latin typeface="Arial" charset="0"/>
                <a:ea typeface="ヒラギノ角ゴ ProN W3" charset="-128"/>
                <a:cs typeface="Arial" charset="0"/>
              </a:rPr>
              <a:pPr>
                <a:spcBef>
                  <a:spcPct val="0"/>
                </a:spcBef>
                <a:buSzTx/>
                <a:buFontTx/>
                <a:buNone/>
              </a:pPr>
              <a:t>9</a:t>
            </a:fld>
            <a:endParaRPr kumimoji="0" lang="en-US" altLang="ja-JP" sz="1000">
              <a:solidFill>
                <a:prstClr val="black"/>
              </a:solidFill>
              <a:latin typeface="Arial" charset="0"/>
              <a:ea typeface="ヒラギノ角ゴ ProN W3" charset="-128"/>
              <a:cs typeface="Arial" charset="0"/>
            </a:endParaRPr>
          </a:p>
        </p:txBody>
      </p:sp>
      <p:sp>
        <p:nvSpPr>
          <p:cNvPr id="4" name="Text Box 4"/>
          <p:cNvSpPr txBox="1">
            <a:spLocks noChangeArrowheads="1"/>
          </p:cNvSpPr>
          <p:nvPr/>
        </p:nvSpPr>
        <p:spPr bwMode="auto">
          <a:xfrm>
            <a:off x="1763713" y="1052513"/>
            <a:ext cx="1655762" cy="288925"/>
          </a:xfrm>
          <a:prstGeom prst="rect">
            <a:avLst/>
          </a:prstGeom>
          <a:solidFill>
            <a:schemeClr val="accent3"/>
          </a:solidFill>
          <a:ln>
            <a:noFill/>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90000"/>
              </a:lnSpc>
              <a:spcBef>
                <a:spcPct val="0"/>
              </a:spcBef>
              <a:buSzTx/>
              <a:buFontTx/>
              <a:buNone/>
              <a:defRPr/>
            </a:pPr>
            <a:r>
              <a:rPr lang="ja-JP" altLang="en-US" sz="1600">
                <a:solidFill>
                  <a:prstClr val="white"/>
                </a:solidFill>
                <a:latin typeface="Century Gothic"/>
                <a:ea typeface="Meiryo UI"/>
              </a:rPr>
              <a:t>１年次</a:t>
            </a:r>
          </a:p>
        </p:txBody>
      </p:sp>
      <p:sp>
        <p:nvSpPr>
          <p:cNvPr id="5" name="Text Box 5"/>
          <p:cNvSpPr txBox="1">
            <a:spLocks noChangeArrowheads="1"/>
          </p:cNvSpPr>
          <p:nvPr/>
        </p:nvSpPr>
        <p:spPr bwMode="auto">
          <a:xfrm>
            <a:off x="3492500" y="1052513"/>
            <a:ext cx="1655763" cy="288925"/>
          </a:xfrm>
          <a:prstGeom prst="rect">
            <a:avLst/>
          </a:prstGeom>
          <a:solidFill>
            <a:schemeClr val="accent3"/>
          </a:solidFill>
          <a:ln>
            <a:noFill/>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90000"/>
              </a:lnSpc>
              <a:spcBef>
                <a:spcPct val="0"/>
              </a:spcBef>
              <a:buSzTx/>
              <a:buFontTx/>
              <a:buNone/>
              <a:defRPr/>
            </a:pPr>
            <a:r>
              <a:rPr lang="ja-JP" altLang="en-US" sz="1600" dirty="0">
                <a:solidFill>
                  <a:prstClr val="white"/>
                </a:solidFill>
                <a:latin typeface="Century Gothic"/>
                <a:ea typeface="Meiryo UI"/>
              </a:rPr>
              <a:t>２年次</a:t>
            </a:r>
          </a:p>
        </p:txBody>
      </p:sp>
      <p:sp>
        <p:nvSpPr>
          <p:cNvPr id="6" name="Text Box 6"/>
          <p:cNvSpPr txBox="1">
            <a:spLocks noChangeArrowheads="1"/>
          </p:cNvSpPr>
          <p:nvPr/>
        </p:nvSpPr>
        <p:spPr bwMode="auto">
          <a:xfrm>
            <a:off x="5219700" y="1052513"/>
            <a:ext cx="1655763" cy="288925"/>
          </a:xfrm>
          <a:prstGeom prst="rect">
            <a:avLst/>
          </a:prstGeom>
          <a:solidFill>
            <a:schemeClr val="accent3"/>
          </a:solidFill>
          <a:ln>
            <a:noFill/>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90000"/>
              </a:lnSpc>
              <a:spcBef>
                <a:spcPct val="0"/>
              </a:spcBef>
              <a:buSzTx/>
              <a:buFontTx/>
              <a:buNone/>
              <a:defRPr/>
            </a:pPr>
            <a:r>
              <a:rPr lang="ja-JP" altLang="en-US" sz="1600">
                <a:solidFill>
                  <a:prstClr val="white"/>
                </a:solidFill>
                <a:latin typeface="Century Gothic"/>
                <a:ea typeface="Meiryo UI"/>
              </a:rPr>
              <a:t>３年次</a:t>
            </a:r>
          </a:p>
        </p:txBody>
      </p:sp>
      <p:sp>
        <p:nvSpPr>
          <p:cNvPr id="7" name="Text Box 7"/>
          <p:cNvSpPr txBox="1">
            <a:spLocks noChangeArrowheads="1"/>
          </p:cNvSpPr>
          <p:nvPr/>
        </p:nvSpPr>
        <p:spPr bwMode="auto">
          <a:xfrm>
            <a:off x="6946900" y="1052513"/>
            <a:ext cx="1655763" cy="288925"/>
          </a:xfrm>
          <a:prstGeom prst="rect">
            <a:avLst/>
          </a:prstGeom>
          <a:solidFill>
            <a:schemeClr val="accent3"/>
          </a:solidFill>
          <a:ln>
            <a:noFill/>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90000"/>
              </a:lnSpc>
              <a:spcBef>
                <a:spcPct val="0"/>
              </a:spcBef>
              <a:buSzTx/>
              <a:buFontTx/>
              <a:buNone/>
              <a:defRPr/>
            </a:pPr>
            <a:r>
              <a:rPr lang="ja-JP" altLang="en-US" sz="1600">
                <a:solidFill>
                  <a:prstClr val="white"/>
                </a:solidFill>
                <a:latin typeface="Century Gothic"/>
                <a:ea typeface="Meiryo UI"/>
              </a:rPr>
              <a:t>４年次</a:t>
            </a:r>
          </a:p>
        </p:txBody>
      </p:sp>
      <p:sp>
        <p:nvSpPr>
          <p:cNvPr id="8" name="Text Box 29"/>
          <p:cNvSpPr txBox="1">
            <a:spLocks noChangeArrowheads="1"/>
          </p:cNvSpPr>
          <p:nvPr/>
        </p:nvSpPr>
        <p:spPr bwMode="auto">
          <a:xfrm>
            <a:off x="561975" y="2097088"/>
            <a:ext cx="9858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2400" b="1" dirty="0">
                <a:solidFill>
                  <a:prstClr val="black"/>
                </a:solidFill>
                <a:latin typeface="Century Gothic"/>
                <a:ea typeface="Meiryo UI"/>
              </a:rPr>
              <a:t>A</a:t>
            </a:r>
            <a:r>
              <a:rPr lang="ja-JP" altLang="en-US" sz="1200" b="1" dirty="0">
                <a:solidFill>
                  <a:prstClr val="black"/>
                </a:solidFill>
                <a:latin typeface="Century Gothic"/>
                <a:ea typeface="Meiryo UI"/>
              </a:rPr>
              <a:t>群</a:t>
            </a:r>
          </a:p>
          <a:p>
            <a:pPr eaLnBrk="1" hangingPunct="1">
              <a:spcBef>
                <a:spcPct val="0"/>
              </a:spcBef>
              <a:buSzTx/>
              <a:buFontTx/>
              <a:buNone/>
              <a:defRPr/>
            </a:pPr>
            <a:r>
              <a:rPr lang="en-US" altLang="ja-JP" sz="1200" dirty="0">
                <a:solidFill>
                  <a:prstClr val="black"/>
                </a:solidFill>
                <a:latin typeface="Century Gothic"/>
                <a:ea typeface="Meiryo UI"/>
              </a:rPr>
              <a:t>22</a:t>
            </a:r>
            <a:r>
              <a:rPr lang="ja-JP" altLang="en-US" sz="1200" dirty="0">
                <a:solidFill>
                  <a:prstClr val="black"/>
                </a:solidFill>
                <a:latin typeface="Century Gothic"/>
                <a:ea typeface="Meiryo UI"/>
              </a:rPr>
              <a:t>－</a:t>
            </a:r>
            <a:r>
              <a:rPr lang="en-US" altLang="ja-JP" sz="1200" dirty="0">
                <a:solidFill>
                  <a:prstClr val="black"/>
                </a:solidFill>
                <a:latin typeface="Century Gothic"/>
                <a:ea typeface="Meiryo UI"/>
              </a:rPr>
              <a:t>28</a:t>
            </a:r>
            <a:r>
              <a:rPr lang="ja-JP" altLang="en-US" sz="1200" dirty="0">
                <a:solidFill>
                  <a:prstClr val="black"/>
                </a:solidFill>
                <a:latin typeface="Century Gothic"/>
                <a:ea typeface="Meiryo UI"/>
              </a:rPr>
              <a:t>単位</a:t>
            </a:r>
          </a:p>
        </p:txBody>
      </p:sp>
      <p:sp>
        <p:nvSpPr>
          <p:cNvPr id="9" name="Text Box 30"/>
          <p:cNvSpPr txBox="1">
            <a:spLocks noChangeArrowheads="1"/>
          </p:cNvSpPr>
          <p:nvPr/>
        </p:nvSpPr>
        <p:spPr bwMode="auto">
          <a:xfrm>
            <a:off x="561975" y="3646488"/>
            <a:ext cx="9858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2400" b="1" dirty="0">
                <a:solidFill>
                  <a:prstClr val="black"/>
                </a:solidFill>
                <a:latin typeface="Century Gothic"/>
                <a:ea typeface="Meiryo UI"/>
              </a:rPr>
              <a:t>B</a:t>
            </a:r>
            <a:r>
              <a:rPr lang="ja-JP" altLang="en-US" sz="1200" b="1" dirty="0">
                <a:solidFill>
                  <a:prstClr val="black"/>
                </a:solidFill>
                <a:latin typeface="Century Gothic"/>
                <a:ea typeface="Meiryo UI"/>
              </a:rPr>
              <a:t>群</a:t>
            </a:r>
          </a:p>
          <a:p>
            <a:pPr eaLnBrk="1" hangingPunct="1">
              <a:spcBef>
                <a:spcPct val="0"/>
              </a:spcBef>
              <a:buSzTx/>
              <a:buFontTx/>
              <a:buNone/>
              <a:defRPr/>
            </a:pPr>
            <a:r>
              <a:rPr lang="en-US" altLang="ja-JP" sz="1200" dirty="0">
                <a:solidFill>
                  <a:prstClr val="black"/>
                </a:solidFill>
                <a:latin typeface="Century Gothic"/>
                <a:ea typeface="Meiryo UI"/>
              </a:rPr>
              <a:t>22</a:t>
            </a:r>
            <a:r>
              <a:rPr lang="ja-JP" altLang="en-US" sz="1200" dirty="0">
                <a:solidFill>
                  <a:prstClr val="black"/>
                </a:solidFill>
                <a:latin typeface="Century Gothic"/>
                <a:ea typeface="Meiryo UI"/>
              </a:rPr>
              <a:t>－</a:t>
            </a:r>
            <a:r>
              <a:rPr lang="en-US" altLang="ja-JP" sz="1200" dirty="0">
                <a:solidFill>
                  <a:prstClr val="black"/>
                </a:solidFill>
                <a:latin typeface="Century Gothic"/>
                <a:ea typeface="Meiryo UI"/>
              </a:rPr>
              <a:t>32</a:t>
            </a:r>
            <a:r>
              <a:rPr lang="ja-JP" altLang="en-US" sz="1200" dirty="0">
                <a:solidFill>
                  <a:prstClr val="black"/>
                </a:solidFill>
                <a:latin typeface="Century Gothic"/>
                <a:ea typeface="Meiryo UI"/>
              </a:rPr>
              <a:t>単位</a:t>
            </a:r>
          </a:p>
        </p:txBody>
      </p:sp>
      <p:sp>
        <p:nvSpPr>
          <p:cNvPr id="10" name="Text Box 31"/>
          <p:cNvSpPr txBox="1">
            <a:spLocks noChangeArrowheads="1"/>
          </p:cNvSpPr>
          <p:nvPr/>
        </p:nvSpPr>
        <p:spPr bwMode="auto">
          <a:xfrm>
            <a:off x="561975" y="4654550"/>
            <a:ext cx="9858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2400" b="1" dirty="0">
                <a:solidFill>
                  <a:prstClr val="black"/>
                </a:solidFill>
                <a:latin typeface="Century Gothic"/>
                <a:ea typeface="Meiryo UI"/>
              </a:rPr>
              <a:t>C</a:t>
            </a:r>
            <a:r>
              <a:rPr lang="ja-JP" altLang="en-US" sz="1200" b="1" dirty="0">
                <a:solidFill>
                  <a:prstClr val="black"/>
                </a:solidFill>
                <a:latin typeface="Century Gothic"/>
                <a:ea typeface="Meiryo UI"/>
              </a:rPr>
              <a:t>群</a:t>
            </a:r>
          </a:p>
          <a:p>
            <a:pPr eaLnBrk="1" hangingPunct="1">
              <a:spcBef>
                <a:spcPct val="0"/>
              </a:spcBef>
              <a:buSzTx/>
              <a:buFontTx/>
              <a:buNone/>
              <a:defRPr/>
            </a:pPr>
            <a:r>
              <a:rPr lang="en-US" altLang="ja-JP" sz="1200" dirty="0">
                <a:solidFill>
                  <a:prstClr val="black"/>
                </a:solidFill>
                <a:latin typeface="Century Gothic"/>
                <a:ea typeface="Meiryo UI"/>
              </a:rPr>
              <a:t>62</a:t>
            </a:r>
            <a:r>
              <a:rPr lang="ja-JP" altLang="en-US" sz="1200" dirty="0">
                <a:solidFill>
                  <a:prstClr val="black"/>
                </a:solidFill>
                <a:latin typeface="Century Gothic"/>
                <a:ea typeface="Meiryo UI"/>
              </a:rPr>
              <a:t>－</a:t>
            </a:r>
            <a:r>
              <a:rPr lang="en-US" altLang="ja-JP" sz="1200" dirty="0">
                <a:solidFill>
                  <a:prstClr val="black"/>
                </a:solidFill>
                <a:latin typeface="Century Gothic"/>
                <a:ea typeface="Meiryo UI"/>
              </a:rPr>
              <a:t>82</a:t>
            </a:r>
            <a:r>
              <a:rPr lang="ja-JP" altLang="en-US" sz="1200" dirty="0">
                <a:solidFill>
                  <a:prstClr val="black"/>
                </a:solidFill>
                <a:latin typeface="Century Gothic"/>
                <a:ea typeface="Meiryo UI"/>
              </a:rPr>
              <a:t>単位</a:t>
            </a:r>
          </a:p>
        </p:txBody>
      </p:sp>
      <p:sp>
        <p:nvSpPr>
          <p:cNvPr id="11" name="Text Box 32"/>
          <p:cNvSpPr txBox="1">
            <a:spLocks noChangeArrowheads="1"/>
          </p:cNvSpPr>
          <p:nvPr/>
        </p:nvSpPr>
        <p:spPr bwMode="auto">
          <a:xfrm>
            <a:off x="561975" y="5430838"/>
            <a:ext cx="5667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2400" b="1" dirty="0">
                <a:solidFill>
                  <a:prstClr val="black"/>
                </a:solidFill>
                <a:latin typeface="Century Gothic"/>
                <a:ea typeface="Meiryo UI"/>
              </a:rPr>
              <a:t>D</a:t>
            </a:r>
            <a:r>
              <a:rPr lang="ja-JP" altLang="en-US" sz="1200" b="1" dirty="0">
                <a:solidFill>
                  <a:prstClr val="black"/>
                </a:solidFill>
                <a:latin typeface="Century Gothic"/>
                <a:ea typeface="Meiryo UI"/>
              </a:rPr>
              <a:t>群</a:t>
            </a:r>
          </a:p>
        </p:txBody>
      </p:sp>
      <p:sp>
        <p:nvSpPr>
          <p:cNvPr id="12" name="Text Box 33"/>
          <p:cNvSpPr txBox="1">
            <a:spLocks noChangeArrowheads="1"/>
          </p:cNvSpPr>
          <p:nvPr/>
        </p:nvSpPr>
        <p:spPr bwMode="auto">
          <a:xfrm>
            <a:off x="561975" y="5868988"/>
            <a:ext cx="895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400" b="1" dirty="0">
                <a:solidFill>
                  <a:prstClr val="black"/>
                </a:solidFill>
                <a:latin typeface="Century Gothic"/>
                <a:ea typeface="Meiryo UI"/>
              </a:rPr>
              <a:t>複合領域</a:t>
            </a:r>
          </a:p>
        </p:txBody>
      </p:sp>
      <p:sp>
        <p:nvSpPr>
          <p:cNvPr id="18" name="Text Box 23"/>
          <p:cNvSpPr txBox="1">
            <a:spLocks noChangeArrowheads="1"/>
          </p:cNvSpPr>
          <p:nvPr/>
        </p:nvSpPr>
        <p:spPr bwMode="auto">
          <a:xfrm>
            <a:off x="5795963" y="5949950"/>
            <a:ext cx="1079500"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dirty="0">
                <a:solidFill>
                  <a:prstClr val="black"/>
                </a:solidFill>
                <a:latin typeface="Century Gothic"/>
                <a:ea typeface="Meiryo UI"/>
              </a:rPr>
              <a:t>基礎演習</a:t>
            </a:r>
          </a:p>
        </p:txBody>
      </p:sp>
      <p:sp>
        <p:nvSpPr>
          <p:cNvPr id="19" name="Text Box 24"/>
          <p:cNvSpPr txBox="1">
            <a:spLocks noChangeArrowheads="1"/>
          </p:cNvSpPr>
          <p:nvPr/>
        </p:nvSpPr>
        <p:spPr bwMode="auto">
          <a:xfrm>
            <a:off x="6948488" y="5949950"/>
            <a:ext cx="1655762"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dirty="0">
                <a:solidFill>
                  <a:prstClr val="black"/>
                </a:solidFill>
                <a:latin typeface="Century Gothic"/>
                <a:ea typeface="Meiryo UI"/>
              </a:rPr>
              <a:t>演習・卒業論文</a:t>
            </a:r>
          </a:p>
        </p:txBody>
      </p:sp>
      <p:sp>
        <p:nvSpPr>
          <p:cNvPr id="20" name="Text Box 22"/>
          <p:cNvSpPr txBox="1">
            <a:spLocks noChangeArrowheads="1"/>
          </p:cNvSpPr>
          <p:nvPr/>
        </p:nvSpPr>
        <p:spPr bwMode="auto">
          <a:xfrm>
            <a:off x="1763713" y="5589588"/>
            <a:ext cx="6838950"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dirty="0">
                <a:solidFill>
                  <a:prstClr val="black"/>
                </a:solidFill>
                <a:latin typeface="Century Gothic"/>
                <a:ea typeface="Meiryo UI"/>
              </a:rPr>
              <a:t>保健体育科目、自主挑戦科目</a:t>
            </a:r>
            <a:r>
              <a:rPr lang="en-US" altLang="ja-JP" sz="1200" dirty="0">
                <a:solidFill>
                  <a:prstClr val="black"/>
                </a:solidFill>
                <a:latin typeface="Century Gothic"/>
                <a:ea typeface="Meiryo UI"/>
              </a:rPr>
              <a:t>―</a:t>
            </a:r>
            <a:r>
              <a:rPr lang="ja-JP" altLang="en-US" sz="1200" dirty="0">
                <a:solidFill>
                  <a:prstClr val="black"/>
                </a:solidFill>
                <a:latin typeface="Century Gothic"/>
                <a:ea typeface="Meiryo UI"/>
              </a:rPr>
              <a:t>（「理工文化論」「ボランティア」「インターンシップ」）</a:t>
            </a:r>
          </a:p>
        </p:txBody>
      </p:sp>
      <p:sp>
        <p:nvSpPr>
          <p:cNvPr id="33812" name="Text Box 19"/>
          <p:cNvSpPr txBox="1">
            <a:spLocks noChangeArrowheads="1"/>
          </p:cNvSpPr>
          <p:nvPr/>
        </p:nvSpPr>
        <p:spPr bwMode="auto">
          <a:xfrm>
            <a:off x="1763713" y="4581525"/>
            <a:ext cx="6840537" cy="3603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spcBef>
                <a:spcPct val="0"/>
              </a:spcBef>
              <a:buSzTx/>
              <a:buFontTx/>
              <a:buNone/>
            </a:pPr>
            <a:r>
              <a:rPr lang="ja-JP" altLang="en-US" sz="1200">
                <a:solidFill>
                  <a:prstClr val="black"/>
                </a:solidFill>
              </a:rPr>
              <a:t>専門教育科目</a:t>
            </a:r>
            <a:r>
              <a:rPr lang="en-US" altLang="ja-JP" sz="1200">
                <a:solidFill>
                  <a:prstClr val="black"/>
                </a:solidFill>
              </a:rPr>
              <a:t>―</a:t>
            </a:r>
            <a:r>
              <a:rPr lang="ja-JP" altLang="en-US" sz="1200">
                <a:solidFill>
                  <a:prstClr val="black"/>
                </a:solidFill>
              </a:rPr>
              <a:t>各学科がそれぞれ特徴を生かした科目で構成</a:t>
            </a:r>
          </a:p>
          <a:p>
            <a:pPr eaLnBrk="1" hangingPunct="1">
              <a:spcBef>
                <a:spcPct val="0"/>
              </a:spcBef>
              <a:buSzTx/>
              <a:buFontTx/>
              <a:buNone/>
            </a:pPr>
            <a:r>
              <a:rPr lang="ja-JP" altLang="en-US" sz="1200">
                <a:solidFill>
                  <a:prstClr val="black"/>
                </a:solidFill>
              </a:rPr>
              <a:t>◎専門入門科目、基礎科目　　　◎専門基礎科目　　　◎専門応用科目を中心に　　◎卒業研究</a:t>
            </a:r>
          </a:p>
        </p:txBody>
      </p:sp>
      <p:sp>
        <p:nvSpPr>
          <p:cNvPr id="22" name="Text Box 20"/>
          <p:cNvSpPr txBox="1">
            <a:spLocks noChangeArrowheads="1"/>
          </p:cNvSpPr>
          <p:nvPr/>
        </p:nvSpPr>
        <p:spPr bwMode="auto">
          <a:xfrm>
            <a:off x="5219700" y="5013325"/>
            <a:ext cx="3384550"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a:solidFill>
                  <a:prstClr val="black"/>
                </a:solidFill>
                <a:latin typeface="Century Gothic"/>
                <a:ea typeface="Meiryo UI"/>
              </a:rPr>
              <a:t>卒業研究</a:t>
            </a:r>
          </a:p>
        </p:txBody>
      </p:sp>
      <p:sp>
        <p:nvSpPr>
          <p:cNvPr id="23" name="Text Box 21"/>
          <p:cNvSpPr txBox="1">
            <a:spLocks noChangeArrowheads="1"/>
          </p:cNvSpPr>
          <p:nvPr/>
        </p:nvSpPr>
        <p:spPr bwMode="auto">
          <a:xfrm>
            <a:off x="6948488" y="5229225"/>
            <a:ext cx="1655762"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1100" dirty="0">
                <a:solidFill>
                  <a:prstClr val="black"/>
                </a:solidFill>
                <a:latin typeface="Century Gothic"/>
                <a:ea typeface="Meiryo UI"/>
              </a:rPr>
              <a:t>大学院講義課目先取り履修</a:t>
            </a:r>
          </a:p>
        </p:txBody>
      </p:sp>
      <p:sp>
        <p:nvSpPr>
          <p:cNvPr id="24" name="Text Box 16"/>
          <p:cNvSpPr txBox="1">
            <a:spLocks noChangeArrowheads="1"/>
          </p:cNvSpPr>
          <p:nvPr/>
        </p:nvSpPr>
        <p:spPr bwMode="auto">
          <a:xfrm>
            <a:off x="1763713" y="3573463"/>
            <a:ext cx="3384550" cy="142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a:solidFill>
                  <a:prstClr val="black"/>
                </a:solidFill>
                <a:latin typeface="Century Gothic"/>
                <a:ea typeface="Meiryo UI"/>
              </a:rPr>
              <a:t>数学</a:t>
            </a:r>
          </a:p>
        </p:txBody>
      </p:sp>
      <p:sp>
        <p:nvSpPr>
          <p:cNvPr id="25" name="Text Box 17"/>
          <p:cNvSpPr txBox="1">
            <a:spLocks noChangeArrowheads="1"/>
          </p:cNvSpPr>
          <p:nvPr/>
        </p:nvSpPr>
        <p:spPr bwMode="auto">
          <a:xfrm>
            <a:off x="1763713" y="3789363"/>
            <a:ext cx="1944687" cy="3603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dirty="0">
                <a:solidFill>
                  <a:prstClr val="black"/>
                </a:solidFill>
                <a:latin typeface="Century Gothic"/>
                <a:ea typeface="Meiryo UI"/>
              </a:rPr>
              <a:t>自然科学</a:t>
            </a:r>
          </a:p>
          <a:p>
            <a:pPr eaLnBrk="1" hangingPunct="1">
              <a:spcBef>
                <a:spcPct val="0"/>
              </a:spcBef>
              <a:buSzTx/>
              <a:buFontTx/>
              <a:buNone/>
              <a:defRPr/>
            </a:pPr>
            <a:r>
              <a:rPr lang="ja-JP" altLang="en-US" sz="1200" dirty="0">
                <a:solidFill>
                  <a:prstClr val="black"/>
                </a:solidFill>
                <a:latin typeface="Century Gothic"/>
                <a:ea typeface="Meiryo UI"/>
              </a:rPr>
              <a:t>物理学、化学、生命科学</a:t>
            </a:r>
          </a:p>
        </p:txBody>
      </p:sp>
      <p:sp>
        <p:nvSpPr>
          <p:cNvPr id="26" name="Text Box 18"/>
          <p:cNvSpPr txBox="1">
            <a:spLocks noChangeArrowheads="1"/>
          </p:cNvSpPr>
          <p:nvPr/>
        </p:nvSpPr>
        <p:spPr bwMode="auto">
          <a:xfrm>
            <a:off x="1763713" y="4221163"/>
            <a:ext cx="3384550" cy="144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a:solidFill>
                  <a:prstClr val="black"/>
                </a:solidFill>
                <a:latin typeface="Century Gothic"/>
                <a:ea typeface="Meiryo UI"/>
              </a:rPr>
              <a:t>理工学基礎実験、情報関連科目</a:t>
            </a:r>
          </a:p>
        </p:txBody>
      </p:sp>
      <p:sp>
        <p:nvSpPr>
          <p:cNvPr id="27" name="Text Box 12"/>
          <p:cNvSpPr txBox="1">
            <a:spLocks noChangeArrowheads="1"/>
          </p:cNvSpPr>
          <p:nvPr/>
        </p:nvSpPr>
        <p:spPr bwMode="auto">
          <a:xfrm>
            <a:off x="1763713" y="1412875"/>
            <a:ext cx="12509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1200" dirty="0">
                <a:solidFill>
                  <a:prstClr val="black"/>
                </a:solidFill>
                <a:latin typeface="Century Gothic"/>
                <a:ea typeface="Meiryo UI"/>
              </a:rPr>
              <a:t>●</a:t>
            </a:r>
            <a:r>
              <a:rPr lang="ja-JP" altLang="en-US" sz="1200" dirty="0">
                <a:solidFill>
                  <a:prstClr val="black"/>
                </a:solidFill>
                <a:latin typeface="Century Gothic"/>
                <a:ea typeface="Meiryo UI"/>
              </a:rPr>
              <a:t>複合領域科目</a:t>
            </a:r>
          </a:p>
        </p:txBody>
      </p:sp>
      <p:sp>
        <p:nvSpPr>
          <p:cNvPr id="28" name="Text Box 13"/>
          <p:cNvSpPr txBox="1">
            <a:spLocks noChangeArrowheads="1"/>
          </p:cNvSpPr>
          <p:nvPr/>
        </p:nvSpPr>
        <p:spPr bwMode="auto">
          <a:xfrm>
            <a:off x="1763713" y="2722563"/>
            <a:ext cx="10985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en-US" altLang="ja-JP" sz="1200" dirty="0">
                <a:solidFill>
                  <a:prstClr val="black"/>
                </a:solidFill>
                <a:latin typeface="Century Gothic"/>
                <a:ea typeface="Meiryo UI"/>
              </a:rPr>
              <a:t>●</a:t>
            </a:r>
            <a:r>
              <a:rPr lang="ja-JP" altLang="en-US" sz="1200" dirty="0">
                <a:solidFill>
                  <a:prstClr val="black"/>
                </a:solidFill>
                <a:latin typeface="Century Gothic"/>
                <a:ea typeface="Meiryo UI"/>
              </a:rPr>
              <a:t>外国語科目</a:t>
            </a:r>
          </a:p>
        </p:txBody>
      </p:sp>
      <p:sp>
        <p:nvSpPr>
          <p:cNvPr id="29" name="Text Box 14"/>
          <p:cNvSpPr txBox="1">
            <a:spLocks noChangeArrowheads="1"/>
          </p:cNvSpPr>
          <p:nvPr/>
        </p:nvSpPr>
        <p:spPr bwMode="auto">
          <a:xfrm>
            <a:off x="1763713" y="2997200"/>
            <a:ext cx="684053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a:solidFill>
                  <a:prstClr val="black"/>
                </a:solidFill>
                <a:latin typeface="Century Gothic"/>
                <a:ea typeface="Meiryo UI"/>
              </a:rPr>
              <a:t>英語</a:t>
            </a:r>
          </a:p>
        </p:txBody>
      </p:sp>
      <p:sp>
        <p:nvSpPr>
          <p:cNvPr id="30" name="Text Box 15"/>
          <p:cNvSpPr txBox="1">
            <a:spLocks noChangeArrowheads="1"/>
          </p:cNvSpPr>
          <p:nvPr/>
        </p:nvSpPr>
        <p:spPr bwMode="auto">
          <a:xfrm>
            <a:off x="1763713" y="3213100"/>
            <a:ext cx="6840537" cy="1444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200">
                <a:solidFill>
                  <a:prstClr val="black"/>
                </a:solidFill>
                <a:latin typeface="Century Gothic"/>
                <a:ea typeface="Meiryo UI"/>
              </a:rPr>
              <a:t>ドイツ語、フランス語、中国語、スペイン語、ロシア語</a:t>
            </a:r>
          </a:p>
        </p:txBody>
      </p:sp>
      <p:sp>
        <p:nvSpPr>
          <p:cNvPr id="33" name="正方形/長方形 32"/>
          <p:cNvSpPr/>
          <p:nvPr/>
        </p:nvSpPr>
        <p:spPr>
          <a:xfrm>
            <a:off x="1763713" y="1700213"/>
            <a:ext cx="6838950" cy="1008062"/>
          </a:xfrm>
          <a:custGeom>
            <a:avLst/>
            <a:gdLst>
              <a:gd name="connsiteX0" fmla="*/ 0 w 6838642"/>
              <a:gd name="connsiteY0" fmla="*/ 0 h 432000"/>
              <a:gd name="connsiteX1" fmla="*/ 6838642 w 6838642"/>
              <a:gd name="connsiteY1" fmla="*/ 0 h 432000"/>
              <a:gd name="connsiteX2" fmla="*/ 6838642 w 6838642"/>
              <a:gd name="connsiteY2" fmla="*/ 432000 h 432000"/>
              <a:gd name="connsiteX3" fmla="*/ 0 w 6838642"/>
              <a:gd name="connsiteY3" fmla="*/ 432000 h 432000"/>
              <a:gd name="connsiteX4" fmla="*/ 0 w 6838642"/>
              <a:gd name="connsiteY4" fmla="*/ 0 h 432000"/>
              <a:gd name="connsiteX0" fmla="*/ 0 w 6838642"/>
              <a:gd name="connsiteY0" fmla="*/ 0 h 432000"/>
              <a:gd name="connsiteX1" fmla="*/ 6838642 w 6838642"/>
              <a:gd name="connsiteY1" fmla="*/ 0 h 432000"/>
              <a:gd name="connsiteX2" fmla="*/ 0 w 6838642"/>
              <a:gd name="connsiteY2" fmla="*/ 432000 h 432000"/>
              <a:gd name="connsiteX3" fmla="*/ 0 w 6838642"/>
              <a:gd name="connsiteY3" fmla="*/ 0 h 432000"/>
            </a:gdLst>
            <a:ahLst/>
            <a:cxnLst>
              <a:cxn ang="0">
                <a:pos x="connsiteX0" y="connsiteY0"/>
              </a:cxn>
              <a:cxn ang="0">
                <a:pos x="connsiteX1" y="connsiteY1"/>
              </a:cxn>
              <a:cxn ang="0">
                <a:pos x="connsiteX2" y="connsiteY2"/>
              </a:cxn>
              <a:cxn ang="0">
                <a:pos x="connsiteX3" y="connsiteY3"/>
              </a:cxn>
            </a:cxnLst>
            <a:rect l="l" t="t" r="r" b="b"/>
            <a:pathLst>
              <a:path w="6838642" h="432000">
                <a:moveTo>
                  <a:pt x="0" y="0"/>
                </a:moveTo>
                <a:lnTo>
                  <a:pt x="6838642" y="0"/>
                </a:lnTo>
                <a:lnTo>
                  <a:pt x="0" y="432000"/>
                </a:lnTo>
                <a:lnTo>
                  <a:pt x="0" y="0"/>
                </a:lnTo>
                <a:close/>
              </a:path>
            </a:pathLst>
          </a:custGeom>
          <a:solidFill>
            <a:schemeClr val="bg1"/>
          </a:solidFill>
        </p:spPr>
        <p:txBody>
          <a:bodyPr wrap="none"/>
          <a:lstStyle/>
          <a:p>
            <a:pPr>
              <a:defRPr/>
            </a:pPr>
            <a:r>
              <a:rPr lang="ja-JP" altLang="en-US" sz="1200" dirty="0">
                <a:latin typeface="Meiryo UI"/>
                <a:ea typeface="Meiryo UI"/>
                <a:sym typeface="Arial" pitchFamily="34" charset="0"/>
              </a:rPr>
              <a:t>綜合科目：学際的な課題を綜合的に把握できる科目</a:t>
            </a:r>
          </a:p>
        </p:txBody>
      </p:sp>
      <p:sp>
        <p:nvSpPr>
          <p:cNvPr id="35" name="正方形/長方形 34"/>
          <p:cNvSpPr/>
          <p:nvPr/>
        </p:nvSpPr>
        <p:spPr>
          <a:xfrm>
            <a:off x="1763713" y="1725613"/>
            <a:ext cx="6838950" cy="1008062"/>
          </a:xfrm>
          <a:custGeom>
            <a:avLst/>
            <a:gdLst>
              <a:gd name="connsiteX0" fmla="*/ 0 w 6838642"/>
              <a:gd name="connsiteY0" fmla="*/ 0 h 432000"/>
              <a:gd name="connsiteX1" fmla="*/ 6838642 w 6838642"/>
              <a:gd name="connsiteY1" fmla="*/ 0 h 432000"/>
              <a:gd name="connsiteX2" fmla="*/ 6838642 w 6838642"/>
              <a:gd name="connsiteY2" fmla="*/ 432000 h 432000"/>
              <a:gd name="connsiteX3" fmla="*/ 0 w 6838642"/>
              <a:gd name="connsiteY3" fmla="*/ 432000 h 432000"/>
              <a:gd name="connsiteX4" fmla="*/ 0 w 6838642"/>
              <a:gd name="connsiteY4" fmla="*/ 0 h 432000"/>
              <a:gd name="connsiteX0" fmla="*/ 0 w 6838642"/>
              <a:gd name="connsiteY0" fmla="*/ 432000 h 432000"/>
              <a:gd name="connsiteX1" fmla="*/ 6838642 w 6838642"/>
              <a:gd name="connsiteY1" fmla="*/ 0 h 432000"/>
              <a:gd name="connsiteX2" fmla="*/ 6838642 w 6838642"/>
              <a:gd name="connsiteY2" fmla="*/ 432000 h 432000"/>
              <a:gd name="connsiteX3" fmla="*/ 0 w 6838642"/>
              <a:gd name="connsiteY3" fmla="*/ 432000 h 432000"/>
            </a:gdLst>
            <a:ahLst/>
            <a:cxnLst>
              <a:cxn ang="0">
                <a:pos x="connsiteX0" y="connsiteY0"/>
              </a:cxn>
              <a:cxn ang="0">
                <a:pos x="connsiteX1" y="connsiteY1"/>
              </a:cxn>
              <a:cxn ang="0">
                <a:pos x="connsiteX2" y="connsiteY2"/>
              </a:cxn>
              <a:cxn ang="0">
                <a:pos x="connsiteX3" y="connsiteY3"/>
              </a:cxn>
            </a:cxnLst>
            <a:rect l="l" t="t" r="r" b="b"/>
            <a:pathLst>
              <a:path w="6838642" h="432000">
                <a:moveTo>
                  <a:pt x="0" y="432000"/>
                </a:moveTo>
                <a:lnTo>
                  <a:pt x="6838642" y="0"/>
                </a:lnTo>
                <a:lnTo>
                  <a:pt x="6838642" y="432000"/>
                </a:lnTo>
                <a:lnTo>
                  <a:pt x="0" y="432000"/>
                </a:lnTo>
                <a:close/>
              </a:path>
            </a:pathLst>
          </a:custGeom>
          <a:solidFill>
            <a:schemeClr val="bg1"/>
          </a:solidFill>
        </p:spPr>
        <p:txBody>
          <a:bodyPr wrap="none" anchor="b"/>
          <a:lstStyle/>
          <a:p>
            <a:pPr algn="r" eaLnBrk="1" hangingPunct="1">
              <a:defRPr/>
            </a:pPr>
            <a:r>
              <a:rPr lang="ja-JP" altLang="en-US" sz="1200" dirty="0">
                <a:latin typeface="Century Gothic"/>
                <a:ea typeface="Meiryo UI"/>
                <a:sym typeface="Arial" pitchFamily="34" charset="0"/>
              </a:rPr>
              <a:t>特論科目：人文・社会科学系科目や科学技術をめぐる</a:t>
            </a:r>
          </a:p>
          <a:p>
            <a:pPr algn="r" eaLnBrk="1" hangingPunct="1">
              <a:defRPr/>
            </a:pPr>
            <a:r>
              <a:rPr lang="ja-JP" altLang="en-US" sz="1200" dirty="0">
                <a:latin typeface="Century Gothic"/>
                <a:ea typeface="Meiryo UI"/>
                <a:sym typeface="Arial" pitchFamily="34" charset="0"/>
              </a:rPr>
              <a:t>　　　　　　  諸問題に複合的な視点からアプローチする科目</a:t>
            </a:r>
          </a:p>
        </p:txBody>
      </p:sp>
    </p:spTree>
    <p:extLst>
      <p:ext uri="{BB962C8B-B14F-4D97-AF65-F5344CB8AC3E}">
        <p14:creationId xmlns:p14="http://schemas.microsoft.com/office/powerpoint/2010/main" val="24707480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タイトル 1"/>
          <p:cNvSpPr>
            <a:spLocks noGrp="1"/>
          </p:cNvSpPr>
          <p:nvPr>
            <p:ph type="title"/>
          </p:nvPr>
        </p:nvSpPr>
        <p:spPr>
          <a:xfrm>
            <a:off x="0" y="0"/>
            <a:ext cx="8567738" cy="600075"/>
          </a:xfrm>
        </p:spPr>
        <p:txBody>
          <a:bodyPr/>
          <a:lstStyle/>
          <a:p>
            <a:r>
              <a:rPr lang="ja-JP" altLang="en-US" sz="3000"/>
              <a:t>伝統を引き継ぎ・探求する力を育む実験教育</a:t>
            </a:r>
          </a:p>
        </p:txBody>
      </p:sp>
      <p:sp>
        <p:nvSpPr>
          <p:cNvPr id="34818"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EED6D0A6-F143-EA41-98B8-F967CC1CC3F7}" type="slidenum">
              <a:rPr kumimoji="0" lang="en-US" altLang="ja-JP" sz="1000">
                <a:solidFill>
                  <a:prstClr val="black"/>
                </a:solidFill>
                <a:latin typeface="Arial" charset="0"/>
                <a:ea typeface="ヒラギノ角ゴ ProN W3" charset="-128"/>
                <a:cs typeface="Arial" charset="0"/>
              </a:rPr>
              <a:pPr>
                <a:spcBef>
                  <a:spcPct val="0"/>
                </a:spcBef>
                <a:buSzTx/>
                <a:buFontTx/>
                <a:buNone/>
              </a:pPr>
              <a:t>10</a:t>
            </a:fld>
            <a:endParaRPr kumimoji="0" lang="en-US" altLang="ja-JP" sz="1000">
              <a:solidFill>
                <a:prstClr val="black"/>
              </a:solidFill>
              <a:latin typeface="Arial" charset="0"/>
              <a:ea typeface="ヒラギノ角ゴ ProN W3" charset="-128"/>
              <a:cs typeface="Arial" charset="0"/>
            </a:endParaRPr>
          </a:p>
        </p:txBody>
      </p:sp>
      <p:pic>
        <p:nvPicPr>
          <p:cNvPr id="34819" name="Picture 3" descr="00_実践を通して学ぶ"/>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57929" y="2693283"/>
            <a:ext cx="4032250"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 Box 4"/>
          <p:cNvSpPr txBox="1">
            <a:spLocks noChangeArrowheads="1"/>
          </p:cNvSpPr>
          <p:nvPr/>
        </p:nvSpPr>
        <p:spPr bwMode="auto">
          <a:xfrm>
            <a:off x="214490" y="2655712"/>
            <a:ext cx="4492978" cy="387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spcBef>
                <a:spcPct val="0"/>
              </a:spcBef>
              <a:buSzTx/>
              <a:buFontTx/>
              <a:buNone/>
            </a:pPr>
            <a:r>
              <a:rPr lang="ja-JP" altLang="en-US" dirty="0">
                <a:solidFill>
                  <a:prstClr val="black"/>
                </a:solidFill>
              </a:rPr>
              <a:t>実験・実習を中心とした体験型の授業により、教室での講義内容をより理解するとともに将来必要な技術の基礎を身につけることができます。また、「実際に創り上げる過程」を経験することが自ら進んで課題に取り組む力を育みます。</a:t>
            </a:r>
            <a:endParaRPr lang="en-US" altLang="ja-JP" dirty="0">
              <a:solidFill>
                <a:prstClr val="black"/>
              </a:solidFill>
            </a:endParaRPr>
          </a:p>
          <a:p>
            <a:pPr eaLnBrk="1" hangingPunct="1">
              <a:spcBef>
                <a:spcPct val="0"/>
              </a:spcBef>
              <a:buSzTx/>
              <a:buFontTx/>
              <a:buNone/>
            </a:pPr>
            <a:endParaRPr lang="ja-JP" altLang="en-US" sz="2000" dirty="0">
              <a:solidFill>
                <a:prstClr val="black"/>
              </a:solidFill>
            </a:endParaRPr>
          </a:p>
          <a:p>
            <a:pPr eaLnBrk="1" hangingPunct="1">
              <a:lnSpc>
                <a:spcPct val="120000"/>
              </a:lnSpc>
              <a:spcBef>
                <a:spcPct val="0"/>
              </a:spcBef>
              <a:buSzTx/>
              <a:buFontTx/>
              <a:buNone/>
            </a:pPr>
            <a:r>
              <a:rPr lang="ja-JP" altLang="en-US" b="1" dirty="0">
                <a:solidFill>
                  <a:srgbClr val="ED7D31"/>
                </a:solidFill>
              </a:rPr>
              <a:t>この伝統的な実験教育の特徴は理工</a:t>
            </a:r>
            <a:r>
              <a:rPr lang="en-US" altLang="ja-JP" b="1" dirty="0">
                <a:solidFill>
                  <a:srgbClr val="ED7D31"/>
                </a:solidFill>
              </a:rPr>
              <a:t>3</a:t>
            </a:r>
            <a:r>
              <a:rPr lang="ja-JP" altLang="en-US" b="1" dirty="0">
                <a:solidFill>
                  <a:srgbClr val="ED7D31"/>
                </a:solidFill>
              </a:rPr>
              <a:t>学部に引き継がれています。</a:t>
            </a:r>
          </a:p>
        </p:txBody>
      </p:sp>
      <p:sp>
        <p:nvSpPr>
          <p:cNvPr id="6" name="Text Box 5"/>
          <p:cNvSpPr txBox="1">
            <a:spLocks noChangeArrowheads="1"/>
          </p:cNvSpPr>
          <p:nvPr/>
        </p:nvSpPr>
        <p:spPr bwMode="auto">
          <a:xfrm>
            <a:off x="1425145" y="905756"/>
            <a:ext cx="62937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2800" dirty="0">
                <a:solidFill>
                  <a:prstClr val="black"/>
                </a:solidFill>
                <a:latin typeface="Meiryo UI"/>
                <a:ea typeface="Meiryo UI"/>
              </a:rPr>
              <a:t>理工学部創設当初より重要視してきたもの</a:t>
            </a:r>
          </a:p>
        </p:txBody>
      </p:sp>
      <p:sp>
        <p:nvSpPr>
          <p:cNvPr id="7" name="Text Box 6"/>
          <p:cNvSpPr txBox="1">
            <a:spLocks noChangeArrowheads="1"/>
          </p:cNvSpPr>
          <p:nvPr/>
        </p:nvSpPr>
        <p:spPr bwMode="auto">
          <a:xfrm>
            <a:off x="214490" y="1844675"/>
            <a:ext cx="8816621" cy="647700"/>
          </a:xfrm>
          <a:prstGeom prst="rect">
            <a:avLst/>
          </a:prstGeom>
          <a:solidFill>
            <a:schemeClr val="accent5"/>
          </a:solidFill>
          <a:ln>
            <a:noFill/>
          </a:ln>
        </p:spPr>
        <p:txBody>
          <a:bodyPr wrap="none" anchor="ctr"/>
          <a:lstStyle>
            <a:defPPr>
              <a:defRPr lang="en-US"/>
            </a:defPPr>
            <a:lvl1pPr algn="ctr" eaLnBrk="1" hangingPunct="1">
              <a:buSzTx/>
              <a:buFontTx/>
              <a:buNone/>
              <a:defRPr kumimoji="1" sz="28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a:defRPr/>
            </a:pPr>
            <a:r>
              <a:rPr lang="ja-JP" altLang="en-US" sz="2400" dirty="0">
                <a:solidFill>
                  <a:prstClr val="white"/>
                </a:solidFill>
                <a:sym typeface="Arial" pitchFamily="34" charset="0"/>
              </a:rPr>
              <a:t>実際にものに触れ現象を体験する</a:t>
            </a:r>
            <a:r>
              <a:rPr lang="ja-JP" altLang="en-US" sz="3600" dirty="0">
                <a:solidFill>
                  <a:srgbClr val="FFC000"/>
                </a:solidFill>
                <a:sym typeface="Arial" pitchFamily="34" charset="0"/>
              </a:rPr>
              <a:t>「実験教育」</a:t>
            </a:r>
            <a:r>
              <a:rPr lang="ja-JP" altLang="en-US" sz="2400" dirty="0">
                <a:solidFill>
                  <a:prstClr val="white"/>
                </a:solidFill>
                <a:sym typeface="Arial" pitchFamily="34" charset="0"/>
              </a:rPr>
              <a:t>の充実</a:t>
            </a:r>
          </a:p>
        </p:txBody>
      </p:sp>
      <p:sp>
        <p:nvSpPr>
          <p:cNvPr id="10" name="AutoShape 9"/>
          <p:cNvSpPr>
            <a:spLocks noChangeArrowheads="1"/>
          </p:cNvSpPr>
          <p:nvPr/>
        </p:nvSpPr>
        <p:spPr bwMode="auto">
          <a:xfrm flipV="1">
            <a:off x="4140200" y="1478315"/>
            <a:ext cx="863600" cy="215900"/>
          </a:xfrm>
          <a:prstGeom prst="triangle">
            <a:avLst>
              <a:gd name="adj" fmla="val 50000"/>
            </a:avLst>
          </a:prstGeom>
          <a:solidFill>
            <a:schemeClr val="accent3"/>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sym typeface="Arial" pitchFamily="34" charset="0"/>
            </a:endParaRPr>
          </a:p>
        </p:txBody>
      </p:sp>
    </p:spTree>
    <p:extLst>
      <p:ext uri="{BB962C8B-B14F-4D97-AF65-F5344CB8AC3E}">
        <p14:creationId xmlns:p14="http://schemas.microsoft.com/office/powerpoint/2010/main" val="89208623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p:cNvSpPr>
            <a:spLocks/>
          </p:cNvSpPr>
          <p:nvPr/>
        </p:nvSpPr>
        <p:spPr bwMode="auto">
          <a:xfrm>
            <a:off x="123825" y="897169"/>
            <a:ext cx="8979694"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12738" indent="-273050">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12738" marR="0" lvl="0" indent="-273050" algn="l" defTabSz="914400" rtl="0" eaLnBrk="1" fontAlgn="base" latinLnBrk="0" hangingPunct="1">
              <a:lnSpc>
                <a:spcPct val="150000"/>
              </a:lnSpc>
              <a:spcBef>
                <a:spcPct val="0"/>
              </a:spcBef>
              <a:spcAft>
                <a:spcPct val="0"/>
              </a:spcAft>
              <a:buClr>
                <a:srgbClr val="000000"/>
              </a:buClr>
              <a:buSzPct val="100000"/>
              <a:buFont typeface="Wingdings" charset="2"/>
              <a:buChar char="ü"/>
              <a:tabLst/>
              <a:defRPr/>
            </a:pP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専門分野の学術論文</a:t>
            </a:r>
            <a:r>
              <a:rPr kumimoji="0" lang="ja-JP" altLang="en-US" sz="2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を</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読む力</a:t>
            </a:r>
            <a:r>
              <a:rPr kumimoji="0" lang="ja-JP" altLang="en-US" sz="2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と書く力を身に付ける。</a:t>
            </a:r>
            <a:endPar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endParaRPr>
          </a:p>
          <a:p>
            <a:pPr marL="312738" marR="0" lvl="0" indent="-273050" algn="l" defTabSz="914400" rtl="0" eaLnBrk="1" fontAlgn="base" latinLnBrk="0" hangingPunct="1">
              <a:lnSpc>
                <a:spcPct val="150000"/>
              </a:lnSpc>
              <a:spcBef>
                <a:spcPct val="0"/>
              </a:spcBef>
              <a:spcAft>
                <a:spcPct val="0"/>
              </a:spcAft>
              <a:buClr>
                <a:srgbClr val="000000"/>
              </a:buClr>
              <a:buSzPct val="100000"/>
              <a:buFont typeface="Wingdings" charset="2"/>
              <a:buChar char="ü"/>
              <a:tabLst/>
              <a:defRPr/>
            </a:pP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英語で自身の研究をプレゼンテーションし、ディスカッション・ディベートできるスキルを</a:t>
            </a:r>
            <a:endParaRPr kumimoji="0" lang="en-US" altLang="ja-JP"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endParaRPr>
          </a:p>
          <a:p>
            <a:pPr marL="39688" marR="0" lvl="0" indent="0" algn="l" defTabSz="914400" rtl="0" eaLnBrk="1" fontAlgn="base" latinLnBrk="0" hangingPunct="1">
              <a:lnSpc>
                <a:spcPct val="150000"/>
              </a:lnSpc>
              <a:spcBef>
                <a:spcPct val="0"/>
              </a:spcBef>
              <a:spcAft>
                <a:spcPct val="0"/>
              </a:spcAft>
              <a:buClr>
                <a:srgbClr val="000000"/>
              </a:buClr>
              <a:buSzPct val="100000"/>
              <a:buNone/>
              <a:tabLst/>
              <a:defRPr/>
            </a:pPr>
            <a:r>
              <a:rPr kumimoji="0" lang="ja-JP" altLang="en-US" sz="2000" b="1" dirty="0">
                <a:solidFill>
                  <a:prstClr val="black"/>
                </a:solidFill>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　　</a:t>
            </a:r>
            <a:r>
              <a:rPr kumimoji="0"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身に付ける。</a:t>
            </a:r>
          </a:p>
        </p:txBody>
      </p:sp>
      <p:grpSp>
        <p:nvGrpSpPr>
          <p:cNvPr id="11" name="Group 27"/>
          <p:cNvGrpSpPr>
            <a:grpSpLocks/>
          </p:cNvGrpSpPr>
          <p:nvPr/>
        </p:nvGrpSpPr>
        <p:grpSpPr bwMode="auto">
          <a:xfrm>
            <a:off x="123825" y="2410587"/>
            <a:ext cx="8805863" cy="4098925"/>
            <a:chOff x="0" y="0"/>
            <a:chExt cx="5547" cy="2582"/>
          </a:xfrm>
        </p:grpSpPr>
        <p:pic>
          <p:nvPicPr>
            <p:cNvPr id="12" name="Picture 8"/>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15" y="4"/>
              <a:ext cx="1453" cy="1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9"/>
            <p:cNvSpPr>
              <a:spLocks/>
            </p:cNvSpPr>
            <p:nvPr/>
          </p:nvSpPr>
          <p:spPr bwMode="auto">
            <a:xfrm>
              <a:off x="2303" y="1789"/>
              <a:ext cx="2001" cy="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学部から大学院まで</a:t>
              </a:r>
              <a:endParaRPr kumimoji="0"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endParaRPr>
            </a:p>
            <a:p>
              <a:pPr marL="39688"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3" charset="-128"/>
                </a:rPr>
                <a:t>実践的英語トレーニング！</a:t>
              </a:r>
            </a:p>
          </p:txBody>
        </p:sp>
        <p:pic>
          <p:nvPicPr>
            <p:cNvPr id="14" name="Picture 10"/>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583" y="1087"/>
              <a:ext cx="908" cy="124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 name="Picture 11"/>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18" y="0"/>
              <a:ext cx="1655" cy="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2"/>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175" y="1011"/>
              <a:ext cx="903" cy="12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 name="Rectangle 13"/>
            <p:cNvSpPr>
              <a:spLocks/>
            </p:cNvSpPr>
            <p:nvPr/>
          </p:nvSpPr>
          <p:spPr bwMode="auto">
            <a:xfrm>
              <a:off x="436" y="1842"/>
              <a:ext cx="1337" cy="312"/>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Academic Lecture</a:t>
              </a:r>
            </a:p>
            <a:p>
              <a:pPr marL="39688" marR="0" lvl="0" indent="0" algn="ctr" defTabSz="914400" rtl="0" eaLnBrk="1" fontAlgn="base" latinLnBrk="0" hangingPunct="1">
                <a:lnSpc>
                  <a:spcPct val="100000"/>
                </a:lnSpc>
                <a:spcBef>
                  <a:spcPct val="0"/>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Comprehension 1/2</a:t>
              </a:r>
            </a:p>
          </p:txBody>
        </p:sp>
        <p:sp>
          <p:nvSpPr>
            <p:cNvPr id="18" name="Rectangle 14"/>
            <p:cNvSpPr>
              <a:spLocks/>
            </p:cNvSpPr>
            <p:nvPr/>
          </p:nvSpPr>
          <p:spPr bwMode="auto">
            <a:xfrm>
              <a:off x="275" y="1506"/>
              <a:ext cx="1132" cy="311"/>
            </a:xfrm>
            <a:prstGeom prst="rect">
              <a:avLst/>
            </a:prstGeom>
            <a:solidFill>
              <a:srgbClr val="2D2D8A"/>
            </a:solidFill>
            <a:ln w="25400">
              <a:solidFill>
                <a:srgbClr val="1E1E64"/>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white"/>
                  </a:solidFill>
                  <a:effectLst/>
                  <a:uLnTx/>
                  <a:uFillTx/>
                  <a:latin typeface="Lucida Grande" charset="0"/>
                  <a:ea typeface="ヒラギノ角ゴ ProN W3" charset="-128"/>
                  <a:cs typeface="+mn-cs"/>
                  <a:sym typeface="Lucida Grande" charset="0"/>
                </a:rPr>
                <a:t>Communication</a:t>
              </a:r>
            </a:p>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Strategies 1/2</a:t>
              </a:r>
            </a:p>
          </p:txBody>
        </p:sp>
        <p:sp>
          <p:nvSpPr>
            <p:cNvPr id="19" name="Rectangle 15"/>
            <p:cNvSpPr>
              <a:spLocks/>
            </p:cNvSpPr>
            <p:nvPr/>
          </p:nvSpPr>
          <p:spPr bwMode="auto">
            <a:xfrm>
              <a:off x="1407" y="1502"/>
              <a:ext cx="1530" cy="157"/>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100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t>Academic Reading 1/2</a:t>
              </a:r>
            </a:p>
          </p:txBody>
        </p:sp>
        <p:sp>
          <p:nvSpPr>
            <p:cNvPr id="20" name="Rectangle 16"/>
            <p:cNvSpPr>
              <a:spLocks/>
            </p:cNvSpPr>
            <p:nvPr/>
          </p:nvSpPr>
          <p:spPr bwMode="auto">
            <a:xfrm>
              <a:off x="1283" y="1184"/>
              <a:ext cx="1519" cy="273"/>
            </a:xfrm>
            <a:prstGeom prst="rect">
              <a:avLst/>
            </a:prstGeom>
            <a:solidFill>
              <a:srgbClr val="2D2D8A"/>
            </a:solidFill>
            <a:ln w="25400">
              <a:solidFill>
                <a:srgbClr val="1E1E64"/>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white"/>
                  </a:solidFill>
                  <a:effectLst/>
                  <a:uLnTx/>
                  <a:uFillTx/>
                  <a:latin typeface="Lucida Grande" charset="0"/>
                  <a:ea typeface="ヒラギノ角ゴ ProN W3" charset="-128"/>
                  <a:cs typeface="+mn-cs"/>
                  <a:sym typeface="Lucida Grande" charset="0"/>
                </a:rPr>
                <a:t>Concept Building and</a:t>
              </a:r>
            </a:p>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Discussion 1/2</a:t>
              </a:r>
            </a:p>
          </p:txBody>
        </p:sp>
        <p:sp>
          <p:nvSpPr>
            <p:cNvPr id="21" name="Rectangle 17"/>
            <p:cNvSpPr>
              <a:spLocks/>
            </p:cNvSpPr>
            <p:nvPr/>
          </p:nvSpPr>
          <p:spPr bwMode="auto">
            <a:xfrm>
              <a:off x="2802" y="1333"/>
              <a:ext cx="1467" cy="133"/>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t>Technical Presentation</a:t>
              </a:r>
            </a:p>
          </p:txBody>
        </p:sp>
        <p:sp>
          <p:nvSpPr>
            <p:cNvPr id="22" name="Rectangle 18"/>
            <p:cNvSpPr>
              <a:spLocks/>
            </p:cNvSpPr>
            <p:nvPr/>
          </p:nvSpPr>
          <p:spPr bwMode="auto">
            <a:xfrm>
              <a:off x="2714" y="1117"/>
              <a:ext cx="1393" cy="120"/>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black"/>
                  </a:solidFill>
                  <a:effectLst/>
                  <a:uLnTx/>
                  <a:uFillTx/>
                  <a:latin typeface="Lucida Grande" charset="0"/>
                  <a:ea typeface="ヒラギノ角ゴ ProN W3" charset="-128"/>
                  <a:cs typeface="+mn-cs"/>
                  <a:sym typeface="Lucida Grande" charset="0"/>
                </a:rPr>
                <a:t>Technical Writing 1/2</a:t>
              </a:r>
            </a:p>
          </p:txBody>
        </p:sp>
        <p:sp>
          <p:nvSpPr>
            <p:cNvPr id="23" name="Rectangle 19"/>
            <p:cNvSpPr>
              <a:spLocks/>
            </p:cNvSpPr>
            <p:nvPr/>
          </p:nvSpPr>
          <p:spPr bwMode="auto">
            <a:xfrm>
              <a:off x="2560" y="811"/>
              <a:ext cx="1322" cy="286"/>
            </a:xfrm>
            <a:prstGeom prst="rect">
              <a:avLst/>
            </a:prstGeom>
            <a:solidFill>
              <a:srgbClr val="2D2D8A"/>
            </a:solidFill>
            <a:ln w="25400">
              <a:solidFill>
                <a:srgbClr val="1E1E64"/>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Special Topics in</a:t>
              </a:r>
            </a:p>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dirty="0">
                  <a:ln>
                    <a:noFill/>
                  </a:ln>
                  <a:solidFill>
                    <a:prstClr val="white"/>
                  </a:solidFill>
                  <a:effectLst/>
                  <a:uLnTx/>
                  <a:uFillTx/>
                  <a:latin typeface="Lucida Grande" charset="0"/>
                  <a:ea typeface="ヒラギノ角ゴ ProN W3" charset="-128"/>
                  <a:cs typeface="+mn-cs"/>
                  <a:sym typeface="Lucida Grande" charset="0"/>
                </a:rPr>
                <a:t>Functional English</a:t>
              </a:r>
            </a:p>
          </p:txBody>
        </p:sp>
        <p:sp>
          <p:nvSpPr>
            <p:cNvPr id="24" name="Rectangle 20"/>
            <p:cNvSpPr>
              <a:spLocks/>
            </p:cNvSpPr>
            <p:nvPr/>
          </p:nvSpPr>
          <p:spPr bwMode="auto">
            <a:xfrm>
              <a:off x="3934" y="714"/>
              <a:ext cx="1578" cy="251"/>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90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t>Advanced Technical</a:t>
              </a:r>
              <a:b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br>
              <a: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t>Reading and Writing 1/2</a:t>
              </a:r>
            </a:p>
          </p:txBody>
        </p:sp>
        <p:sp>
          <p:nvSpPr>
            <p:cNvPr id="25" name="Rectangle 21"/>
            <p:cNvSpPr>
              <a:spLocks/>
            </p:cNvSpPr>
            <p:nvPr/>
          </p:nvSpPr>
          <p:spPr bwMode="auto">
            <a:xfrm>
              <a:off x="3771" y="466"/>
              <a:ext cx="1281" cy="206"/>
            </a:xfrm>
            <a:prstGeom prst="rect">
              <a:avLst/>
            </a:prstGeom>
            <a:solidFill>
              <a:srgbClr val="DAEDEF"/>
            </a:solidFill>
            <a:ln w="25400">
              <a:solidFill>
                <a:srgbClr val="A0AEB0"/>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75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t>Advanced Technical</a:t>
              </a:r>
              <a:b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br>
              <a:r>
                <a:rPr kumimoji="0" lang="en-US" altLang="ja-JP" sz="1400" b="1" i="0" u="none" strike="noStrike" kern="1200" cap="none" spc="0" normalizeH="0" baseline="0" noProof="0">
                  <a:ln>
                    <a:noFill/>
                  </a:ln>
                  <a:solidFill>
                    <a:prstClr val="black"/>
                  </a:solidFill>
                  <a:effectLst/>
                  <a:uLnTx/>
                  <a:uFillTx/>
                  <a:latin typeface="Lucida Grande" charset="0"/>
                  <a:ea typeface="ヒラギノ角ゴ ProN W3" charset="-128"/>
                  <a:cs typeface="+mn-cs"/>
                  <a:sym typeface="Lucida Grande" charset="0"/>
                </a:rPr>
                <a:t>Presentation</a:t>
              </a:r>
            </a:p>
          </p:txBody>
        </p:sp>
        <p:sp>
          <p:nvSpPr>
            <p:cNvPr id="26" name="Rectangle 22"/>
            <p:cNvSpPr>
              <a:spLocks/>
            </p:cNvSpPr>
            <p:nvPr/>
          </p:nvSpPr>
          <p:spPr bwMode="auto">
            <a:xfrm>
              <a:off x="3615" y="267"/>
              <a:ext cx="1505" cy="154"/>
            </a:xfrm>
            <a:prstGeom prst="rect">
              <a:avLst/>
            </a:prstGeom>
            <a:solidFill>
              <a:srgbClr val="2D2D8A"/>
            </a:solidFill>
            <a:ln w="25400">
              <a:solidFill>
                <a:srgbClr val="1E1E64"/>
              </a:solidFill>
              <a:miter lim="800000"/>
              <a:headEnd/>
              <a:tailEnd/>
            </a:ln>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ctr" defTabSz="914400" rtl="0" eaLnBrk="1" fontAlgn="base" latinLnBrk="0" hangingPunct="1">
                <a:lnSpc>
                  <a:spcPct val="100000"/>
                </a:lnSpc>
                <a:spcBef>
                  <a:spcPts val="338"/>
                </a:spcBef>
                <a:spcAft>
                  <a:spcPct val="0"/>
                </a:spcAft>
                <a:buClrTx/>
                <a:buSzTx/>
                <a:buFontTx/>
                <a:buNone/>
                <a:tabLst/>
                <a:defRPr/>
              </a:pPr>
              <a:r>
                <a:rPr kumimoji="0" lang="en-US" altLang="ja-JP" sz="1400" b="1" i="0" u="none" strike="noStrike" kern="1200" cap="none" spc="0" normalizeH="0" baseline="0" noProof="0">
                  <a:ln>
                    <a:noFill/>
                  </a:ln>
                  <a:solidFill>
                    <a:prstClr val="white"/>
                  </a:solidFill>
                  <a:effectLst/>
                  <a:uLnTx/>
                  <a:uFillTx/>
                  <a:latin typeface="Lucida Grande" charset="0"/>
                  <a:ea typeface="ヒラギノ角ゴ ProN W3" charset="-128"/>
                  <a:cs typeface="+mn-cs"/>
                  <a:sym typeface="Lucida Grande" charset="0"/>
                </a:rPr>
                <a:t>Workplace English 1/2</a:t>
              </a:r>
            </a:p>
          </p:txBody>
        </p:sp>
        <p:sp>
          <p:nvSpPr>
            <p:cNvPr id="27" name="Line 23"/>
            <p:cNvSpPr>
              <a:spLocks noChangeShapeType="1"/>
            </p:cNvSpPr>
            <p:nvPr/>
          </p:nvSpPr>
          <p:spPr bwMode="auto">
            <a:xfrm rot="10800000" flipH="1">
              <a:off x="230" y="140"/>
              <a:ext cx="1" cy="2241"/>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lIns="0" tIns="0" rIns="0" bIns="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28" name="Line 24"/>
            <p:cNvSpPr>
              <a:spLocks noChangeShapeType="1"/>
            </p:cNvSpPr>
            <p:nvPr/>
          </p:nvSpPr>
          <p:spPr bwMode="auto">
            <a:xfrm>
              <a:off x="232" y="2379"/>
              <a:ext cx="5129" cy="1"/>
            </a:xfrm>
            <a:prstGeom prst="line">
              <a:avLst/>
            </a:prstGeom>
            <a:noFill/>
            <a:ln w="19050">
              <a:solidFill>
                <a:schemeClr val="tx1"/>
              </a:solidFill>
              <a:round/>
              <a:headEnd/>
              <a:tailEnd type="arrow" w="med" len="med"/>
            </a:ln>
            <a:extLst>
              <a:ext uri="{909E8E84-426E-40DD-AFC4-6F175D3DCCD1}">
                <a14:hiddenFill xmlns:a14="http://schemas.microsoft.com/office/drawing/2010/main">
                  <a:noFill/>
                </a14:hiddenFill>
              </a:ext>
            </a:extLst>
          </p:spPr>
          <p:txBody>
            <a:bodyPr lIns="0" tIns="0" rIns="0" bIns="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Arial" charset="0"/>
                <a:ea typeface="ヒラギノ角ゴ ProN W3" charset="-128"/>
                <a:cs typeface="+mn-cs"/>
                <a:sym typeface="Arial" charset="0"/>
              </a:endParaRPr>
            </a:p>
          </p:txBody>
        </p:sp>
        <p:sp>
          <p:nvSpPr>
            <p:cNvPr id="29" name="Rectangle 25"/>
            <p:cNvSpPr>
              <a:spLocks/>
            </p:cNvSpPr>
            <p:nvPr/>
          </p:nvSpPr>
          <p:spPr bwMode="auto">
            <a:xfrm>
              <a:off x="1292" y="2381"/>
              <a:ext cx="4255" cy="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825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82588"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学部</a:t>
              </a:r>
              <a:r>
                <a:rPr kumimoji="0"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                </a:t>
              </a: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修士</a:t>
              </a:r>
              <a:r>
                <a:rPr kumimoji="0" lang="en-US" altLang="ja-JP"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                </a:t>
              </a: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博士</a:t>
              </a:r>
            </a:p>
          </p:txBody>
        </p:sp>
        <p:sp>
          <p:nvSpPr>
            <p:cNvPr id="30" name="AutoShape 26"/>
            <p:cNvSpPr>
              <a:spLocks/>
            </p:cNvSpPr>
            <p:nvPr/>
          </p:nvSpPr>
          <p:spPr bwMode="auto">
            <a:xfrm rot="-5400000">
              <a:off x="-301" y="1003"/>
              <a:ext cx="833" cy="231"/>
            </a:xfrm>
            <a:custGeom>
              <a:avLst/>
              <a:gdLst>
                <a:gd name="T0" fmla="*/ 0 w 21600"/>
                <a:gd name="T1" fmla="*/ 0 h 21600"/>
                <a:gd name="T2" fmla="*/ 21600 w 21600"/>
                <a:gd name="T3" fmla="*/ 21600 h 21600"/>
              </a:gdLst>
              <a:ahLst/>
              <a:cxnLst/>
              <a:rect l="T0" t="T1" r="T2" b="T3"/>
              <a:pathLst>
                <a:path w="21600" h="21600">
                  <a:moveTo>
                    <a:pt x="0" y="0"/>
                  </a:moveTo>
                  <a:lnTo>
                    <a:pt x="21600" y="0"/>
                  </a:lnTo>
                  <a:lnTo>
                    <a:pt x="21600" y="21600"/>
                  </a:lnTo>
                  <a:lnTo>
                    <a:pt x="0" y="21600"/>
                  </a:lnTo>
                  <a:lnTo>
                    <a:pt x="0" y="0"/>
                  </a:lnTo>
                  <a:close/>
                  <a:moveTo>
                    <a:pt x="0" y="0"/>
                  </a:move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marL="39688"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ヒラギノ角ゴ ProN W6" charset="-128"/>
                </a:rPr>
                <a:t>スキル</a:t>
              </a:r>
            </a:p>
          </p:txBody>
        </p:sp>
      </p:grpSp>
      <p:sp>
        <p:nvSpPr>
          <p:cNvPr id="2" name="タイトル 1"/>
          <p:cNvSpPr>
            <a:spLocks noGrp="1"/>
          </p:cNvSpPr>
          <p:nvPr>
            <p:ph type="title"/>
          </p:nvPr>
        </p:nvSpPr>
        <p:spPr>
          <a:xfrm>
            <a:off x="58736" y="0"/>
            <a:ext cx="8207375" cy="600075"/>
          </a:xfrm>
        </p:spPr>
        <p:txBody>
          <a:bodyPr/>
          <a:lstStyle/>
          <a:p>
            <a:r>
              <a:rPr kumimoji="1" lang="ja-JP" altLang="en-US" dirty="0"/>
              <a:t>充実した英語教育</a:t>
            </a:r>
          </a:p>
        </p:txBody>
      </p:sp>
    </p:spTree>
    <p:extLst>
      <p:ext uri="{BB962C8B-B14F-4D97-AF65-F5344CB8AC3E}">
        <p14:creationId xmlns:p14="http://schemas.microsoft.com/office/powerpoint/2010/main" val="75464178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122" y="1571804"/>
            <a:ext cx="3815249" cy="4781529"/>
          </a:xfrm>
          <a:prstGeom prst="rect">
            <a:avLst/>
          </a:prstGeom>
        </p:spPr>
      </p:pic>
      <p:sp>
        <p:nvSpPr>
          <p:cNvPr id="8" name="正方形/長方形 7"/>
          <p:cNvSpPr/>
          <p:nvPr/>
        </p:nvSpPr>
        <p:spPr>
          <a:xfrm>
            <a:off x="0" y="6485940"/>
            <a:ext cx="9144000" cy="372060"/>
          </a:xfrm>
          <a:prstGeom prst="rect">
            <a:avLst/>
          </a:prstGeom>
          <a:solidFill>
            <a:schemeClr val="bg1">
              <a:lumMod val="85000"/>
            </a:schemeClr>
          </a:solidFill>
        </p:spPr>
        <p:txBody>
          <a:bodyPr wrap="none" rtlCol="0" anchor="ctr">
            <a:noAutofit/>
          </a:bodyPr>
          <a:lstStyle/>
          <a:p>
            <a:pPr algn="ctr"/>
            <a:endParaRPr lang="ja-JP" altLang="en-US" dirty="0">
              <a:solidFill>
                <a:srgbClr val="4472C4">
                  <a:lumMod val="75000"/>
                </a:srgbClr>
              </a:solidFill>
              <a:latin typeface="Meiryo UI"/>
              <a:ea typeface="Meiryo UI"/>
              <a:sym typeface="ヒラギノ角ゴ ProN W6" charset="-128"/>
            </a:endParaRPr>
          </a:p>
        </p:txBody>
      </p:sp>
      <p:sp>
        <p:nvSpPr>
          <p:cNvPr id="3" name="タイトル 2"/>
          <p:cNvSpPr>
            <a:spLocks noGrp="1"/>
          </p:cNvSpPr>
          <p:nvPr>
            <p:ph type="title"/>
          </p:nvPr>
        </p:nvSpPr>
        <p:spPr>
          <a:xfrm>
            <a:off x="141867" y="0"/>
            <a:ext cx="8207375" cy="600075"/>
          </a:xfrm>
        </p:spPr>
        <p:txBody>
          <a:bodyPr/>
          <a:lstStyle/>
          <a:p>
            <a:r>
              <a:rPr kumimoji="1" lang="ja-JP" altLang="en-US" dirty="0"/>
              <a:t>英語学位プログラム</a:t>
            </a:r>
          </a:p>
        </p:txBody>
      </p:sp>
      <p:pic>
        <p:nvPicPr>
          <p:cNvPr id="2" name="図 1">
            <a:extLst>
              <a:ext uri="{FF2B5EF4-FFF2-40B4-BE49-F238E27FC236}">
                <a16:creationId xmlns:a16="http://schemas.microsoft.com/office/drawing/2014/main" id="{AC80B626-2F01-924F-BF2A-BE9BD85FA86F}"/>
              </a:ext>
            </a:extLst>
          </p:cNvPr>
          <p:cNvPicPr>
            <a:picLocks noChangeAspect="1"/>
          </p:cNvPicPr>
          <p:nvPr/>
        </p:nvPicPr>
        <p:blipFill>
          <a:blip r:embed="rId4"/>
          <a:stretch>
            <a:fillRect/>
          </a:stretch>
        </p:blipFill>
        <p:spPr>
          <a:xfrm>
            <a:off x="4245555" y="1494131"/>
            <a:ext cx="4936877" cy="4936877"/>
          </a:xfrm>
          <a:prstGeom prst="rect">
            <a:avLst/>
          </a:prstGeom>
        </p:spPr>
      </p:pic>
      <p:sp>
        <p:nvSpPr>
          <p:cNvPr id="6" name="正方形/長方形 5"/>
          <p:cNvSpPr/>
          <p:nvPr/>
        </p:nvSpPr>
        <p:spPr>
          <a:xfrm>
            <a:off x="172122" y="847800"/>
            <a:ext cx="9144000" cy="400110"/>
          </a:xfrm>
          <a:prstGeom prst="rect">
            <a:avLst/>
          </a:prstGeom>
        </p:spPr>
        <p:txBody>
          <a:bodyPr wrap="square">
            <a:spAutoFit/>
          </a:bodyPr>
          <a:lstStyle/>
          <a:p>
            <a:r>
              <a:rPr lang="en-US" altLang="ja-JP" sz="2000" dirty="0">
                <a:latin typeface="+mn-ea"/>
                <a:ea typeface="+mn-ea"/>
              </a:rPr>
              <a:t>https://www.waseda.jp/fsci/about/education/english-based/</a:t>
            </a:r>
            <a:endParaRPr lang="ja-JP" altLang="en-US" sz="2000" dirty="0">
              <a:latin typeface="+mn-ea"/>
              <a:ea typeface="+mn-ea"/>
            </a:endParaRPr>
          </a:p>
        </p:txBody>
      </p:sp>
    </p:spTree>
    <p:extLst>
      <p:ext uri="{BB962C8B-B14F-4D97-AF65-F5344CB8AC3E}">
        <p14:creationId xmlns:p14="http://schemas.microsoft.com/office/powerpoint/2010/main" val="243780104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0" y="0"/>
            <a:ext cx="9144000" cy="549275"/>
          </a:xfrm>
          <a:prstGeom prst="rect">
            <a:avLst/>
          </a:prstGeom>
          <a:solidFill>
            <a:srgbClr val="3333CC">
              <a:alpha val="745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eaLnBrk="1" hangingPunct="1">
              <a:spcBef>
                <a:spcPct val="0"/>
              </a:spcBef>
              <a:buSzTx/>
              <a:buFontTx/>
              <a:buNone/>
            </a:pPr>
            <a:endParaRPr kumimoji="0" lang="ja-JP" altLang="en-US" sz="1800">
              <a:solidFill>
                <a:srgbClr val="000000"/>
              </a:solidFill>
            </a:endParaRPr>
          </a:p>
        </p:txBody>
      </p:sp>
      <p:pic>
        <p:nvPicPr>
          <p:cNvPr id="22530" name="Picture 2"/>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32289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Line 3"/>
          <p:cNvSpPr>
            <a:spLocks noChangeShapeType="1"/>
          </p:cNvSpPr>
          <p:nvPr/>
        </p:nvSpPr>
        <p:spPr bwMode="auto">
          <a:xfrm>
            <a:off x="-100013" y="534988"/>
            <a:ext cx="9324976" cy="1587"/>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lIns="0" tIns="0" rIns="0" bIns="0"/>
          <a:lstStyle/>
          <a:p>
            <a:endParaRPr lang="ja-JP" altLang="en-US"/>
          </a:p>
        </p:txBody>
      </p:sp>
      <p:sp>
        <p:nvSpPr>
          <p:cNvPr id="22532" name="Line 4"/>
          <p:cNvSpPr>
            <a:spLocks noChangeShapeType="1"/>
          </p:cNvSpPr>
          <p:nvPr/>
        </p:nvSpPr>
        <p:spPr bwMode="auto">
          <a:xfrm>
            <a:off x="-107950" y="1111250"/>
            <a:ext cx="9324975" cy="1588"/>
          </a:xfrm>
          <a:prstGeom prst="line">
            <a:avLst/>
          </a:prstGeom>
          <a:noFill/>
          <a:ln w="19050">
            <a:solidFill>
              <a:srgbClr val="808080"/>
            </a:solidFill>
            <a:round/>
            <a:headEnd/>
            <a:tailEnd/>
          </a:ln>
          <a:extLst>
            <a:ext uri="{909E8E84-426E-40DD-AFC4-6F175D3DCCD1}">
              <a14:hiddenFill xmlns:a14="http://schemas.microsoft.com/office/drawing/2010/main">
                <a:noFill/>
              </a14:hiddenFill>
            </a:ext>
          </a:extLst>
        </p:spPr>
        <p:txBody>
          <a:bodyPr lIns="0" tIns="0" rIns="0" bIns="0"/>
          <a:lstStyle/>
          <a:p>
            <a:endParaRPr lang="ja-JP" altLang="en-US"/>
          </a:p>
        </p:txBody>
      </p:sp>
      <p:sp>
        <p:nvSpPr>
          <p:cNvPr id="22533" name="Rectangle 5"/>
          <p:cNvSpPr>
            <a:spLocks/>
          </p:cNvSpPr>
          <p:nvPr/>
        </p:nvSpPr>
        <p:spPr bwMode="auto">
          <a:xfrm>
            <a:off x="-57150" y="6711950"/>
            <a:ext cx="9324975" cy="188913"/>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eaLnBrk="1" hangingPunct="1">
              <a:spcBef>
                <a:spcPct val="0"/>
              </a:spcBef>
              <a:buSzTx/>
              <a:buFontTx/>
              <a:buNone/>
            </a:pPr>
            <a:endParaRPr kumimoji="0" lang="ja-JP" altLang="en-US" sz="1800">
              <a:solidFill>
                <a:srgbClr val="000000"/>
              </a:solidFill>
            </a:endParaRPr>
          </a:p>
        </p:txBody>
      </p:sp>
      <p:sp>
        <p:nvSpPr>
          <p:cNvPr id="22534" name="Rectangle 6"/>
          <p:cNvSpPr>
            <a:spLocks/>
          </p:cNvSpPr>
          <p:nvPr/>
        </p:nvSpPr>
        <p:spPr bwMode="auto">
          <a:xfrm>
            <a:off x="112713" y="558800"/>
            <a:ext cx="58166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9688">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eaLnBrk="1" hangingPunct="1">
              <a:spcBef>
                <a:spcPct val="0"/>
              </a:spcBef>
              <a:buSzTx/>
              <a:buFontTx/>
              <a:buNone/>
            </a:pPr>
            <a:r>
              <a:rPr kumimoji="0" lang="ja-JP" altLang="en-US">
                <a:latin typeface="ヒラギノ角ゴ ProN W6" charset="-128"/>
                <a:ea typeface="ヒラギノ角ゴ ProN W6" charset="-128"/>
                <a:sym typeface="ヒラギノ角ゴ ProN W6" charset="-128"/>
              </a:rPr>
              <a:t>研究倫理を身につける</a:t>
            </a:r>
          </a:p>
        </p:txBody>
      </p:sp>
      <p:sp>
        <p:nvSpPr>
          <p:cNvPr id="22535" name="Rectangle 7"/>
          <p:cNvSpPr>
            <a:spLocks/>
          </p:cNvSpPr>
          <p:nvPr/>
        </p:nvSpPr>
        <p:spPr bwMode="auto">
          <a:xfrm>
            <a:off x="179388" y="1268413"/>
            <a:ext cx="832167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lstStyle>
            <a:lvl1pPr marL="312738" indent="-273050">
              <a:spcBef>
                <a:spcPts val="700"/>
              </a:spcBef>
              <a:buSzPct val="100000"/>
              <a:buFont typeface="Arial" charset="0"/>
              <a:buChar char="•"/>
              <a:defRPr kumimoji="1" sz="3200">
                <a:solidFill>
                  <a:schemeClr val="tx1"/>
                </a:solidFill>
                <a:latin typeface="Arial" charset="0"/>
                <a:ea typeface="ヒラギノ角ゴ ProN W3" charset="-128"/>
                <a:sym typeface="Arial" charset="0"/>
              </a:defRPr>
            </a:lvl1pPr>
            <a:lvl2pPr marL="742950" indent="-285750">
              <a:spcBef>
                <a:spcPts val="600"/>
              </a:spcBef>
              <a:buSzPct val="100000"/>
              <a:buFont typeface="Arial" charset="0"/>
              <a:buChar char="–"/>
              <a:defRPr kumimoji="1" sz="2800">
                <a:solidFill>
                  <a:schemeClr val="tx1"/>
                </a:solidFill>
                <a:latin typeface="Arial" charset="0"/>
                <a:ea typeface="ヒラギノ角ゴ ProN W3" charset="-128"/>
                <a:sym typeface="Arial" charset="0"/>
              </a:defRPr>
            </a:lvl2pPr>
            <a:lvl3pPr marL="1143000" indent="-228600">
              <a:spcBef>
                <a:spcPts val="600"/>
              </a:spcBef>
              <a:buSzPct val="100000"/>
              <a:buFont typeface="Arial" charset="0"/>
              <a:buChar char="•"/>
              <a:defRPr kumimoji="1" sz="2400">
                <a:solidFill>
                  <a:schemeClr val="tx1"/>
                </a:solidFill>
                <a:latin typeface="Arial" charset="0"/>
                <a:ea typeface="ヒラギノ角ゴ ProN W3" charset="-128"/>
                <a:sym typeface="Arial" charset="0"/>
              </a:defRPr>
            </a:lvl3pPr>
            <a:lvl4pPr marL="16002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4pPr>
            <a:lvl5pPr marL="2057400" indent="-228600">
              <a:spcBef>
                <a:spcPts val="500"/>
              </a:spcBef>
              <a:buSzPct val="100000"/>
              <a:buFont typeface="Arial" charset="0"/>
              <a:buChar char="»"/>
              <a:defRPr kumimoji="1" sz="2000">
                <a:solidFill>
                  <a:schemeClr val="tx1"/>
                </a:solidFill>
                <a:latin typeface="Arial" charset="0"/>
                <a:ea typeface="ヒラギノ角ゴ ProN W3" charset="-128"/>
                <a:sym typeface="Arial" charset="0"/>
              </a:defRPr>
            </a:lvl5pPr>
            <a:lvl6pPr marL="25146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6pPr>
            <a:lvl7pPr marL="29718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7pPr>
            <a:lvl8pPr marL="34290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8pPr>
            <a:lvl9pPr marL="3886200" indent="-228600" eaLnBrk="0" fontAlgn="base" hangingPunct="0">
              <a:spcBef>
                <a:spcPts val="500"/>
              </a:spcBef>
              <a:spcAft>
                <a:spcPct val="0"/>
              </a:spcAft>
              <a:buSzPct val="100000"/>
              <a:buFont typeface="Arial" charset="0"/>
              <a:buChar char="»"/>
              <a:defRPr kumimoji="1" sz="2000">
                <a:solidFill>
                  <a:schemeClr val="tx1"/>
                </a:solidFill>
                <a:latin typeface="Arial" charset="0"/>
                <a:ea typeface="ヒラギノ角ゴ ProN W3" charset="-128"/>
                <a:sym typeface="Arial" charset="0"/>
              </a:defRPr>
            </a:lvl9pPr>
          </a:lstStyle>
          <a:p>
            <a:pPr eaLnBrk="1" hangingPunct="1">
              <a:spcBef>
                <a:spcPct val="0"/>
              </a:spcBef>
              <a:buClr>
                <a:srgbClr val="000000"/>
              </a:buClr>
              <a:buFont typeface="Wingdings" charset="2"/>
              <a:buChar char="ü"/>
            </a:pPr>
            <a:r>
              <a:rPr kumimoji="0" lang="ja-JP" altLang="en-US" sz="2000">
                <a:latin typeface="ヒラギノ角ゴ ProN W3" charset="-128"/>
                <a:sym typeface="ヒラギノ角ゴ ProN W3" charset="-128"/>
              </a:rPr>
              <a:t>各学科での取り組み</a:t>
            </a:r>
            <a:endParaRPr kumimoji="0" lang="en-US" altLang="ja-JP" sz="2000">
              <a:latin typeface="ヒラギノ角ゴ ProN W3" charset="-128"/>
              <a:sym typeface="ヒラギノ角ゴ ProN W3" charset="-128"/>
            </a:endParaRPr>
          </a:p>
          <a:p>
            <a:pPr eaLnBrk="1" hangingPunct="1">
              <a:spcBef>
                <a:spcPct val="0"/>
              </a:spcBef>
              <a:buClr>
                <a:srgbClr val="000000"/>
              </a:buClr>
              <a:buFont typeface="Wingdings" charset="2"/>
              <a:buChar char="ü"/>
            </a:pPr>
            <a:r>
              <a:rPr kumimoji="0" lang="ja-JP" altLang="en-US" sz="2000">
                <a:latin typeface="ヒラギノ角ゴ ProN W3" charset="-128"/>
                <a:sym typeface="ヒラギノ角ゴ ProN W3" charset="-128"/>
              </a:rPr>
              <a:t>全学的なオンデマンドコンテンツ「研究倫理概論」</a:t>
            </a:r>
          </a:p>
        </p:txBody>
      </p:sp>
      <p:pic>
        <p:nvPicPr>
          <p:cNvPr id="22536" name="Picture 2"/>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52438" y="2085975"/>
            <a:ext cx="8239125"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正方形/長方形 26"/>
          <p:cNvSpPr>
            <a:spLocks noChangeArrowheads="1"/>
          </p:cNvSpPr>
          <p:nvPr/>
        </p:nvSpPr>
        <p:spPr bwMode="auto">
          <a:xfrm>
            <a:off x="1258888" y="1844675"/>
            <a:ext cx="6624637" cy="2808288"/>
          </a:xfrm>
          <a:prstGeom prst="rect">
            <a:avLst/>
          </a:prstGeom>
          <a:gradFill rotWithShape="1">
            <a:gsLst>
              <a:gs pos="0">
                <a:srgbClr val="C00000">
                  <a:alpha val="20000"/>
                </a:srgbClr>
              </a:gs>
              <a:gs pos="100000">
                <a:srgbClr val="C0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spcBef>
                <a:spcPct val="0"/>
              </a:spcBef>
              <a:buSzTx/>
              <a:buFontTx/>
              <a:buNone/>
            </a:pPr>
            <a:endParaRPr kumimoji="0" lang="ja-JP" altLang="en-US" sz="1800">
              <a:solidFill>
                <a:srgbClr val="000000"/>
              </a:solidFill>
              <a:latin typeface="Arial" charset="0"/>
              <a:ea typeface="ヒラギノ角ゴ ProN W3" charset="-128"/>
            </a:endParaRPr>
          </a:p>
        </p:txBody>
      </p:sp>
      <p:sp>
        <p:nvSpPr>
          <p:cNvPr id="35842" name="タイトル 1"/>
          <p:cNvSpPr>
            <a:spLocks noGrp="1"/>
          </p:cNvSpPr>
          <p:nvPr>
            <p:ph type="title"/>
          </p:nvPr>
        </p:nvSpPr>
        <p:spPr>
          <a:xfrm>
            <a:off x="107950" y="0"/>
            <a:ext cx="8207375" cy="600075"/>
          </a:xfrm>
        </p:spPr>
        <p:txBody>
          <a:bodyPr/>
          <a:lstStyle/>
          <a:p>
            <a:r>
              <a:rPr lang="ja-JP" altLang="en-US" dirty="0">
                <a:sym typeface="ヒラギノ角ゴ ProN W6" charset="-128"/>
              </a:rPr>
              <a:t>先進理工学部・先進理工学研究科の研究</a:t>
            </a:r>
            <a:endParaRPr lang="ja-JP" altLang="en-US" dirty="0"/>
          </a:p>
        </p:txBody>
      </p:sp>
      <p:sp>
        <p:nvSpPr>
          <p:cNvPr id="35843"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CEFD9B6C-D220-0A44-937C-F89B3AD8D3C4}" type="slidenum">
              <a:rPr kumimoji="0" lang="en-US" altLang="ja-JP" sz="1000">
                <a:solidFill>
                  <a:prstClr val="black"/>
                </a:solidFill>
                <a:latin typeface="Arial" charset="0"/>
                <a:ea typeface="ヒラギノ角ゴ ProN W3" charset="-128"/>
                <a:cs typeface="Arial" charset="0"/>
              </a:rPr>
              <a:pPr>
                <a:spcBef>
                  <a:spcPct val="0"/>
                </a:spcBef>
                <a:buSzTx/>
                <a:buFontTx/>
                <a:buNone/>
              </a:pPr>
              <a:t>14</a:t>
            </a:fld>
            <a:endParaRPr kumimoji="0" lang="en-US" altLang="ja-JP" sz="1000">
              <a:solidFill>
                <a:prstClr val="black"/>
              </a:solidFill>
              <a:latin typeface="Arial" charset="0"/>
              <a:ea typeface="ヒラギノ角ゴ ProN W3" charset="-128"/>
              <a:cs typeface="Arial" charset="0"/>
            </a:endParaRPr>
          </a:p>
        </p:txBody>
      </p:sp>
      <p:sp>
        <p:nvSpPr>
          <p:cNvPr id="5" name="円/楕円 4"/>
          <p:cNvSpPr/>
          <p:nvPr/>
        </p:nvSpPr>
        <p:spPr bwMode="auto">
          <a:xfrm>
            <a:off x="2195513" y="4437063"/>
            <a:ext cx="4752975" cy="1512887"/>
          </a:xfrm>
          <a:prstGeom prst="ellipse">
            <a:avLst/>
          </a:prstGeom>
          <a:solidFill>
            <a:schemeClr val="accent3">
              <a:lumMod val="40000"/>
              <a:lumOff val="60000"/>
            </a:schemeClr>
          </a:solidFill>
          <a:ln w="9525" cap="flat" cmpd="sng" algn="ctr">
            <a:noFill/>
            <a:prstDash val="solid"/>
            <a:round/>
            <a:headEnd type="none" w="med" len="med"/>
            <a:tailEnd type="none" w="med" len="med"/>
          </a:ln>
          <a:effectLst/>
        </p:spPr>
        <p:txBody>
          <a:bodyPr anchor="ctr"/>
          <a:lstStyle/>
          <a:p>
            <a:pPr algn="ctr" eaLnBrk="1" hangingPunct="1">
              <a:defRPr/>
            </a:pPr>
            <a:r>
              <a:rPr lang="ja-JP" altLang="en-US" sz="2400" dirty="0">
                <a:latin typeface="Meiryo UI"/>
                <a:ea typeface="Meiryo UI"/>
                <a:cs typeface="ヒラギノ角ゴ ProN W3" charset="0"/>
              </a:rPr>
              <a:t>基礎研究</a:t>
            </a:r>
            <a:endParaRPr lang="en-US" altLang="ja-JP" sz="2400" dirty="0">
              <a:latin typeface="Meiryo UI"/>
              <a:ea typeface="Meiryo UI"/>
              <a:cs typeface="ヒラギノ角ゴ ProN W3" charset="0"/>
            </a:endParaRPr>
          </a:p>
          <a:p>
            <a:pPr algn="ctr" eaLnBrk="1" hangingPunct="1">
              <a:defRPr/>
            </a:pPr>
            <a:endParaRPr lang="ja-JP" altLang="en-US" sz="2400" dirty="0">
              <a:latin typeface="Meiryo UI"/>
              <a:ea typeface="Meiryo UI"/>
              <a:cs typeface="ヒラギノ角ゴ ProN W3" charset="0"/>
            </a:endParaRPr>
          </a:p>
        </p:txBody>
      </p:sp>
      <p:grpSp>
        <p:nvGrpSpPr>
          <p:cNvPr id="35845" name="グループ化 24"/>
          <p:cNvGrpSpPr>
            <a:grpSpLocks/>
          </p:cNvGrpSpPr>
          <p:nvPr/>
        </p:nvGrpSpPr>
        <p:grpSpPr bwMode="auto">
          <a:xfrm>
            <a:off x="3635375" y="3789363"/>
            <a:ext cx="1873250" cy="863600"/>
            <a:chOff x="3635896" y="1052736"/>
            <a:chExt cx="1872000" cy="863342"/>
          </a:xfrm>
        </p:grpSpPr>
        <p:sp>
          <p:nvSpPr>
            <p:cNvPr id="11" name="正方形/長方形 10"/>
            <p:cNvSpPr/>
            <p:nvPr/>
          </p:nvSpPr>
          <p:spPr bwMode="auto">
            <a:xfrm>
              <a:off x="3635896" y="1268572"/>
              <a:ext cx="1872000" cy="431671"/>
            </a:xfrm>
            <a:prstGeom prst="rect">
              <a:avLst/>
            </a:prstGeom>
            <a:solidFill>
              <a:schemeClr val="accent6">
                <a:lumMod val="60000"/>
                <a:lumOff val="4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6" name="円/楕円 5"/>
            <p:cNvSpPr/>
            <p:nvPr/>
          </p:nvSpPr>
          <p:spPr bwMode="auto">
            <a:xfrm>
              <a:off x="3635896" y="1052736"/>
              <a:ext cx="1872000" cy="431671"/>
            </a:xfrm>
            <a:prstGeom prst="ellipse">
              <a:avLst/>
            </a:prstGeom>
            <a:solidFill>
              <a:schemeClr val="accent6"/>
            </a:solidFill>
            <a:ln w="38100" cap="flat" cmpd="sng" algn="ctr">
              <a:noFill/>
              <a:prstDash val="solid"/>
              <a:round/>
              <a:headEnd type="none" w="med" len="med"/>
              <a:tailEnd type="none" w="med" len="med"/>
            </a:ln>
            <a:effectLst/>
          </p:spPr>
          <p:txBody>
            <a:bodyPr wrap="none" anchor="ctr"/>
            <a:lstStyle/>
            <a:p>
              <a:pPr algn="ctr" eaLnBrk="1" hangingPunct="1">
                <a:defRPr/>
              </a:pPr>
              <a:r>
                <a:rPr lang="ja-JP" altLang="en-US" sz="2000" dirty="0">
                  <a:solidFill>
                    <a:prstClr val="white"/>
                  </a:solidFill>
                  <a:latin typeface="Meiryo UI"/>
                  <a:ea typeface="Meiryo UI"/>
                  <a:cs typeface="ヒラギノ角ゴ ProN W3" charset="0"/>
                </a:rPr>
                <a:t>物理</a:t>
              </a:r>
            </a:p>
          </p:txBody>
        </p:sp>
        <p:sp>
          <p:nvSpPr>
            <p:cNvPr id="16" name="円/楕円 15"/>
            <p:cNvSpPr/>
            <p:nvPr/>
          </p:nvSpPr>
          <p:spPr bwMode="auto">
            <a:xfrm>
              <a:off x="3635896" y="1484407"/>
              <a:ext cx="1872000" cy="431671"/>
            </a:xfrm>
            <a:prstGeom prst="ellipse">
              <a:avLst/>
            </a:prstGeom>
            <a:solidFill>
              <a:schemeClr val="accent6">
                <a:lumMod val="60000"/>
                <a:lumOff val="40000"/>
              </a:schemeClr>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a:ea typeface="Meiryo UI"/>
                <a:cs typeface="ヒラギノ角ゴ ProN W3" charset="0"/>
              </a:endParaRPr>
            </a:p>
          </p:txBody>
        </p:sp>
      </p:grpSp>
      <p:grpSp>
        <p:nvGrpSpPr>
          <p:cNvPr id="35846" name="グループ化 22"/>
          <p:cNvGrpSpPr>
            <a:grpSpLocks/>
          </p:cNvGrpSpPr>
          <p:nvPr/>
        </p:nvGrpSpPr>
        <p:grpSpPr bwMode="auto">
          <a:xfrm>
            <a:off x="6011863" y="4438650"/>
            <a:ext cx="1873250" cy="862013"/>
            <a:chOff x="5292080" y="2276872"/>
            <a:chExt cx="1872208" cy="863342"/>
          </a:xfrm>
        </p:grpSpPr>
        <p:sp>
          <p:nvSpPr>
            <p:cNvPr id="15" name="正方形/長方形 14"/>
            <p:cNvSpPr/>
            <p:nvPr/>
          </p:nvSpPr>
          <p:spPr bwMode="auto">
            <a:xfrm>
              <a:off x="5292080" y="2493105"/>
              <a:ext cx="1872208" cy="432466"/>
            </a:xfrm>
            <a:prstGeom prst="rect">
              <a:avLst/>
            </a:prstGeom>
            <a:solidFill>
              <a:schemeClr val="accent5">
                <a:lumMod val="60000"/>
                <a:lumOff val="4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7" name="円/楕円 6"/>
            <p:cNvSpPr/>
            <p:nvPr/>
          </p:nvSpPr>
          <p:spPr bwMode="auto">
            <a:xfrm>
              <a:off x="5292080" y="2276872"/>
              <a:ext cx="1872208" cy="432466"/>
            </a:xfrm>
            <a:prstGeom prst="ellipse">
              <a:avLst/>
            </a:prstGeom>
            <a:solidFill>
              <a:schemeClr val="accent5"/>
            </a:solidFill>
            <a:ln w="38100" cap="flat" cmpd="sng" algn="ctr">
              <a:noFill/>
              <a:prstDash val="solid"/>
              <a:round/>
              <a:headEnd type="none" w="med" len="med"/>
              <a:tailEnd type="none" w="med" len="med"/>
            </a:ln>
            <a:effectLst/>
          </p:spPr>
          <p:txBody>
            <a:bodyPr wrap="none" anchor="ctr"/>
            <a:lstStyle/>
            <a:p>
              <a:pPr algn="ctr" eaLnBrk="1" hangingPunct="1">
                <a:defRPr/>
              </a:pPr>
              <a:r>
                <a:rPr lang="ja-JP" altLang="en-US" sz="2000" dirty="0">
                  <a:solidFill>
                    <a:prstClr val="white"/>
                  </a:solidFill>
                  <a:latin typeface="Meiryo UI"/>
                  <a:ea typeface="Meiryo UI"/>
                  <a:cs typeface="ヒラギノ角ゴ ProN W3" charset="0"/>
                </a:rPr>
                <a:t>電気・電子工学</a:t>
              </a:r>
            </a:p>
          </p:txBody>
        </p:sp>
        <p:sp>
          <p:nvSpPr>
            <p:cNvPr id="17" name="円/楕円 16"/>
            <p:cNvSpPr/>
            <p:nvPr/>
          </p:nvSpPr>
          <p:spPr bwMode="auto">
            <a:xfrm>
              <a:off x="5292080" y="2707748"/>
              <a:ext cx="1872208" cy="432466"/>
            </a:xfrm>
            <a:prstGeom prst="ellipse">
              <a:avLst/>
            </a:prstGeom>
            <a:solidFill>
              <a:schemeClr val="accent5">
                <a:lumMod val="60000"/>
                <a:lumOff val="40000"/>
              </a:schemeClr>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a:ea typeface="Meiryo UI"/>
                <a:cs typeface="ヒラギノ角ゴ ProN W3" charset="0"/>
              </a:endParaRPr>
            </a:p>
          </p:txBody>
        </p:sp>
      </p:grpSp>
      <p:grpSp>
        <p:nvGrpSpPr>
          <p:cNvPr id="35847" name="グループ化 21"/>
          <p:cNvGrpSpPr>
            <a:grpSpLocks/>
          </p:cNvGrpSpPr>
          <p:nvPr/>
        </p:nvGrpSpPr>
        <p:grpSpPr bwMode="auto">
          <a:xfrm>
            <a:off x="4932363" y="5302250"/>
            <a:ext cx="1871662" cy="863600"/>
            <a:chOff x="4644008" y="4293850"/>
            <a:chExt cx="1872208" cy="863342"/>
          </a:xfrm>
        </p:grpSpPr>
        <p:sp>
          <p:nvSpPr>
            <p:cNvPr id="14" name="正方形/長方形 13"/>
            <p:cNvSpPr/>
            <p:nvPr/>
          </p:nvSpPr>
          <p:spPr bwMode="auto">
            <a:xfrm>
              <a:off x="4644008" y="4509686"/>
              <a:ext cx="1872208" cy="431671"/>
            </a:xfrm>
            <a:prstGeom prst="rect">
              <a:avLst/>
            </a:prstGeom>
            <a:solidFill>
              <a:schemeClr val="accent4"/>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8" name="円/楕円 7"/>
            <p:cNvSpPr/>
            <p:nvPr/>
          </p:nvSpPr>
          <p:spPr bwMode="auto">
            <a:xfrm>
              <a:off x="4644008" y="4293850"/>
              <a:ext cx="1872208" cy="431671"/>
            </a:xfrm>
            <a:prstGeom prst="ellipse">
              <a:avLst/>
            </a:prstGeom>
            <a:solidFill>
              <a:schemeClr val="accent4">
                <a:lumMod val="75000"/>
              </a:schemeClr>
            </a:solidFill>
            <a:ln w="38100" cap="flat" cmpd="sng" algn="ctr">
              <a:noFill/>
              <a:prstDash val="solid"/>
              <a:round/>
              <a:headEnd type="none" w="med" len="med"/>
              <a:tailEnd type="none" w="med" len="med"/>
            </a:ln>
            <a:effectLst/>
          </p:spPr>
          <p:txBody>
            <a:bodyPr wrap="none" anchor="ctr"/>
            <a:lstStyle/>
            <a:p>
              <a:pPr algn="ctr" eaLnBrk="1" hangingPunct="1">
                <a:defRPr/>
              </a:pPr>
              <a:r>
                <a:rPr lang="ja-JP" altLang="en-US" sz="2000" dirty="0">
                  <a:solidFill>
                    <a:prstClr val="white"/>
                  </a:solidFill>
                  <a:latin typeface="Meiryo UI"/>
                  <a:ea typeface="Meiryo UI"/>
                  <a:cs typeface="ヒラギノ角ゴ ProN W3" charset="0"/>
                </a:rPr>
                <a:t>情報</a:t>
              </a:r>
            </a:p>
          </p:txBody>
        </p:sp>
        <p:sp>
          <p:nvSpPr>
            <p:cNvPr id="18" name="円/楕円 17"/>
            <p:cNvSpPr/>
            <p:nvPr/>
          </p:nvSpPr>
          <p:spPr bwMode="auto">
            <a:xfrm>
              <a:off x="4644008" y="4725521"/>
              <a:ext cx="1872208" cy="431671"/>
            </a:xfrm>
            <a:prstGeom prst="ellipse">
              <a:avLst/>
            </a:prstGeom>
            <a:solidFill>
              <a:schemeClr val="accent4"/>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a:ea typeface="Meiryo UI"/>
                <a:cs typeface="ヒラギノ角ゴ ProN W3" charset="0"/>
              </a:endParaRPr>
            </a:p>
          </p:txBody>
        </p:sp>
      </p:grpSp>
      <p:grpSp>
        <p:nvGrpSpPr>
          <p:cNvPr id="35848" name="グループ化 20"/>
          <p:cNvGrpSpPr>
            <a:grpSpLocks/>
          </p:cNvGrpSpPr>
          <p:nvPr/>
        </p:nvGrpSpPr>
        <p:grpSpPr bwMode="auto">
          <a:xfrm>
            <a:off x="2339975" y="5302250"/>
            <a:ext cx="1871663" cy="863600"/>
            <a:chOff x="2627784" y="4293850"/>
            <a:chExt cx="1872208" cy="863342"/>
          </a:xfrm>
        </p:grpSpPr>
        <p:sp>
          <p:nvSpPr>
            <p:cNvPr id="13" name="正方形/長方形 12"/>
            <p:cNvSpPr/>
            <p:nvPr/>
          </p:nvSpPr>
          <p:spPr bwMode="auto">
            <a:xfrm>
              <a:off x="2627784" y="4509686"/>
              <a:ext cx="1872208" cy="431671"/>
            </a:xfrm>
            <a:prstGeom prst="rect">
              <a:avLst/>
            </a:prstGeom>
            <a:solidFill>
              <a:schemeClr val="accent1">
                <a:lumMod val="60000"/>
                <a:lumOff val="4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9" name="円/楕円 8"/>
            <p:cNvSpPr/>
            <p:nvPr/>
          </p:nvSpPr>
          <p:spPr bwMode="auto">
            <a:xfrm>
              <a:off x="2627784" y="4293850"/>
              <a:ext cx="1872208" cy="431671"/>
            </a:xfrm>
            <a:prstGeom prst="ellipse">
              <a:avLst/>
            </a:prstGeom>
            <a:solidFill>
              <a:schemeClr val="accent1"/>
            </a:solidFill>
            <a:ln w="38100" cap="flat" cmpd="sng" algn="ctr">
              <a:noFill/>
              <a:prstDash val="solid"/>
              <a:round/>
              <a:headEnd type="none" w="med" len="med"/>
              <a:tailEnd type="none" w="med" len="med"/>
            </a:ln>
            <a:effectLst/>
          </p:spPr>
          <p:txBody>
            <a:bodyPr wrap="none" anchor="ctr"/>
            <a:lstStyle/>
            <a:p>
              <a:pPr algn="ctr" eaLnBrk="1" hangingPunct="1">
                <a:defRPr/>
              </a:pPr>
              <a:r>
                <a:rPr lang="ja-JP" altLang="en-US" sz="2000" dirty="0">
                  <a:solidFill>
                    <a:prstClr val="white"/>
                  </a:solidFill>
                  <a:latin typeface="Meiryo UI"/>
                  <a:ea typeface="Meiryo UI"/>
                  <a:cs typeface="ヒラギノ角ゴ ProN W3" charset="0"/>
                </a:rPr>
                <a:t>生命科学</a:t>
              </a:r>
            </a:p>
          </p:txBody>
        </p:sp>
        <p:sp>
          <p:nvSpPr>
            <p:cNvPr id="19" name="円/楕円 18"/>
            <p:cNvSpPr/>
            <p:nvPr/>
          </p:nvSpPr>
          <p:spPr bwMode="auto">
            <a:xfrm>
              <a:off x="2627784" y="4725521"/>
              <a:ext cx="1872208" cy="431671"/>
            </a:xfrm>
            <a:prstGeom prst="ellipse">
              <a:avLst/>
            </a:prstGeom>
            <a:solidFill>
              <a:schemeClr val="accent1">
                <a:lumMod val="60000"/>
                <a:lumOff val="40000"/>
              </a:schemeClr>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a:ea typeface="Meiryo UI"/>
                <a:cs typeface="ヒラギノ角ゴ ProN W3" charset="0"/>
              </a:endParaRPr>
            </a:p>
          </p:txBody>
        </p:sp>
      </p:grpSp>
      <p:grpSp>
        <p:nvGrpSpPr>
          <p:cNvPr id="35849" name="グループ化 23"/>
          <p:cNvGrpSpPr>
            <a:grpSpLocks/>
          </p:cNvGrpSpPr>
          <p:nvPr/>
        </p:nvGrpSpPr>
        <p:grpSpPr bwMode="auto">
          <a:xfrm>
            <a:off x="1258888" y="4438650"/>
            <a:ext cx="1873250" cy="862013"/>
            <a:chOff x="1979712" y="2276872"/>
            <a:chExt cx="1872208" cy="863342"/>
          </a:xfrm>
        </p:grpSpPr>
        <p:sp>
          <p:nvSpPr>
            <p:cNvPr id="12" name="正方形/長方形 11"/>
            <p:cNvSpPr/>
            <p:nvPr/>
          </p:nvSpPr>
          <p:spPr bwMode="auto">
            <a:xfrm>
              <a:off x="1979712" y="2493105"/>
              <a:ext cx="1872208" cy="432466"/>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0" name="円/楕円 9"/>
            <p:cNvSpPr/>
            <p:nvPr/>
          </p:nvSpPr>
          <p:spPr bwMode="auto">
            <a:xfrm>
              <a:off x="1979712" y="2276872"/>
              <a:ext cx="1872208" cy="432466"/>
            </a:xfrm>
            <a:prstGeom prst="ellipse">
              <a:avLst/>
            </a:prstGeom>
            <a:solidFill>
              <a:schemeClr val="accent2"/>
            </a:solidFill>
            <a:ln w="38100" cap="flat" cmpd="sng" algn="ctr">
              <a:noFill/>
              <a:prstDash val="solid"/>
              <a:round/>
              <a:headEnd type="none" w="med" len="med"/>
              <a:tailEnd type="none" w="med" len="med"/>
            </a:ln>
            <a:effectLst/>
          </p:spPr>
          <p:txBody>
            <a:bodyPr wrap="none" anchor="ctr"/>
            <a:lstStyle/>
            <a:p>
              <a:pPr algn="ctr" eaLnBrk="1" hangingPunct="1">
                <a:defRPr/>
              </a:pPr>
              <a:r>
                <a:rPr lang="ja-JP" altLang="en-US" sz="2000" dirty="0">
                  <a:solidFill>
                    <a:prstClr val="white"/>
                  </a:solidFill>
                  <a:latin typeface="Meiryo UI"/>
                  <a:ea typeface="Meiryo UI"/>
                  <a:cs typeface="ヒラギノ角ゴ ProN W3" charset="0"/>
                </a:rPr>
                <a:t>化学</a:t>
              </a:r>
            </a:p>
          </p:txBody>
        </p:sp>
        <p:sp>
          <p:nvSpPr>
            <p:cNvPr id="20" name="円/楕円 19"/>
            <p:cNvSpPr/>
            <p:nvPr/>
          </p:nvSpPr>
          <p:spPr bwMode="auto">
            <a:xfrm>
              <a:off x="1979712" y="2707748"/>
              <a:ext cx="1872208" cy="432466"/>
            </a:xfrm>
            <a:prstGeom prst="ellipse">
              <a:avLst/>
            </a:prstGeom>
            <a:solidFill>
              <a:schemeClr val="accent2">
                <a:lumMod val="60000"/>
                <a:lumOff val="40000"/>
              </a:schemeClr>
            </a:solidFill>
            <a:ln w="38100" cap="flat" cmpd="sng" algn="ctr">
              <a:noFill/>
              <a:prstDash val="solid"/>
              <a:round/>
              <a:headEnd type="none" w="med" len="med"/>
              <a:tailEnd type="none" w="med" len="med"/>
            </a:ln>
            <a:effectLst/>
          </p:spPr>
          <p:txBody>
            <a:bodyPr wrap="none" anchor="ctr"/>
            <a:lstStyle/>
            <a:p>
              <a:pPr algn="ctr" eaLnBrk="1" hangingPunct="1">
                <a:defRPr/>
              </a:pPr>
              <a:endParaRPr lang="ja-JP" altLang="en-US" sz="2800" dirty="0">
                <a:solidFill>
                  <a:prstClr val="white"/>
                </a:solidFill>
                <a:latin typeface="Meiryo UI"/>
                <a:ea typeface="Meiryo UI"/>
                <a:cs typeface="ヒラギノ角ゴ ProN W3" charset="0"/>
              </a:endParaRPr>
            </a:p>
          </p:txBody>
        </p:sp>
      </p:grpSp>
      <p:sp>
        <p:nvSpPr>
          <p:cNvPr id="26" name="円/楕円 25"/>
          <p:cNvSpPr/>
          <p:nvPr/>
        </p:nvSpPr>
        <p:spPr bwMode="auto">
          <a:xfrm>
            <a:off x="1258888" y="1052513"/>
            <a:ext cx="6624637" cy="1528762"/>
          </a:xfrm>
          <a:prstGeom prst="ellipse">
            <a:avLst/>
          </a:prstGeom>
          <a:solidFill>
            <a:srgbClr val="C00000"/>
          </a:solidFill>
          <a:ln w="38100" cap="flat" cmpd="sng" algn="ctr">
            <a:noFill/>
            <a:prstDash val="solid"/>
            <a:round/>
            <a:headEnd type="none" w="med" len="med"/>
            <a:tailEnd type="none" w="med" len="med"/>
          </a:ln>
          <a:effectLst/>
        </p:spPr>
        <p:txBody>
          <a:bodyPr wrap="none" anchor="ctr"/>
          <a:lstStyle/>
          <a:p>
            <a:pPr algn="ctr" eaLnBrk="1" hangingPunct="1">
              <a:defRPr/>
            </a:pPr>
            <a:r>
              <a:rPr lang="ja-JP" altLang="en-US" sz="2800" dirty="0">
                <a:solidFill>
                  <a:prstClr val="white"/>
                </a:solidFill>
                <a:latin typeface="Meiryo UI"/>
                <a:ea typeface="Meiryo UI"/>
                <a:cs typeface="ヒラギノ角ゴ ProN W3" charset="0"/>
              </a:rPr>
              <a:t>実用化・工業化　応用研究</a:t>
            </a:r>
          </a:p>
        </p:txBody>
      </p:sp>
      <p:sp>
        <p:nvSpPr>
          <p:cNvPr id="28" name="正方形/長方形 27"/>
          <p:cNvSpPr/>
          <p:nvPr/>
        </p:nvSpPr>
        <p:spPr>
          <a:xfrm>
            <a:off x="1258888" y="2898775"/>
            <a:ext cx="6624637" cy="522288"/>
          </a:xfrm>
          <a:prstGeom prst="rect">
            <a:avLst/>
          </a:prstGeom>
        </p:spPr>
        <p:txBody>
          <a:bodyPr>
            <a:spAutoFit/>
          </a:bodyPr>
          <a:lstStyle/>
          <a:p>
            <a:pPr algn="ctr">
              <a:defRPr/>
            </a:pPr>
            <a:r>
              <a:rPr lang="ja-JP" altLang="en-US" sz="2800" dirty="0">
                <a:solidFill>
                  <a:srgbClr val="C00000"/>
                </a:solidFill>
                <a:latin typeface="Meiryo UI"/>
                <a:ea typeface="Meiryo UI"/>
                <a:cs typeface="ヒラギノ角ゴ ProN W3" charset="0"/>
                <a:sym typeface="ヒラギノ角ゴ ProN W6" charset="-128"/>
              </a:rPr>
              <a:t>自然真理の探求</a:t>
            </a:r>
          </a:p>
        </p:txBody>
      </p:sp>
    </p:spTree>
    <p:extLst>
      <p:ext uri="{BB962C8B-B14F-4D97-AF65-F5344CB8AC3E}">
        <p14:creationId xmlns:p14="http://schemas.microsoft.com/office/powerpoint/2010/main" val="126987092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タイトル 1"/>
          <p:cNvSpPr>
            <a:spLocks noGrp="1"/>
          </p:cNvSpPr>
          <p:nvPr>
            <p:ph type="title"/>
          </p:nvPr>
        </p:nvSpPr>
        <p:spPr>
          <a:xfrm>
            <a:off x="50624" y="0"/>
            <a:ext cx="8207375" cy="600075"/>
          </a:xfrm>
        </p:spPr>
        <p:txBody>
          <a:bodyPr/>
          <a:lstStyle/>
          <a:p>
            <a:r>
              <a:rPr lang="ja-JP" altLang="en-US" dirty="0">
                <a:sym typeface="ヒラギノ角ゴ ProN W6" charset="-128"/>
              </a:rPr>
              <a:t>先進理工学部から先進理工学研究科へ</a:t>
            </a:r>
            <a:endParaRPr lang="ja-JP" altLang="en-US" dirty="0"/>
          </a:p>
        </p:txBody>
      </p:sp>
      <p:sp>
        <p:nvSpPr>
          <p:cNvPr id="36866"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203525D5-ABEA-9641-AB86-6A4EA52E1AD4}" type="slidenum">
              <a:rPr kumimoji="0" lang="en-US" altLang="ja-JP" sz="1000">
                <a:solidFill>
                  <a:prstClr val="black"/>
                </a:solidFill>
                <a:latin typeface="Arial" charset="0"/>
                <a:ea typeface="ヒラギノ角ゴ ProN W3" charset="-128"/>
                <a:cs typeface="Arial" charset="0"/>
              </a:rPr>
              <a:pPr>
                <a:spcBef>
                  <a:spcPct val="0"/>
                </a:spcBef>
                <a:buSzTx/>
                <a:buFontTx/>
                <a:buNone/>
              </a:pPr>
              <a:t>15</a:t>
            </a:fld>
            <a:endParaRPr kumimoji="0" lang="en-US" altLang="ja-JP" sz="1000">
              <a:solidFill>
                <a:prstClr val="black"/>
              </a:solidFill>
              <a:latin typeface="Arial" charset="0"/>
              <a:ea typeface="ヒラギノ角ゴ ProN W3" charset="-128"/>
              <a:cs typeface="Arial" charset="0"/>
            </a:endParaRPr>
          </a:p>
        </p:txBody>
      </p:sp>
      <p:sp>
        <p:nvSpPr>
          <p:cNvPr id="4" name="Text Box 11"/>
          <p:cNvSpPr txBox="1">
            <a:spLocks noChangeArrowheads="1"/>
          </p:cNvSpPr>
          <p:nvPr/>
        </p:nvSpPr>
        <p:spPr bwMode="auto">
          <a:xfrm>
            <a:off x="468313" y="2349500"/>
            <a:ext cx="3814762" cy="3814763"/>
          </a:xfrm>
          <a:prstGeom prst="rect">
            <a:avLst/>
          </a:prstGeom>
          <a:solidFill>
            <a:schemeClr val="accent5">
              <a:lumMod val="20000"/>
              <a:lumOff val="80000"/>
            </a:schemeClr>
          </a:solidFill>
          <a:ln>
            <a:noFill/>
          </a:ln>
        </p:spPr>
        <p:txBody>
          <a:bodyPr wrap="none"/>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eaLnBrk="1" hangingPunct="1">
              <a:lnSpc>
                <a:spcPct val="120000"/>
              </a:lnSpc>
              <a:defRPr/>
            </a:pPr>
            <a:r>
              <a:rPr lang="ja-JP" altLang="en-US">
                <a:solidFill>
                  <a:srgbClr val="2F5597"/>
                </a:solidFill>
                <a:latin typeface="Century Gothic" pitchFamily="34" charset="0"/>
                <a:ea typeface="Meiryo UI" pitchFamily="50" charset="-128"/>
                <a:cs typeface="Meiryo UI" pitchFamily="50" charset="-128"/>
              </a:rPr>
              <a:t>物理学科</a:t>
            </a:r>
          </a:p>
          <a:p>
            <a:pPr algn="ctr" eaLnBrk="1" hangingPunct="1">
              <a:lnSpc>
                <a:spcPct val="120000"/>
              </a:lnSpc>
              <a:defRPr/>
            </a:pPr>
            <a:r>
              <a:rPr lang="ja-JP" altLang="en-US">
                <a:solidFill>
                  <a:srgbClr val="2F5597"/>
                </a:solidFill>
                <a:latin typeface="Century Gothic" pitchFamily="34" charset="0"/>
                <a:ea typeface="Meiryo UI" pitchFamily="50" charset="-128"/>
                <a:cs typeface="Meiryo UI" pitchFamily="50" charset="-128"/>
              </a:rPr>
              <a:t>応用物理学科</a:t>
            </a:r>
          </a:p>
          <a:p>
            <a:pPr algn="ctr" eaLnBrk="1" hangingPunct="1">
              <a:lnSpc>
                <a:spcPct val="120000"/>
              </a:lnSpc>
              <a:defRPr/>
            </a:pPr>
            <a:r>
              <a:rPr lang="ja-JP" altLang="en-US">
                <a:solidFill>
                  <a:srgbClr val="2F5597"/>
                </a:solidFill>
                <a:latin typeface="Century Gothic" pitchFamily="34" charset="0"/>
                <a:ea typeface="Meiryo UI" pitchFamily="50" charset="-128"/>
                <a:cs typeface="Meiryo UI" pitchFamily="50" charset="-128"/>
              </a:rPr>
              <a:t>化学・生命化学科</a:t>
            </a:r>
          </a:p>
          <a:p>
            <a:pPr algn="ctr" eaLnBrk="1" hangingPunct="1">
              <a:lnSpc>
                <a:spcPct val="120000"/>
              </a:lnSpc>
              <a:defRPr/>
            </a:pPr>
            <a:r>
              <a:rPr lang="ja-JP" altLang="en-US">
                <a:solidFill>
                  <a:srgbClr val="2F5597"/>
                </a:solidFill>
                <a:latin typeface="Century Gothic" pitchFamily="34" charset="0"/>
                <a:ea typeface="Meiryo UI" pitchFamily="50" charset="-128"/>
                <a:cs typeface="Meiryo UI" pitchFamily="50" charset="-128"/>
              </a:rPr>
              <a:t>応用化学科</a:t>
            </a:r>
          </a:p>
          <a:p>
            <a:pPr algn="ctr" eaLnBrk="1" hangingPunct="1">
              <a:lnSpc>
                <a:spcPct val="120000"/>
              </a:lnSpc>
              <a:defRPr/>
            </a:pPr>
            <a:r>
              <a:rPr lang="ja-JP" altLang="en-US">
                <a:solidFill>
                  <a:srgbClr val="2F5597"/>
                </a:solidFill>
                <a:latin typeface="Century Gothic" pitchFamily="34" charset="0"/>
                <a:ea typeface="Meiryo UI" pitchFamily="50" charset="-128"/>
                <a:cs typeface="Meiryo UI" pitchFamily="50" charset="-128"/>
              </a:rPr>
              <a:t>生命医科学科 </a:t>
            </a:r>
          </a:p>
          <a:p>
            <a:pPr algn="ctr" eaLnBrk="1" hangingPunct="1">
              <a:lnSpc>
                <a:spcPct val="120000"/>
              </a:lnSpc>
              <a:defRPr/>
            </a:pPr>
            <a:r>
              <a:rPr lang="ja-JP" altLang="en-US">
                <a:solidFill>
                  <a:srgbClr val="2F5597"/>
                </a:solidFill>
                <a:latin typeface="Century Gothic" pitchFamily="34" charset="0"/>
                <a:ea typeface="Meiryo UI" pitchFamily="50" charset="-128"/>
                <a:cs typeface="Meiryo UI" pitchFamily="50" charset="-128"/>
              </a:rPr>
              <a:t>電気・情報生命工学科</a:t>
            </a:r>
          </a:p>
          <a:p>
            <a:pPr algn="ctr" eaLnBrk="1" hangingPunct="1">
              <a:defRPr/>
            </a:pPr>
            <a:endParaRPr lang="en-US" altLang="ja-JP">
              <a:solidFill>
                <a:srgbClr val="2F5597"/>
              </a:solidFill>
              <a:latin typeface="Century Gothic" pitchFamily="34" charset="0"/>
              <a:ea typeface="Meiryo UI" pitchFamily="50" charset="-128"/>
              <a:cs typeface="Meiryo UI" pitchFamily="50" charset="-128"/>
            </a:endParaRPr>
          </a:p>
        </p:txBody>
      </p:sp>
      <p:sp>
        <p:nvSpPr>
          <p:cNvPr id="5" name="Text Box 12"/>
          <p:cNvSpPr txBox="1">
            <a:spLocks noChangeArrowheads="1"/>
          </p:cNvSpPr>
          <p:nvPr/>
        </p:nvSpPr>
        <p:spPr bwMode="auto">
          <a:xfrm>
            <a:off x="468313" y="1916113"/>
            <a:ext cx="3816350" cy="433387"/>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50000"/>
              </a:spcBef>
              <a:buSzTx/>
              <a:buFontTx/>
              <a:buNone/>
              <a:defRPr/>
            </a:pPr>
            <a:r>
              <a:rPr lang="ja-JP" altLang="en-US" sz="2800">
                <a:solidFill>
                  <a:prstClr val="white"/>
                </a:solidFill>
                <a:latin typeface="Century Gothic"/>
                <a:ea typeface="Meiryo UI"/>
              </a:rPr>
              <a:t>先進理工学部</a:t>
            </a:r>
          </a:p>
        </p:txBody>
      </p:sp>
      <p:sp>
        <p:nvSpPr>
          <p:cNvPr id="6" name="Text Box 13"/>
          <p:cNvSpPr txBox="1">
            <a:spLocks noChangeArrowheads="1"/>
          </p:cNvSpPr>
          <p:nvPr/>
        </p:nvSpPr>
        <p:spPr bwMode="auto">
          <a:xfrm>
            <a:off x="4860925" y="2349500"/>
            <a:ext cx="3814763" cy="3816350"/>
          </a:xfrm>
          <a:prstGeom prst="rect">
            <a:avLst/>
          </a:prstGeom>
          <a:solidFill>
            <a:schemeClr val="accent5"/>
          </a:solidFill>
          <a:ln w="19050">
            <a:noFill/>
            <a:miter lim="800000"/>
            <a:headEnd/>
            <a:tailEnd/>
          </a:ln>
        </p:spPr>
        <p:txBody>
          <a:bodyPr wrap="none" anchor="b"/>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lgn="ctr" eaLnBrk="1" hangingPunct="1">
              <a:lnSpc>
                <a:spcPct val="110000"/>
              </a:lnSpc>
              <a:spcBef>
                <a:spcPct val="0"/>
              </a:spcBef>
              <a:buSzTx/>
              <a:buFontTx/>
              <a:buNone/>
              <a:defRPr/>
            </a:pPr>
            <a:r>
              <a:rPr lang="ja-JP" altLang="en-US" sz="2000">
                <a:solidFill>
                  <a:prstClr val="white"/>
                </a:solidFill>
              </a:rPr>
              <a:t>生命理工学専攻</a:t>
            </a:r>
            <a:endParaRPr lang="ja-JP" altLang="en-US" sz="2000" baseline="30000">
              <a:solidFill>
                <a:prstClr val="white"/>
              </a:solidFill>
            </a:endParaRPr>
          </a:p>
          <a:p>
            <a:pPr algn="ctr" eaLnBrk="1" hangingPunct="1">
              <a:lnSpc>
                <a:spcPct val="110000"/>
              </a:lnSpc>
              <a:spcBef>
                <a:spcPct val="0"/>
              </a:spcBef>
              <a:buSzTx/>
              <a:buFontTx/>
              <a:buNone/>
              <a:defRPr/>
            </a:pPr>
            <a:r>
              <a:rPr lang="ja-JP" altLang="en-US" sz="2000">
                <a:solidFill>
                  <a:prstClr val="white"/>
                </a:solidFill>
              </a:rPr>
              <a:t>ナノ理工学専攻</a:t>
            </a:r>
          </a:p>
          <a:p>
            <a:pPr algn="ctr" eaLnBrk="1" hangingPunct="1">
              <a:lnSpc>
                <a:spcPct val="110000"/>
              </a:lnSpc>
              <a:spcBef>
                <a:spcPct val="0"/>
              </a:spcBef>
              <a:buSzTx/>
              <a:buFontTx/>
              <a:buNone/>
              <a:defRPr/>
            </a:pPr>
            <a:r>
              <a:rPr lang="ja-JP" altLang="en-US" sz="2000">
                <a:solidFill>
                  <a:prstClr val="white"/>
                </a:solidFill>
              </a:rPr>
              <a:t>共同先端生命医科学専攻</a:t>
            </a:r>
            <a:endParaRPr lang="en-US" altLang="ja-JP" sz="2000">
              <a:solidFill>
                <a:prstClr val="white"/>
              </a:solidFill>
            </a:endParaRPr>
          </a:p>
          <a:p>
            <a:pPr algn="ctr" eaLnBrk="1" hangingPunct="1">
              <a:lnSpc>
                <a:spcPct val="110000"/>
              </a:lnSpc>
              <a:spcBef>
                <a:spcPct val="0"/>
              </a:spcBef>
              <a:buSzTx/>
              <a:buFontTx/>
              <a:buNone/>
              <a:defRPr/>
            </a:pPr>
            <a:r>
              <a:rPr lang="ja-JP" altLang="en-US" sz="2000">
                <a:solidFill>
                  <a:prstClr val="white"/>
                </a:solidFill>
              </a:rPr>
              <a:t>共同先進健康科学専攻</a:t>
            </a:r>
            <a:endParaRPr lang="en-US" altLang="ja-JP" sz="2000">
              <a:solidFill>
                <a:prstClr val="white"/>
              </a:solidFill>
            </a:endParaRPr>
          </a:p>
          <a:p>
            <a:pPr algn="ctr" eaLnBrk="1" hangingPunct="1">
              <a:lnSpc>
                <a:spcPct val="110000"/>
              </a:lnSpc>
              <a:spcBef>
                <a:spcPct val="0"/>
              </a:spcBef>
              <a:buSzTx/>
              <a:buFontTx/>
              <a:buNone/>
              <a:defRPr/>
            </a:pPr>
            <a:r>
              <a:rPr lang="ja-JP" altLang="en-US" sz="2000">
                <a:solidFill>
                  <a:prstClr val="white"/>
                </a:solidFill>
              </a:rPr>
              <a:t>共同原子力専攻</a:t>
            </a:r>
            <a:endParaRPr lang="en-US" altLang="ja-JP" sz="2000">
              <a:solidFill>
                <a:prstClr val="white"/>
              </a:solidFill>
            </a:endParaRPr>
          </a:p>
          <a:p>
            <a:pPr algn="ctr">
              <a:lnSpc>
                <a:spcPct val="110000"/>
              </a:lnSpc>
              <a:spcBef>
                <a:spcPct val="0"/>
              </a:spcBef>
              <a:buSzTx/>
              <a:buFontTx/>
              <a:buNone/>
              <a:defRPr/>
            </a:pPr>
            <a:r>
              <a:rPr lang="ja-JP" altLang="en-US" sz="2000">
                <a:solidFill>
                  <a:prstClr val="white"/>
                </a:solidFill>
              </a:rPr>
              <a:t>先進理工学専攻</a:t>
            </a:r>
            <a:r>
              <a:rPr lang="en-US" altLang="ja-JP" sz="2000">
                <a:solidFill>
                  <a:prstClr val="white"/>
                </a:solidFill>
              </a:rPr>
              <a:t>(5</a:t>
            </a:r>
            <a:r>
              <a:rPr lang="ja-JP" altLang="en-US" sz="2000">
                <a:solidFill>
                  <a:prstClr val="white"/>
                </a:solidFill>
              </a:rPr>
              <a:t>年一貫制</a:t>
            </a:r>
            <a:r>
              <a:rPr lang="en-US" altLang="ja-JP" sz="2000">
                <a:solidFill>
                  <a:prstClr val="white"/>
                </a:solidFill>
              </a:rPr>
              <a:t>)</a:t>
            </a:r>
            <a:endParaRPr lang="en-US" altLang="ja-JP" sz="2000" baseline="30000">
              <a:solidFill>
                <a:prstClr val="white"/>
              </a:solidFill>
            </a:endParaRPr>
          </a:p>
        </p:txBody>
      </p:sp>
      <p:sp>
        <p:nvSpPr>
          <p:cNvPr id="7" name="Text Box 14"/>
          <p:cNvSpPr txBox="1">
            <a:spLocks noChangeArrowheads="1"/>
          </p:cNvSpPr>
          <p:nvPr/>
        </p:nvSpPr>
        <p:spPr bwMode="auto">
          <a:xfrm>
            <a:off x="4859338" y="1917700"/>
            <a:ext cx="3816350" cy="431800"/>
          </a:xfrm>
          <a:prstGeom prst="rect">
            <a:avLst/>
          </a:prstGeom>
          <a:solidFill>
            <a:schemeClr val="accent5">
              <a:lumMod val="75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50000"/>
              </a:spcBef>
              <a:buSzTx/>
              <a:buFontTx/>
              <a:buNone/>
              <a:defRPr/>
            </a:pPr>
            <a:r>
              <a:rPr lang="ja-JP" altLang="en-US" sz="2800" dirty="0">
                <a:solidFill>
                  <a:prstClr val="white"/>
                </a:solidFill>
                <a:latin typeface="Century Gothic"/>
                <a:ea typeface="Meiryo UI"/>
              </a:rPr>
              <a:t>先進理工学研究科</a:t>
            </a:r>
          </a:p>
        </p:txBody>
      </p:sp>
      <p:sp>
        <p:nvSpPr>
          <p:cNvPr id="8" name="AutoShape 18"/>
          <p:cNvSpPr>
            <a:spLocks noChangeArrowheads="1"/>
          </p:cNvSpPr>
          <p:nvPr/>
        </p:nvSpPr>
        <p:spPr bwMode="auto">
          <a:xfrm rot="16200000" flipV="1">
            <a:off x="4275138" y="2492375"/>
            <a:ext cx="574675" cy="288925"/>
          </a:xfrm>
          <a:prstGeom prst="triangle">
            <a:avLst>
              <a:gd name="adj" fmla="val 50000"/>
            </a:avLst>
          </a:prstGeom>
          <a:solidFill>
            <a:schemeClr val="accent5"/>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ja-JP" altLang="en-US" sz="1800">
              <a:solidFill>
                <a:srgbClr val="000000"/>
              </a:solidFill>
              <a:latin typeface="Century Gothic"/>
              <a:ea typeface="Meiryo UI"/>
            </a:endParaRPr>
          </a:p>
        </p:txBody>
      </p:sp>
      <p:sp>
        <p:nvSpPr>
          <p:cNvPr id="10" name="テキスト ボックス 1"/>
          <p:cNvSpPr txBox="1">
            <a:spLocks noChangeArrowheads="1"/>
          </p:cNvSpPr>
          <p:nvPr/>
        </p:nvSpPr>
        <p:spPr bwMode="auto">
          <a:xfrm>
            <a:off x="4284663" y="2924175"/>
            <a:ext cx="5540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none" anchor="ctr">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spcBef>
                <a:spcPct val="0"/>
              </a:spcBef>
              <a:buSzTx/>
              <a:buFontTx/>
              <a:buNone/>
              <a:defRPr/>
            </a:pPr>
            <a:r>
              <a:rPr lang="ja-JP" altLang="en-US" sz="2400" dirty="0">
                <a:solidFill>
                  <a:srgbClr val="000000"/>
                </a:solidFill>
                <a:latin typeface="Century Gothic"/>
                <a:ea typeface="Meiryo UI"/>
              </a:rPr>
              <a:t>進学</a:t>
            </a:r>
          </a:p>
        </p:txBody>
      </p:sp>
      <p:sp>
        <p:nvSpPr>
          <p:cNvPr id="36873" name="角丸四角形 10"/>
          <p:cNvSpPr>
            <a:spLocks noChangeArrowheads="1"/>
          </p:cNvSpPr>
          <p:nvPr/>
        </p:nvSpPr>
        <p:spPr bwMode="auto">
          <a:xfrm>
            <a:off x="4356100" y="3717925"/>
            <a:ext cx="431800" cy="2087563"/>
          </a:xfrm>
          <a:prstGeom prst="roundRect">
            <a:avLst>
              <a:gd name="adj" fmla="val 16667"/>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eaVert"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lgn="ctr">
              <a:spcBef>
                <a:spcPct val="0"/>
              </a:spcBef>
              <a:buSzTx/>
              <a:buFontTx/>
              <a:buNone/>
            </a:pPr>
            <a:r>
              <a:rPr kumimoji="0" lang="ja-JP" altLang="en-US">
                <a:solidFill>
                  <a:prstClr val="white"/>
                </a:solidFill>
                <a:latin typeface="Arial" charset="0"/>
                <a:ea typeface="ヒラギノ角ゴ ProN W3" charset="-128"/>
              </a:rPr>
              <a:t>推薦制度あり</a:t>
            </a:r>
          </a:p>
        </p:txBody>
      </p:sp>
      <p:sp>
        <p:nvSpPr>
          <p:cNvPr id="12" name="テキスト ボックス 11"/>
          <p:cNvSpPr txBox="1"/>
          <p:nvPr/>
        </p:nvSpPr>
        <p:spPr>
          <a:xfrm>
            <a:off x="1563688" y="836613"/>
            <a:ext cx="1625600" cy="1200150"/>
          </a:xfrm>
          <a:prstGeom prst="rect">
            <a:avLst/>
          </a:prstGeom>
          <a:noFill/>
        </p:spPr>
        <p:txBody>
          <a:bodyPr wrap="none" anchor="ctr">
            <a:spAutoFit/>
          </a:bodyPr>
          <a:lstStyle/>
          <a:p>
            <a:pPr algn="ctr">
              <a:defRPr/>
            </a:pPr>
            <a:r>
              <a:rPr kumimoji="1" lang="en-US" altLang="ja-JP" sz="7200" b="1" dirty="0">
                <a:solidFill>
                  <a:srgbClr val="4472C4"/>
                </a:solidFill>
                <a:latin typeface="Century Gothic"/>
                <a:ea typeface="Meiryo UI"/>
                <a:sym typeface="Arial" pitchFamily="34" charset="0"/>
              </a:rPr>
              <a:t>6</a:t>
            </a:r>
            <a:r>
              <a:rPr kumimoji="1" lang="ja-JP" altLang="en-US" sz="3600" b="1" dirty="0">
                <a:solidFill>
                  <a:srgbClr val="4472C4"/>
                </a:solidFill>
                <a:latin typeface="Century Gothic"/>
                <a:ea typeface="Meiryo UI"/>
                <a:sym typeface="Arial" pitchFamily="34" charset="0"/>
              </a:rPr>
              <a:t>学科</a:t>
            </a:r>
          </a:p>
        </p:txBody>
      </p:sp>
      <p:sp>
        <p:nvSpPr>
          <p:cNvPr id="13" name="テキスト ボックス 12"/>
          <p:cNvSpPr txBox="1"/>
          <p:nvPr/>
        </p:nvSpPr>
        <p:spPr>
          <a:xfrm>
            <a:off x="5695950" y="836613"/>
            <a:ext cx="2143125" cy="1200150"/>
          </a:xfrm>
          <a:prstGeom prst="rect">
            <a:avLst/>
          </a:prstGeom>
          <a:noFill/>
        </p:spPr>
        <p:txBody>
          <a:bodyPr wrap="none" anchor="ctr">
            <a:spAutoFit/>
          </a:bodyPr>
          <a:lstStyle/>
          <a:p>
            <a:pPr algn="ctr">
              <a:defRPr/>
            </a:pPr>
            <a:r>
              <a:rPr kumimoji="1" lang="en-US" altLang="ja-JP" sz="7200" b="1" dirty="0">
                <a:solidFill>
                  <a:srgbClr val="4472C4">
                    <a:lumMod val="75000"/>
                  </a:srgbClr>
                </a:solidFill>
                <a:latin typeface="Century Gothic"/>
                <a:ea typeface="Meiryo UI"/>
                <a:sym typeface="Arial" pitchFamily="34" charset="0"/>
              </a:rPr>
              <a:t>11</a:t>
            </a:r>
            <a:r>
              <a:rPr kumimoji="1" lang="ja-JP" altLang="en-US" sz="3600" b="1" dirty="0">
                <a:solidFill>
                  <a:srgbClr val="4472C4">
                    <a:lumMod val="75000"/>
                  </a:srgbClr>
                </a:solidFill>
                <a:latin typeface="Century Gothic"/>
                <a:ea typeface="Meiryo UI"/>
                <a:sym typeface="Arial" pitchFamily="34" charset="0"/>
              </a:rPr>
              <a:t>専攻</a:t>
            </a:r>
          </a:p>
        </p:txBody>
      </p:sp>
      <p:sp>
        <p:nvSpPr>
          <p:cNvPr id="14" name="右矢印 13"/>
          <p:cNvSpPr/>
          <p:nvPr/>
        </p:nvSpPr>
        <p:spPr bwMode="auto">
          <a:xfrm>
            <a:off x="3492500" y="1412875"/>
            <a:ext cx="2159000" cy="360363"/>
          </a:xfrm>
          <a:prstGeom prst="rightArrow">
            <a:avLst/>
          </a:prstGeom>
          <a:solidFill>
            <a:schemeClr val="accent3"/>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5" name="Text Box 13"/>
          <p:cNvSpPr txBox="1">
            <a:spLocks noChangeArrowheads="1"/>
          </p:cNvSpPr>
          <p:nvPr/>
        </p:nvSpPr>
        <p:spPr bwMode="auto">
          <a:xfrm>
            <a:off x="5003800" y="2420938"/>
            <a:ext cx="3529013" cy="1655762"/>
          </a:xfrm>
          <a:prstGeom prst="rect">
            <a:avLst/>
          </a:prstGeom>
          <a:solidFill>
            <a:schemeClr val="accent5">
              <a:lumMod val="50000"/>
            </a:schemeClr>
          </a:solidFill>
          <a:ln w="19050">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lnSpc>
                <a:spcPct val="110000"/>
              </a:lnSpc>
              <a:spcBef>
                <a:spcPct val="0"/>
              </a:spcBef>
              <a:buSzTx/>
              <a:buFontTx/>
              <a:buNone/>
              <a:defRPr/>
            </a:pPr>
            <a:r>
              <a:rPr lang="ja-JP" altLang="en-US" sz="2000" dirty="0">
                <a:solidFill>
                  <a:prstClr val="white"/>
                </a:solidFill>
                <a:latin typeface="Century Gothic"/>
                <a:ea typeface="Meiryo UI"/>
              </a:rPr>
              <a:t>物理学及応用物理学専攻</a:t>
            </a:r>
          </a:p>
          <a:p>
            <a:pPr algn="ctr" eaLnBrk="1" hangingPunct="1">
              <a:lnSpc>
                <a:spcPct val="110000"/>
              </a:lnSpc>
              <a:spcBef>
                <a:spcPct val="0"/>
              </a:spcBef>
              <a:buSzTx/>
              <a:buFontTx/>
              <a:buNone/>
              <a:defRPr/>
            </a:pPr>
            <a:r>
              <a:rPr lang="ja-JP" altLang="en-US" sz="2000" dirty="0">
                <a:solidFill>
                  <a:prstClr val="white"/>
                </a:solidFill>
                <a:latin typeface="Century Gothic"/>
                <a:ea typeface="Meiryo UI"/>
              </a:rPr>
              <a:t>化学・生命化学専攻</a:t>
            </a:r>
          </a:p>
          <a:p>
            <a:pPr algn="ctr" eaLnBrk="1" hangingPunct="1">
              <a:lnSpc>
                <a:spcPct val="110000"/>
              </a:lnSpc>
              <a:spcBef>
                <a:spcPct val="0"/>
              </a:spcBef>
              <a:buSzTx/>
              <a:buFontTx/>
              <a:buNone/>
              <a:defRPr/>
            </a:pPr>
            <a:r>
              <a:rPr lang="ja-JP" altLang="en-US" sz="2000" dirty="0">
                <a:solidFill>
                  <a:prstClr val="white"/>
                </a:solidFill>
                <a:latin typeface="Century Gothic"/>
                <a:ea typeface="Meiryo UI"/>
              </a:rPr>
              <a:t>応用化学専攻</a:t>
            </a:r>
          </a:p>
          <a:p>
            <a:pPr algn="ctr" eaLnBrk="1" hangingPunct="1">
              <a:lnSpc>
                <a:spcPct val="110000"/>
              </a:lnSpc>
              <a:spcBef>
                <a:spcPct val="0"/>
              </a:spcBef>
              <a:buSzTx/>
              <a:buFontTx/>
              <a:buNone/>
              <a:defRPr/>
            </a:pPr>
            <a:r>
              <a:rPr lang="ja-JP" altLang="en-US" sz="2000" dirty="0">
                <a:solidFill>
                  <a:prstClr val="white"/>
                </a:solidFill>
                <a:latin typeface="Century Gothic"/>
                <a:ea typeface="Meiryo UI"/>
              </a:rPr>
              <a:t>生命医科学専攻</a:t>
            </a:r>
          </a:p>
          <a:p>
            <a:pPr algn="ctr" eaLnBrk="1" hangingPunct="1">
              <a:lnSpc>
                <a:spcPct val="110000"/>
              </a:lnSpc>
              <a:spcBef>
                <a:spcPct val="0"/>
              </a:spcBef>
              <a:buSzTx/>
              <a:buFontTx/>
              <a:buNone/>
              <a:defRPr/>
            </a:pPr>
            <a:r>
              <a:rPr lang="ja-JP" altLang="en-US" sz="2000" dirty="0">
                <a:solidFill>
                  <a:prstClr val="white"/>
                </a:solidFill>
                <a:latin typeface="Century Gothic"/>
                <a:ea typeface="Meiryo UI"/>
              </a:rPr>
              <a:t>電気・情報生命専攻</a:t>
            </a:r>
            <a:endParaRPr lang="en-US" altLang="ja-JP" sz="2000" baseline="30000" dirty="0">
              <a:solidFill>
                <a:prstClr val="white"/>
              </a:solidFill>
              <a:latin typeface="Century Gothic"/>
              <a:ea typeface="Meiryo UI"/>
            </a:endParaRPr>
          </a:p>
        </p:txBody>
      </p:sp>
    </p:spTree>
    <p:extLst>
      <p:ext uri="{BB962C8B-B14F-4D97-AF65-F5344CB8AC3E}">
        <p14:creationId xmlns:p14="http://schemas.microsoft.com/office/powerpoint/2010/main" val="100289845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タイトル 1"/>
          <p:cNvSpPr>
            <a:spLocks noGrp="1"/>
          </p:cNvSpPr>
          <p:nvPr>
            <p:ph type="title"/>
          </p:nvPr>
        </p:nvSpPr>
        <p:spPr>
          <a:xfrm>
            <a:off x="39335" y="0"/>
            <a:ext cx="8207375" cy="600075"/>
          </a:xfrm>
        </p:spPr>
        <p:txBody>
          <a:bodyPr/>
          <a:lstStyle/>
          <a:p>
            <a:r>
              <a:rPr lang="ja-JP" altLang="en-US" dirty="0"/>
              <a:t>先進理工学研究科の</a:t>
            </a:r>
            <a:r>
              <a:rPr lang="en-US" altLang="ja-JP" dirty="0"/>
              <a:t>11</a:t>
            </a:r>
            <a:r>
              <a:rPr lang="ja-JP" altLang="en-US" dirty="0"/>
              <a:t>の専攻</a:t>
            </a:r>
          </a:p>
        </p:txBody>
      </p:sp>
      <p:sp>
        <p:nvSpPr>
          <p:cNvPr id="37890"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B2F54C7A-8C13-6849-82E2-DAFBC862243E}" type="slidenum">
              <a:rPr kumimoji="0" lang="en-US" altLang="ja-JP" sz="1000">
                <a:solidFill>
                  <a:prstClr val="black"/>
                </a:solidFill>
                <a:latin typeface="Arial" charset="0"/>
                <a:ea typeface="ヒラギノ角ゴ ProN W3" charset="-128"/>
                <a:cs typeface="Arial" charset="0"/>
              </a:rPr>
              <a:pPr>
                <a:spcBef>
                  <a:spcPct val="0"/>
                </a:spcBef>
                <a:buSzTx/>
                <a:buFontTx/>
                <a:buNone/>
              </a:pPr>
              <a:t>16</a:t>
            </a:fld>
            <a:endParaRPr kumimoji="0" lang="en-US" altLang="ja-JP" sz="1000">
              <a:solidFill>
                <a:prstClr val="black"/>
              </a:solidFill>
              <a:latin typeface="Arial" charset="0"/>
              <a:ea typeface="ヒラギノ角ゴ ProN W3" charset="-128"/>
              <a:cs typeface="Arial" charset="0"/>
            </a:endParaRPr>
          </a:p>
        </p:txBody>
      </p:sp>
      <p:sp>
        <p:nvSpPr>
          <p:cNvPr id="5" name="Text Box 12"/>
          <p:cNvSpPr txBox="1">
            <a:spLocks noChangeArrowheads="1"/>
          </p:cNvSpPr>
          <p:nvPr/>
        </p:nvSpPr>
        <p:spPr bwMode="auto">
          <a:xfrm>
            <a:off x="323850" y="1052513"/>
            <a:ext cx="4030663" cy="431800"/>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ts val="0"/>
              </a:spcBef>
              <a:buSzTx/>
              <a:buFont typeface="Arial" panose="020B0604020202020204" pitchFamily="34" charset="0"/>
              <a:buNone/>
              <a:defRPr/>
            </a:pPr>
            <a:r>
              <a:rPr lang="ja-JP" altLang="en-US" sz="2400" b="1" dirty="0">
                <a:solidFill>
                  <a:prstClr val="white"/>
                </a:solidFill>
                <a:latin typeface="Century Gothic"/>
                <a:ea typeface="Meiryo UI"/>
                <a:sym typeface="ヒラギノ角ゴ ProN W6" charset="-128"/>
              </a:rPr>
              <a:t>理工</a:t>
            </a:r>
            <a:r>
              <a:rPr lang="en-US" altLang="ja-JP" sz="2400" b="1" dirty="0">
                <a:solidFill>
                  <a:prstClr val="white"/>
                </a:solidFill>
                <a:latin typeface="Century Gothic"/>
                <a:ea typeface="Meiryo UI"/>
                <a:sym typeface="ヒラギノ角ゴ ProN W6" charset="-128"/>
              </a:rPr>
              <a:t>3</a:t>
            </a:r>
            <a:r>
              <a:rPr lang="ja-JP" altLang="en-US" sz="2400" b="1" dirty="0">
                <a:solidFill>
                  <a:prstClr val="white"/>
                </a:solidFill>
                <a:latin typeface="Century Gothic"/>
                <a:ea typeface="Meiryo UI"/>
                <a:sym typeface="ヒラギノ角ゴ ProN W6" charset="-128"/>
              </a:rPr>
              <a:t>学部共通の教育・支援</a:t>
            </a:r>
            <a:endParaRPr lang="en-US" altLang="ja-JP" sz="2400" b="1" dirty="0">
              <a:solidFill>
                <a:prstClr val="white"/>
              </a:solidFill>
              <a:latin typeface="Century Gothic"/>
              <a:ea typeface="Meiryo UI"/>
              <a:sym typeface="ヒラギノ角ゴ ProN W6" charset="-128"/>
            </a:endParaRPr>
          </a:p>
        </p:txBody>
      </p:sp>
      <p:sp>
        <p:nvSpPr>
          <p:cNvPr id="6" name="正方形/長方形 5"/>
          <p:cNvSpPr/>
          <p:nvPr/>
        </p:nvSpPr>
        <p:spPr>
          <a:xfrm>
            <a:off x="323850" y="1484313"/>
            <a:ext cx="4535488" cy="772006"/>
          </a:xfrm>
          <a:prstGeom prst="rect">
            <a:avLst/>
          </a:prstGeom>
        </p:spPr>
        <p:txBody>
          <a:bodyPr>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2000" dirty="0">
                <a:latin typeface="Meiryo UI"/>
                <a:ea typeface="Meiryo UI"/>
                <a:sym typeface="ヒラギノ丸ゴ ProN W4" charset="-128"/>
              </a:rPr>
              <a:t>学部からの一貫した語学教育</a:t>
            </a:r>
            <a:endParaRPr lang="en-US" altLang="ja-JP" sz="20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2000" dirty="0">
                <a:latin typeface="Meiryo UI"/>
                <a:ea typeface="Meiryo UI"/>
                <a:sym typeface="ヒラギノ丸ゴ ProN W4" charset="-128"/>
              </a:rPr>
              <a:t>産学連携によるキャリア支援</a:t>
            </a:r>
            <a:endParaRPr lang="en-US" altLang="ja-JP" sz="2000" dirty="0">
              <a:latin typeface="Meiryo UI"/>
              <a:ea typeface="Meiryo UI"/>
              <a:sym typeface="ヒラギノ丸ゴ ProN W4" charset="-128"/>
            </a:endParaRPr>
          </a:p>
        </p:txBody>
      </p:sp>
      <p:sp>
        <p:nvSpPr>
          <p:cNvPr id="7" name="Text Box 12"/>
          <p:cNvSpPr txBox="1">
            <a:spLocks noChangeArrowheads="1"/>
          </p:cNvSpPr>
          <p:nvPr/>
        </p:nvSpPr>
        <p:spPr bwMode="auto">
          <a:xfrm>
            <a:off x="323850" y="2593976"/>
            <a:ext cx="4030663" cy="431800"/>
          </a:xfrm>
          <a:prstGeom prst="rect">
            <a:avLst/>
          </a:prstGeom>
          <a:solidFill>
            <a:schemeClr val="accent5"/>
          </a:solidFill>
          <a:ln>
            <a:noFill/>
          </a:ln>
        </p:spPr>
        <p:txBody>
          <a:bodyPr wrap="none" anchor="ctr"/>
          <a:lstStyle>
            <a:defPPr>
              <a:defRPr lang="en-US"/>
            </a:defPPr>
            <a:lvl1pPr algn="ctr" eaLnBrk="1" hangingPunct="1">
              <a:spcBef>
                <a:spcPts val="0"/>
              </a:spcBef>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a:defRPr/>
            </a:pPr>
            <a:r>
              <a:rPr lang="ja-JP" altLang="en-US" dirty="0">
                <a:solidFill>
                  <a:prstClr val="white"/>
                </a:solidFill>
                <a:sym typeface="ヒラギノ角ゴ ProN W6" charset="-128"/>
              </a:rPr>
              <a:t>専攻の壁を越えた学術研究</a:t>
            </a:r>
            <a:endParaRPr lang="en-US" altLang="ja-JP" dirty="0">
              <a:solidFill>
                <a:prstClr val="white"/>
              </a:solidFill>
              <a:sym typeface="ヒラギノ角ゴ ProN W6" charset="-128"/>
            </a:endParaRPr>
          </a:p>
        </p:txBody>
      </p:sp>
      <p:sp>
        <p:nvSpPr>
          <p:cNvPr id="8" name="正方形/長方形 7"/>
          <p:cNvSpPr/>
          <p:nvPr/>
        </p:nvSpPr>
        <p:spPr>
          <a:xfrm>
            <a:off x="323850" y="3025776"/>
            <a:ext cx="4641850" cy="1143903"/>
          </a:xfrm>
          <a:prstGeom prst="rect">
            <a:avLst/>
          </a:prstGeom>
        </p:spPr>
        <p:txBody>
          <a:bodyPr wrap="square">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2000" dirty="0">
                <a:latin typeface="Meiryo UI"/>
                <a:ea typeface="Meiryo UI"/>
                <a:sym typeface="ヒラギノ丸ゴ ProN W4" charset="-128"/>
              </a:rPr>
              <a:t>新・融合領域への展開</a:t>
            </a:r>
            <a:endParaRPr lang="en-US" altLang="ja-JP" sz="20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2000" dirty="0">
                <a:latin typeface="Meiryo UI"/>
                <a:ea typeface="Meiryo UI"/>
                <a:sym typeface="ヒラギノ丸ゴ ProN W4" charset="-128"/>
              </a:rPr>
              <a:t>学際専攻・共同専攻</a:t>
            </a:r>
            <a:endParaRPr lang="en-US" altLang="ja-JP" sz="20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2000" dirty="0">
                <a:latin typeface="Meiryo UI"/>
                <a:ea typeface="Meiryo UI"/>
                <a:sym typeface="ヒラギノ丸ゴ ProN W4" charset="-128"/>
              </a:rPr>
              <a:t>外部資金大型研究・教育プロジェクト</a:t>
            </a:r>
          </a:p>
        </p:txBody>
      </p:sp>
      <p:sp>
        <p:nvSpPr>
          <p:cNvPr id="10" name="角丸四角形 9"/>
          <p:cNvSpPr/>
          <p:nvPr/>
        </p:nvSpPr>
        <p:spPr bwMode="auto">
          <a:xfrm>
            <a:off x="5040313" y="1087756"/>
            <a:ext cx="3959225" cy="5113337"/>
          </a:xfrm>
          <a:prstGeom prst="roundRect">
            <a:avLst>
              <a:gd name="adj" fmla="val 1975"/>
            </a:avLst>
          </a:prstGeom>
          <a:solidFill>
            <a:schemeClr val="accent5">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ja-JP" altLang="en-US">
              <a:ea typeface="ヒラギノ角ゴ ProN W3" charset="0"/>
              <a:cs typeface="ヒラギノ角ゴ ProN W3" charset="0"/>
            </a:endParaRPr>
          </a:p>
        </p:txBody>
      </p:sp>
      <p:sp>
        <p:nvSpPr>
          <p:cNvPr id="11" name="角丸四角形 10"/>
          <p:cNvSpPr/>
          <p:nvPr/>
        </p:nvSpPr>
        <p:spPr bwMode="auto">
          <a:xfrm>
            <a:off x="6048375" y="1195706"/>
            <a:ext cx="2879725"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物理学及応用物理学専攻</a:t>
            </a:r>
            <a:endParaRPr lang="en-US" altLang="ja-JP" sz="2000" b="1" dirty="0">
              <a:solidFill>
                <a:srgbClr val="4472C4"/>
              </a:solidFill>
              <a:latin typeface="Meiryo UI"/>
              <a:ea typeface="Meiryo UI"/>
              <a:sym typeface="ヒラギノ角ゴ ProN W6" charset="-128"/>
            </a:endParaRPr>
          </a:p>
        </p:txBody>
      </p:sp>
      <p:sp>
        <p:nvSpPr>
          <p:cNvPr id="18" name="角丸四角形 17"/>
          <p:cNvSpPr/>
          <p:nvPr/>
        </p:nvSpPr>
        <p:spPr bwMode="auto">
          <a:xfrm>
            <a:off x="6048375" y="1629093"/>
            <a:ext cx="2879725" cy="358775"/>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化学</a:t>
            </a:r>
            <a:r>
              <a:rPr lang="en-US" altLang="ja-JP" sz="2000" b="1" dirty="0">
                <a:solidFill>
                  <a:srgbClr val="4472C4"/>
                </a:solidFill>
                <a:latin typeface="Meiryo UI"/>
                <a:ea typeface="Meiryo UI"/>
                <a:sym typeface="ヒラギノ角ゴ ProN W6" charset="-128"/>
              </a:rPr>
              <a:t>･</a:t>
            </a:r>
            <a:r>
              <a:rPr lang="ja-JP" altLang="en-US" sz="2000" b="1" dirty="0">
                <a:solidFill>
                  <a:srgbClr val="4472C4"/>
                </a:solidFill>
                <a:latin typeface="Meiryo UI"/>
                <a:ea typeface="Meiryo UI"/>
                <a:sym typeface="ヒラギノ角ゴ ProN W6" charset="-128"/>
              </a:rPr>
              <a:t>生命化学専攻</a:t>
            </a:r>
            <a:endParaRPr lang="en-US" altLang="ja-JP" sz="2000" b="1" dirty="0">
              <a:solidFill>
                <a:srgbClr val="4472C4"/>
              </a:solidFill>
              <a:latin typeface="Meiryo UI"/>
              <a:ea typeface="Meiryo UI"/>
              <a:sym typeface="ヒラギノ角ゴ ProN W6" charset="-128"/>
            </a:endParaRPr>
          </a:p>
        </p:txBody>
      </p:sp>
      <p:sp>
        <p:nvSpPr>
          <p:cNvPr id="19" name="角丸四角形 18"/>
          <p:cNvSpPr/>
          <p:nvPr/>
        </p:nvSpPr>
        <p:spPr bwMode="auto">
          <a:xfrm>
            <a:off x="6046788" y="2060893"/>
            <a:ext cx="2881312" cy="358775"/>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応用化学専攻</a:t>
            </a:r>
            <a:endParaRPr lang="en-US" altLang="ja-JP" sz="2000" b="1" dirty="0">
              <a:solidFill>
                <a:srgbClr val="4472C4"/>
              </a:solidFill>
              <a:latin typeface="Meiryo UI"/>
              <a:ea typeface="Meiryo UI"/>
              <a:sym typeface="ヒラギノ角ゴ ProN W6" charset="-128"/>
            </a:endParaRPr>
          </a:p>
        </p:txBody>
      </p:sp>
      <p:sp>
        <p:nvSpPr>
          <p:cNvPr id="20" name="角丸四角形 19"/>
          <p:cNvSpPr/>
          <p:nvPr/>
        </p:nvSpPr>
        <p:spPr bwMode="auto">
          <a:xfrm>
            <a:off x="6046788" y="2492693"/>
            <a:ext cx="2879725" cy="360363"/>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生命医科学専攻</a:t>
            </a:r>
            <a:endParaRPr lang="en-US" altLang="ja-JP" sz="2000" b="1" dirty="0">
              <a:solidFill>
                <a:srgbClr val="4472C4"/>
              </a:solidFill>
              <a:latin typeface="Meiryo UI"/>
              <a:ea typeface="Meiryo UI"/>
              <a:sym typeface="ヒラギノ角ゴ ProN W6" charset="-128"/>
            </a:endParaRPr>
          </a:p>
        </p:txBody>
      </p:sp>
      <p:sp>
        <p:nvSpPr>
          <p:cNvPr id="21" name="角丸四角形 20"/>
          <p:cNvSpPr/>
          <p:nvPr/>
        </p:nvSpPr>
        <p:spPr bwMode="auto">
          <a:xfrm>
            <a:off x="6046788" y="2924493"/>
            <a:ext cx="2879725" cy="360363"/>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電気</a:t>
            </a:r>
            <a:r>
              <a:rPr lang="en-US" altLang="ja-JP" sz="2000" b="1" dirty="0">
                <a:solidFill>
                  <a:srgbClr val="4472C4"/>
                </a:solidFill>
                <a:latin typeface="Meiryo UI"/>
                <a:ea typeface="Meiryo UI"/>
                <a:sym typeface="ヒラギノ角ゴ ProN W6" charset="-128"/>
              </a:rPr>
              <a:t>･</a:t>
            </a:r>
            <a:r>
              <a:rPr lang="ja-JP" altLang="en-US" sz="2000" b="1" dirty="0">
                <a:solidFill>
                  <a:srgbClr val="4472C4"/>
                </a:solidFill>
                <a:latin typeface="Meiryo UI"/>
                <a:ea typeface="Meiryo UI"/>
                <a:sym typeface="ヒラギノ角ゴ ProN W6" charset="-128"/>
              </a:rPr>
              <a:t>情報生命専攻</a:t>
            </a:r>
            <a:endParaRPr lang="en-US" altLang="ja-JP" sz="2000" b="1" dirty="0">
              <a:solidFill>
                <a:srgbClr val="4472C4"/>
              </a:solidFill>
              <a:latin typeface="Meiryo UI"/>
              <a:ea typeface="Meiryo UI"/>
              <a:sym typeface="ヒラギノ角ゴ ProN W6" charset="-128"/>
            </a:endParaRPr>
          </a:p>
        </p:txBody>
      </p:sp>
      <p:sp>
        <p:nvSpPr>
          <p:cNvPr id="37901" name="角丸四角形 21"/>
          <p:cNvSpPr>
            <a:spLocks noChangeArrowheads="1"/>
          </p:cNvSpPr>
          <p:nvPr/>
        </p:nvSpPr>
        <p:spPr bwMode="auto">
          <a:xfrm>
            <a:off x="6046788" y="3429318"/>
            <a:ext cx="2879725" cy="358775"/>
          </a:xfrm>
          <a:prstGeom prst="roundRect">
            <a:avLst>
              <a:gd name="adj" fmla="val 16653"/>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lgn="ctr" eaLnBrk="1" hangingPunct="1">
              <a:spcBef>
                <a:spcPct val="0"/>
              </a:spcBef>
              <a:buSzTx/>
              <a:buFontTx/>
              <a:buNone/>
            </a:pPr>
            <a:r>
              <a:rPr kumimoji="0" lang="ja-JP" altLang="en-US" sz="2000" b="1">
                <a:solidFill>
                  <a:srgbClr val="4472C4"/>
                </a:solidFill>
                <a:latin typeface="Meiryo UI" charset="-128"/>
                <a:sym typeface="ヒラギノ角ゴ ProN W6" charset="-128"/>
              </a:rPr>
              <a:t>生命理工学専攻</a:t>
            </a:r>
            <a:r>
              <a:rPr kumimoji="0" lang="en-US" altLang="ja-JP" sz="2000" b="1">
                <a:solidFill>
                  <a:srgbClr val="4472C4"/>
                </a:solidFill>
                <a:latin typeface="Meiryo UI" charset="-128"/>
                <a:sym typeface="ヒラギノ角ゴ ProN W6" charset="-128"/>
              </a:rPr>
              <a:t> </a:t>
            </a:r>
          </a:p>
        </p:txBody>
      </p:sp>
      <p:sp>
        <p:nvSpPr>
          <p:cNvPr id="37902" name="角丸四角形 22"/>
          <p:cNvSpPr>
            <a:spLocks noChangeArrowheads="1"/>
          </p:cNvSpPr>
          <p:nvPr/>
        </p:nvSpPr>
        <p:spPr bwMode="auto">
          <a:xfrm>
            <a:off x="6046788" y="3861118"/>
            <a:ext cx="2879725" cy="358775"/>
          </a:xfrm>
          <a:prstGeom prst="roundRect">
            <a:avLst>
              <a:gd name="adj" fmla="val 16653"/>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lgn="ctr" eaLnBrk="1" hangingPunct="1">
              <a:spcBef>
                <a:spcPct val="0"/>
              </a:spcBef>
              <a:buSzTx/>
              <a:buFontTx/>
              <a:buNone/>
            </a:pPr>
            <a:r>
              <a:rPr kumimoji="0" lang="ja-JP" altLang="en-US" sz="2000" b="1">
                <a:solidFill>
                  <a:srgbClr val="4472C4"/>
                </a:solidFill>
                <a:latin typeface="Meiryo UI" charset="-128"/>
                <a:sym typeface="ヒラギノ角ゴ ProN W6" charset="-128"/>
              </a:rPr>
              <a:t>ナノ理工学専攻</a:t>
            </a:r>
            <a:r>
              <a:rPr kumimoji="0" lang="en-US" altLang="ja-JP" sz="2000" b="1">
                <a:solidFill>
                  <a:srgbClr val="4472C4"/>
                </a:solidFill>
                <a:latin typeface="Meiryo UI" charset="-128"/>
                <a:sym typeface="ヒラギノ角ゴ ProN W6" charset="-128"/>
              </a:rPr>
              <a:t> </a:t>
            </a:r>
          </a:p>
        </p:txBody>
      </p:sp>
      <p:sp>
        <p:nvSpPr>
          <p:cNvPr id="24" name="角丸四角形 23"/>
          <p:cNvSpPr/>
          <p:nvPr/>
        </p:nvSpPr>
        <p:spPr bwMode="auto">
          <a:xfrm>
            <a:off x="6045200" y="4364356"/>
            <a:ext cx="2879725"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共同先端生命医科学専攻</a:t>
            </a:r>
            <a:endParaRPr lang="en-US" altLang="ja-JP" sz="2000" b="1" dirty="0">
              <a:solidFill>
                <a:srgbClr val="4472C4"/>
              </a:solidFill>
              <a:latin typeface="Meiryo UI"/>
              <a:ea typeface="Meiryo UI"/>
              <a:sym typeface="ヒラギノ角ゴ ProN W6" charset="-128"/>
            </a:endParaRPr>
          </a:p>
        </p:txBody>
      </p:sp>
      <p:sp>
        <p:nvSpPr>
          <p:cNvPr id="25" name="角丸四角形 24"/>
          <p:cNvSpPr/>
          <p:nvPr/>
        </p:nvSpPr>
        <p:spPr bwMode="auto">
          <a:xfrm>
            <a:off x="6045200" y="4796156"/>
            <a:ext cx="2879725"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共同先進健康科学専攻</a:t>
            </a:r>
            <a:endParaRPr lang="en-US" altLang="ja-JP" sz="2000" b="1" dirty="0">
              <a:solidFill>
                <a:srgbClr val="4472C4"/>
              </a:solidFill>
              <a:latin typeface="Meiryo UI"/>
              <a:ea typeface="Meiryo UI"/>
              <a:sym typeface="ヒラギノ角ゴ ProN W6" charset="-128"/>
            </a:endParaRPr>
          </a:p>
        </p:txBody>
      </p:sp>
      <p:sp>
        <p:nvSpPr>
          <p:cNvPr id="26" name="角丸四角形 25"/>
          <p:cNvSpPr/>
          <p:nvPr/>
        </p:nvSpPr>
        <p:spPr bwMode="auto">
          <a:xfrm>
            <a:off x="6045200" y="5227956"/>
            <a:ext cx="2879725"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共同原子力専攻</a:t>
            </a:r>
            <a:endParaRPr lang="en-US" altLang="ja-JP" sz="2000" b="1" dirty="0">
              <a:solidFill>
                <a:srgbClr val="4472C4"/>
              </a:solidFill>
              <a:latin typeface="Meiryo UI"/>
              <a:ea typeface="Meiryo UI"/>
              <a:sym typeface="ヒラギノ角ゴ ProN W6" charset="-128"/>
            </a:endParaRPr>
          </a:p>
        </p:txBody>
      </p:sp>
      <p:sp>
        <p:nvSpPr>
          <p:cNvPr id="27" name="角丸四角形 26"/>
          <p:cNvSpPr/>
          <p:nvPr/>
        </p:nvSpPr>
        <p:spPr bwMode="auto">
          <a:xfrm>
            <a:off x="6048375" y="5732781"/>
            <a:ext cx="2879725" cy="360362"/>
          </a:xfrm>
          <a:prstGeom prst="roundRect">
            <a:avLst>
              <a:gd name="adj" fmla="val 16655"/>
            </a:avLst>
          </a:prstGeom>
          <a:solidFill>
            <a:schemeClr val="bg1"/>
          </a:solidFill>
          <a:ln w="9525" cap="flat" cmpd="sng" algn="ctr">
            <a:noFill/>
            <a:prstDash val="solid"/>
            <a:round/>
            <a:headEnd type="none" w="med" len="med"/>
            <a:tailEnd type="none" w="med" len="med"/>
          </a:ln>
          <a:effectLst/>
        </p:spPr>
        <p:txBody>
          <a:bodyPr wrap="none" anchor="ctr"/>
          <a:lstStyle/>
          <a:p>
            <a:pPr algn="ctr" eaLnBrk="1" hangingPunct="1">
              <a:defRPr/>
            </a:pPr>
            <a:r>
              <a:rPr lang="ja-JP" altLang="en-US" sz="2000" b="1" dirty="0">
                <a:solidFill>
                  <a:srgbClr val="4472C4"/>
                </a:solidFill>
                <a:latin typeface="Meiryo UI"/>
                <a:ea typeface="Meiryo UI"/>
                <a:sym typeface="ヒラギノ角ゴ ProN W6" charset="-128"/>
              </a:rPr>
              <a:t>先進理工学専攻</a:t>
            </a:r>
          </a:p>
        </p:txBody>
      </p:sp>
      <p:cxnSp>
        <p:nvCxnSpPr>
          <p:cNvPr id="29" name="直線コネクタ 28"/>
          <p:cNvCxnSpPr/>
          <p:nvPr/>
        </p:nvCxnSpPr>
        <p:spPr bwMode="auto">
          <a:xfrm>
            <a:off x="5111750" y="3356293"/>
            <a:ext cx="3813175" cy="0"/>
          </a:xfrm>
          <a:prstGeom prst="line">
            <a:avLst/>
          </a:prstGeom>
          <a:solidFill>
            <a:srgbClr val="BBE0E3"/>
          </a:solidFill>
          <a:ln w="9525" cap="flat" cmpd="sng" algn="ctr">
            <a:solidFill>
              <a:schemeClr val="accent5"/>
            </a:solidFill>
            <a:prstDash val="solid"/>
            <a:round/>
            <a:headEnd type="none" w="med" len="med"/>
            <a:tailEnd type="none" w="med" len="med"/>
          </a:ln>
          <a:effectLst/>
        </p:spPr>
      </p:cxnSp>
      <p:cxnSp>
        <p:nvCxnSpPr>
          <p:cNvPr id="30" name="直線コネクタ 29"/>
          <p:cNvCxnSpPr/>
          <p:nvPr/>
        </p:nvCxnSpPr>
        <p:spPr bwMode="auto">
          <a:xfrm>
            <a:off x="5111750" y="4292918"/>
            <a:ext cx="3813175" cy="0"/>
          </a:xfrm>
          <a:prstGeom prst="line">
            <a:avLst/>
          </a:prstGeom>
          <a:solidFill>
            <a:srgbClr val="BBE0E3"/>
          </a:solidFill>
          <a:ln w="9525" cap="flat" cmpd="sng" algn="ctr">
            <a:solidFill>
              <a:schemeClr val="accent5"/>
            </a:solidFill>
            <a:prstDash val="solid"/>
            <a:round/>
            <a:headEnd type="none" w="med" len="med"/>
            <a:tailEnd type="none" w="med" len="med"/>
          </a:ln>
          <a:effectLst/>
        </p:spPr>
      </p:cxnSp>
      <p:cxnSp>
        <p:nvCxnSpPr>
          <p:cNvPr id="31" name="直線コネクタ 30"/>
          <p:cNvCxnSpPr/>
          <p:nvPr/>
        </p:nvCxnSpPr>
        <p:spPr bwMode="auto">
          <a:xfrm>
            <a:off x="5111750" y="5661343"/>
            <a:ext cx="3814763" cy="0"/>
          </a:xfrm>
          <a:prstGeom prst="line">
            <a:avLst/>
          </a:prstGeom>
          <a:solidFill>
            <a:srgbClr val="BBE0E3"/>
          </a:solidFill>
          <a:ln w="9525" cap="flat" cmpd="sng" algn="ctr">
            <a:solidFill>
              <a:schemeClr val="accent5"/>
            </a:solidFill>
            <a:prstDash val="solid"/>
            <a:round/>
            <a:headEnd type="none" w="med" len="med"/>
            <a:tailEnd type="none" w="med" len="med"/>
          </a:ln>
          <a:effectLst/>
        </p:spPr>
      </p:cxnSp>
      <p:sp>
        <p:nvSpPr>
          <p:cNvPr id="33" name="正方形/長方形 32"/>
          <p:cNvSpPr/>
          <p:nvPr/>
        </p:nvSpPr>
        <p:spPr>
          <a:xfrm>
            <a:off x="5111750" y="3422968"/>
            <a:ext cx="933450" cy="792163"/>
          </a:xfrm>
          <a:prstGeom prst="rect">
            <a:avLst/>
          </a:prstGeom>
        </p:spPr>
        <p:txBody>
          <a:bodyPr wrap="none" anchor="ctr"/>
          <a:lstStyle/>
          <a:p>
            <a:pPr algn="ctr">
              <a:defRPr/>
            </a:pPr>
            <a:r>
              <a:rPr lang="ja-JP" altLang="en-US" sz="2000" b="1" dirty="0">
                <a:solidFill>
                  <a:srgbClr val="4472C4">
                    <a:lumMod val="75000"/>
                  </a:srgbClr>
                </a:solidFill>
                <a:latin typeface="Meiryo UI"/>
                <a:ea typeface="Meiryo UI"/>
                <a:sym typeface="ヒラギノ角ゴ ProN W6" charset="-128"/>
              </a:rPr>
              <a:t>学際</a:t>
            </a:r>
            <a:endParaRPr lang="en-US" altLang="ja-JP" sz="2000" b="1" dirty="0">
              <a:solidFill>
                <a:srgbClr val="4472C4">
                  <a:lumMod val="75000"/>
                </a:srgbClr>
              </a:solidFill>
              <a:latin typeface="Meiryo UI"/>
              <a:ea typeface="Meiryo UI"/>
              <a:sym typeface="ヒラギノ角ゴ ProN W6" charset="-128"/>
            </a:endParaRPr>
          </a:p>
          <a:p>
            <a:pPr algn="ctr">
              <a:defRPr/>
            </a:pPr>
            <a:r>
              <a:rPr lang="ja-JP" altLang="en-US" sz="2000" b="1" dirty="0">
                <a:solidFill>
                  <a:srgbClr val="4472C4">
                    <a:lumMod val="75000"/>
                  </a:srgbClr>
                </a:solidFill>
                <a:latin typeface="Meiryo UI"/>
                <a:ea typeface="Meiryo UI"/>
                <a:sym typeface="ヒラギノ角ゴ ProN W6" charset="-128"/>
              </a:rPr>
              <a:t>専攻</a:t>
            </a:r>
            <a:endParaRPr lang="ja-JP" altLang="en-US" sz="2000" b="1" dirty="0">
              <a:solidFill>
                <a:srgbClr val="4472C4">
                  <a:lumMod val="75000"/>
                </a:srgbClr>
              </a:solidFill>
              <a:latin typeface="Meiryo UI"/>
              <a:ea typeface="Meiryo UI"/>
              <a:sym typeface="Arial" pitchFamily="34" charset="0"/>
            </a:endParaRPr>
          </a:p>
        </p:txBody>
      </p:sp>
      <p:sp>
        <p:nvSpPr>
          <p:cNvPr id="34" name="正方形/長方形 33"/>
          <p:cNvSpPr/>
          <p:nvPr/>
        </p:nvSpPr>
        <p:spPr>
          <a:xfrm>
            <a:off x="5111750" y="4400868"/>
            <a:ext cx="933450" cy="1182688"/>
          </a:xfrm>
          <a:prstGeom prst="rect">
            <a:avLst/>
          </a:prstGeom>
        </p:spPr>
        <p:txBody>
          <a:bodyPr wrap="none" anchor="ctr"/>
          <a:lstStyle/>
          <a:p>
            <a:pPr algn="ctr">
              <a:defRPr/>
            </a:pPr>
            <a:r>
              <a:rPr lang="ja-JP" altLang="en-US" sz="2000" b="1" dirty="0">
                <a:solidFill>
                  <a:srgbClr val="4472C4">
                    <a:lumMod val="75000"/>
                  </a:srgbClr>
                </a:solidFill>
                <a:latin typeface="Meiryo UI"/>
                <a:ea typeface="Meiryo UI"/>
                <a:sym typeface="ヒラギノ角ゴ ProN W6" charset="-128"/>
              </a:rPr>
              <a:t>共同</a:t>
            </a:r>
            <a:endParaRPr lang="en-US" altLang="ja-JP" sz="2000" b="1" dirty="0">
              <a:solidFill>
                <a:srgbClr val="4472C4">
                  <a:lumMod val="75000"/>
                </a:srgbClr>
              </a:solidFill>
              <a:latin typeface="Meiryo UI"/>
              <a:ea typeface="Meiryo UI"/>
              <a:sym typeface="ヒラギノ角ゴ ProN W6" charset="-128"/>
            </a:endParaRPr>
          </a:p>
          <a:p>
            <a:pPr algn="ctr">
              <a:defRPr/>
            </a:pPr>
            <a:r>
              <a:rPr lang="ja-JP" altLang="en-US" sz="2000" b="1" dirty="0">
                <a:solidFill>
                  <a:srgbClr val="4472C4">
                    <a:lumMod val="75000"/>
                  </a:srgbClr>
                </a:solidFill>
                <a:latin typeface="Meiryo UI"/>
                <a:ea typeface="Meiryo UI"/>
                <a:sym typeface="ヒラギノ角ゴ ProN W6" charset="-128"/>
              </a:rPr>
              <a:t>専攻</a:t>
            </a:r>
            <a:endParaRPr lang="ja-JP" altLang="en-US" sz="2000" b="1" dirty="0">
              <a:solidFill>
                <a:srgbClr val="4472C4">
                  <a:lumMod val="75000"/>
                </a:srgbClr>
              </a:solidFill>
              <a:latin typeface="Meiryo UI"/>
              <a:ea typeface="Meiryo UI"/>
              <a:sym typeface="Arial" pitchFamily="34" charset="0"/>
            </a:endParaRPr>
          </a:p>
        </p:txBody>
      </p:sp>
      <p:sp>
        <p:nvSpPr>
          <p:cNvPr id="35" name="正方形/長方形 34"/>
          <p:cNvSpPr/>
          <p:nvPr/>
        </p:nvSpPr>
        <p:spPr>
          <a:xfrm>
            <a:off x="5111750" y="5737543"/>
            <a:ext cx="933450" cy="349250"/>
          </a:xfrm>
          <a:prstGeom prst="rect">
            <a:avLst/>
          </a:prstGeom>
        </p:spPr>
        <p:txBody>
          <a:bodyPr wrap="none" anchor="ctr"/>
          <a:lstStyle/>
          <a:p>
            <a:pPr algn="ctr">
              <a:defRPr/>
            </a:pPr>
            <a:r>
              <a:rPr lang="en-US" altLang="ja-JP" sz="2000" b="1" dirty="0">
                <a:solidFill>
                  <a:srgbClr val="4472C4">
                    <a:lumMod val="75000"/>
                  </a:srgbClr>
                </a:solidFill>
                <a:latin typeface="Century Gothic"/>
                <a:ea typeface="Meiryo UI"/>
                <a:sym typeface="ヒラギノ角ゴ ProN W6" charset="-128"/>
              </a:rPr>
              <a:t>5</a:t>
            </a:r>
            <a:r>
              <a:rPr lang="ja-JP" altLang="en-US" sz="2000" b="1" dirty="0">
                <a:solidFill>
                  <a:srgbClr val="4472C4">
                    <a:lumMod val="75000"/>
                  </a:srgbClr>
                </a:solidFill>
                <a:latin typeface="Century Gothic"/>
                <a:ea typeface="Meiryo UI"/>
                <a:sym typeface="ヒラギノ角ゴ ProN W6" charset="-128"/>
              </a:rPr>
              <a:t>年一貫</a:t>
            </a:r>
            <a:endParaRPr lang="ja-JP" altLang="en-US" sz="2000" b="1" dirty="0">
              <a:solidFill>
                <a:srgbClr val="4472C4">
                  <a:lumMod val="75000"/>
                </a:srgbClr>
              </a:solidFill>
              <a:latin typeface="Century Gothic"/>
              <a:ea typeface="Meiryo UI"/>
              <a:sym typeface="Arial" pitchFamily="34" charset="0"/>
            </a:endParaRPr>
          </a:p>
        </p:txBody>
      </p:sp>
      <p:sp>
        <p:nvSpPr>
          <p:cNvPr id="36" name="Rectangle 7"/>
          <p:cNvSpPr>
            <a:spLocks/>
          </p:cNvSpPr>
          <p:nvPr/>
        </p:nvSpPr>
        <p:spPr bwMode="auto">
          <a:xfrm>
            <a:off x="288132" y="4242912"/>
            <a:ext cx="4248150" cy="19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40639" bIns="0">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ja-JP" altLang="en-US" b="1" dirty="0">
                <a:solidFill>
                  <a:srgbClr val="ED7D31"/>
                </a:solidFill>
                <a:latin typeface="Meiryo UI"/>
                <a:ea typeface="Meiryo UI"/>
                <a:sym typeface="ヒラギノ角ゴ ProN W6" charset="-128"/>
              </a:rPr>
              <a:t>学際的で</a:t>
            </a:r>
            <a:endParaRPr kumimoji="0" lang="en-US" altLang="ja-JP" b="1" dirty="0">
              <a:solidFill>
                <a:srgbClr val="ED7D31"/>
              </a:solidFill>
              <a:latin typeface="Meiryo UI"/>
              <a:ea typeface="Meiryo UI"/>
              <a:sym typeface="ヒラギノ角ゴ ProN W6" charset="-128"/>
            </a:endParaRPr>
          </a:p>
          <a:p>
            <a:pPr algn="ctr" eaLnBrk="1" hangingPunct="1">
              <a:spcBef>
                <a:spcPct val="0"/>
              </a:spcBef>
              <a:buSzTx/>
              <a:buFontTx/>
              <a:buNone/>
              <a:defRPr/>
            </a:pPr>
            <a:r>
              <a:rPr kumimoji="0" lang="ja-JP" altLang="en-US" b="1" dirty="0">
                <a:solidFill>
                  <a:srgbClr val="ED7D31"/>
                </a:solidFill>
                <a:latin typeface="Meiryo UI"/>
                <a:ea typeface="Meiryo UI"/>
                <a:sym typeface="ヒラギノ角ゴ ProN W6" charset="-128"/>
              </a:rPr>
              <a:t>幅広い分野</a:t>
            </a:r>
            <a:r>
              <a:rPr kumimoji="0" lang="ja-JP" altLang="en-US" sz="2400" b="1" dirty="0">
                <a:solidFill>
                  <a:prstClr val="black"/>
                </a:solidFill>
                <a:latin typeface="Meiryo UI"/>
                <a:ea typeface="Meiryo UI"/>
                <a:sym typeface="ヒラギノ角ゴ ProN W6" charset="-128"/>
              </a:rPr>
              <a:t>にまたがる</a:t>
            </a:r>
            <a:endParaRPr kumimoji="0" lang="en-US" altLang="ja-JP" sz="2400" b="1" dirty="0">
              <a:solidFill>
                <a:prstClr val="black"/>
              </a:solidFill>
              <a:latin typeface="Meiryo UI"/>
              <a:ea typeface="Meiryo UI"/>
              <a:sym typeface="ヒラギノ角ゴ ProN W6" charset="-128"/>
            </a:endParaRPr>
          </a:p>
          <a:p>
            <a:pPr algn="ctr" eaLnBrk="1" hangingPunct="1">
              <a:spcBef>
                <a:spcPct val="0"/>
              </a:spcBef>
              <a:buSzTx/>
              <a:buFontTx/>
              <a:buNone/>
              <a:defRPr/>
            </a:pPr>
            <a:r>
              <a:rPr kumimoji="0" lang="ja-JP" altLang="en-US" b="1" dirty="0">
                <a:solidFill>
                  <a:srgbClr val="ED7D31"/>
                </a:solidFill>
                <a:latin typeface="Meiryo UI"/>
                <a:ea typeface="Meiryo UI"/>
                <a:sym typeface="ヒラギノ角ゴ ProN W6" charset="-128"/>
              </a:rPr>
              <a:t>社会的課題に対しての</a:t>
            </a:r>
            <a:endParaRPr kumimoji="0" lang="en-US" altLang="ja-JP" b="1" dirty="0">
              <a:solidFill>
                <a:srgbClr val="ED7D31"/>
              </a:solidFill>
              <a:latin typeface="Meiryo UI"/>
              <a:ea typeface="Meiryo UI"/>
              <a:sym typeface="ヒラギノ角ゴ ProN W6" charset="-128"/>
            </a:endParaRPr>
          </a:p>
          <a:p>
            <a:pPr algn="ctr" eaLnBrk="1" hangingPunct="1">
              <a:spcBef>
                <a:spcPct val="0"/>
              </a:spcBef>
              <a:buSzTx/>
              <a:buFontTx/>
              <a:buNone/>
              <a:defRPr/>
            </a:pPr>
            <a:r>
              <a:rPr kumimoji="0" lang="ja-JP" altLang="en-US" b="1" dirty="0">
                <a:solidFill>
                  <a:srgbClr val="ED7D31"/>
                </a:solidFill>
                <a:latin typeface="Meiryo UI"/>
                <a:ea typeface="Meiryo UI"/>
                <a:sym typeface="ヒラギノ角ゴ ProN W6" charset="-128"/>
              </a:rPr>
              <a:t>実践的な専門力</a:t>
            </a:r>
            <a:r>
              <a:rPr kumimoji="0" lang="ja-JP" altLang="en-US" sz="2400" b="1" dirty="0">
                <a:solidFill>
                  <a:prstClr val="black"/>
                </a:solidFill>
                <a:latin typeface="Meiryo UI"/>
                <a:ea typeface="Meiryo UI"/>
                <a:sym typeface="ヒラギノ角ゴ ProN W6" charset="-128"/>
              </a:rPr>
              <a:t>を修得</a:t>
            </a:r>
          </a:p>
        </p:txBody>
      </p:sp>
    </p:spTree>
    <p:extLst>
      <p:ext uri="{BB962C8B-B14F-4D97-AF65-F5344CB8AC3E}">
        <p14:creationId xmlns:p14="http://schemas.microsoft.com/office/powerpoint/2010/main" val="11512065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タイトル 1"/>
          <p:cNvSpPr>
            <a:spLocks noGrp="1"/>
          </p:cNvSpPr>
          <p:nvPr>
            <p:ph type="title"/>
          </p:nvPr>
        </p:nvSpPr>
        <p:spPr>
          <a:xfrm>
            <a:off x="41982" y="0"/>
            <a:ext cx="8207375" cy="600075"/>
          </a:xfrm>
        </p:spPr>
        <p:txBody>
          <a:bodyPr/>
          <a:lstStyle/>
          <a:p>
            <a:r>
              <a:rPr lang="ja-JP" altLang="en-US" dirty="0"/>
              <a:t>高い専門性を養う学部・大学院統合教育</a:t>
            </a:r>
          </a:p>
        </p:txBody>
      </p:sp>
      <p:sp>
        <p:nvSpPr>
          <p:cNvPr id="38914"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ED3E5E6A-ACB1-5442-8CC6-D2FF4C29CBDA}" type="slidenum">
              <a:rPr kumimoji="0" lang="en-US" altLang="ja-JP" sz="1000">
                <a:solidFill>
                  <a:prstClr val="black"/>
                </a:solidFill>
                <a:latin typeface="Arial" charset="0"/>
                <a:ea typeface="ヒラギノ角ゴ ProN W3" charset="-128"/>
                <a:cs typeface="Arial" charset="0"/>
              </a:rPr>
              <a:pPr>
                <a:spcBef>
                  <a:spcPct val="0"/>
                </a:spcBef>
                <a:buSzTx/>
                <a:buFontTx/>
                <a:buNone/>
              </a:pPr>
              <a:t>17</a:t>
            </a:fld>
            <a:endParaRPr kumimoji="0" lang="en-US" altLang="ja-JP" sz="1000">
              <a:solidFill>
                <a:prstClr val="black"/>
              </a:solidFill>
              <a:latin typeface="Arial" charset="0"/>
              <a:ea typeface="ヒラギノ角ゴ ProN W3" charset="-128"/>
              <a:cs typeface="Arial" charset="0"/>
            </a:endParaRPr>
          </a:p>
        </p:txBody>
      </p:sp>
      <p:sp>
        <p:nvSpPr>
          <p:cNvPr id="38915" name="正方形/長方形 3"/>
          <p:cNvSpPr>
            <a:spLocks noChangeArrowheads="1"/>
          </p:cNvSpPr>
          <p:nvPr/>
        </p:nvSpPr>
        <p:spPr bwMode="auto">
          <a:xfrm>
            <a:off x="1" y="838024"/>
            <a:ext cx="8999537"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spcBef>
                <a:spcPct val="0"/>
              </a:spcBef>
              <a:buClr>
                <a:srgbClr val="4472C4"/>
              </a:buClr>
              <a:buSzTx/>
              <a:buFont typeface="Wingdings" charset="2"/>
              <a:buChar char="l"/>
            </a:pPr>
            <a:r>
              <a:rPr kumimoji="0" lang="ja-JP" altLang="en-US" sz="2200" b="1" dirty="0">
                <a:solidFill>
                  <a:srgbClr val="000000"/>
                </a:solidFill>
              </a:rPr>
              <a:t>原理追求を目指す「理学」（基礎）と、社会に貢献する技術に結びつく工学（応用）を融合させた独自の教育・研究プログラムにより、高い専門性を有し、かつ広い視野で問題をとらえる能力を備えた人材の育成に力を注いでいます。</a:t>
            </a:r>
          </a:p>
          <a:p>
            <a:pPr eaLnBrk="1" hangingPunct="1">
              <a:spcBef>
                <a:spcPct val="0"/>
              </a:spcBef>
              <a:buClr>
                <a:srgbClr val="4472C4"/>
              </a:buClr>
              <a:buSzTx/>
              <a:buFont typeface="Wingdings" charset="2"/>
              <a:buChar char="l"/>
            </a:pPr>
            <a:r>
              <a:rPr kumimoji="0" lang="ja-JP" altLang="en-US" sz="2200" b="1" dirty="0">
                <a:solidFill>
                  <a:srgbClr val="000000"/>
                </a:solidFill>
              </a:rPr>
              <a:t>学部から大学院まで効率的に学べるよう、学部在学中に大学院講義課目の履修が可能です。</a:t>
            </a:r>
          </a:p>
          <a:p>
            <a:pPr eaLnBrk="1" hangingPunct="1">
              <a:spcBef>
                <a:spcPct val="0"/>
              </a:spcBef>
              <a:buClr>
                <a:srgbClr val="4472C4"/>
              </a:buClr>
              <a:buSzTx/>
              <a:buFont typeface="Wingdings" charset="2"/>
              <a:buChar char="l"/>
            </a:pPr>
            <a:r>
              <a:rPr kumimoji="0" lang="ja-JP" altLang="en-US" sz="2200" b="1" dirty="0">
                <a:solidFill>
                  <a:srgbClr val="000000"/>
                </a:solidFill>
              </a:rPr>
              <a:t>理工３学部とも「飛び級制度」などを利用すると、博士の学位が入学から最短６年で取得が可能です。</a:t>
            </a:r>
          </a:p>
        </p:txBody>
      </p:sp>
      <p:grpSp>
        <p:nvGrpSpPr>
          <p:cNvPr id="38916" name="グループ化 40"/>
          <p:cNvGrpSpPr>
            <a:grpSpLocks/>
          </p:cNvGrpSpPr>
          <p:nvPr/>
        </p:nvGrpSpPr>
        <p:grpSpPr bwMode="auto">
          <a:xfrm>
            <a:off x="3635375" y="4149725"/>
            <a:ext cx="5111750" cy="2160588"/>
            <a:chOff x="2819400" y="4097338"/>
            <a:chExt cx="5070632" cy="2311400"/>
          </a:xfrm>
        </p:grpSpPr>
        <p:sp>
          <p:nvSpPr>
            <p:cNvPr id="7" name="Freeform 3"/>
            <p:cNvSpPr>
              <a:spLocks/>
            </p:cNvSpPr>
            <p:nvPr/>
          </p:nvSpPr>
          <p:spPr bwMode="auto">
            <a:xfrm>
              <a:off x="5997206" y="4097338"/>
              <a:ext cx="1892826" cy="2311400"/>
            </a:xfrm>
            <a:custGeom>
              <a:avLst/>
              <a:gdLst>
                <a:gd name="T0" fmla="*/ 2147483646 w 1192"/>
                <a:gd name="T1" fmla="*/ 0 h 1432"/>
                <a:gd name="T2" fmla="*/ 2147483646 w 1192"/>
                <a:gd name="T3" fmla="*/ 0 h 1432"/>
                <a:gd name="T4" fmla="*/ 2147483646 w 1192"/>
                <a:gd name="T5" fmla="*/ 2147483646 h 1432"/>
                <a:gd name="T6" fmla="*/ 0 w 1192"/>
                <a:gd name="T7" fmla="*/ 2147483646 h 1432"/>
                <a:gd name="T8" fmla="*/ 2147483646 w 1192"/>
                <a:gd name="T9" fmla="*/ 0 h 1432"/>
                <a:gd name="T10" fmla="*/ 0 60000 65536"/>
                <a:gd name="T11" fmla="*/ 0 60000 65536"/>
                <a:gd name="T12" fmla="*/ 0 60000 65536"/>
                <a:gd name="T13" fmla="*/ 0 60000 65536"/>
                <a:gd name="T14" fmla="*/ 0 60000 65536"/>
                <a:gd name="T15" fmla="*/ 0 w 1192"/>
                <a:gd name="T16" fmla="*/ 0 h 1432"/>
                <a:gd name="T17" fmla="*/ 1192 w 1192"/>
                <a:gd name="T18" fmla="*/ 1432 h 1432"/>
              </a:gdLst>
              <a:ahLst/>
              <a:cxnLst>
                <a:cxn ang="T10">
                  <a:pos x="T0" y="T1"/>
                </a:cxn>
                <a:cxn ang="T11">
                  <a:pos x="T2" y="T3"/>
                </a:cxn>
                <a:cxn ang="T12">
                  <a:pos x="T4" y="T5"/>
                </a:cxn>
                <a:cxn ang="T13">
                  <a:pos x="T6" y="T7"/>
                </a:cxn>
                <a:cxn ang="T14">
                  <a:pos x="T8" y="T9"/>
                </a:cxn>
              </a:cxnLst>
              <a:rect l="T15" t="T16" r="T17" b="T18"/>
              <a:pathLst>
                <a:path w="1192" h="1432">
                  <a:moveTo>
                    <a:pt x="320" y="0"/>
                  </a:moveTo>
                  <a:lnTo>
                    <a:pt x="1192" y="0"/>
                  </a:lnTo>
                  <a:lnTo>
                    <a:pt x="152" y="1432"/>
                  </a:lnTo>
                  <a:lnTo>
                    <a:pt x="0" y="1432"/>
                  </a:lnTo>
                  <a:lnTo>
                    <a:pt x="320" y="0"/>
                  </a:lnTo>
                  <a:close/>
                </a:path>
              </a:pathLst>
            </a:custGeom>
            <a:gradFill rotWithShape="0">
              <a:gsLst>
                <a:gs pos="0">
                  <a:schemeClr val="accent2">
                    <a:lumMod val="40000"/>
                    <a:lumOff val="60000"/>
                  </a:schemeClr>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p>
              <a:pPr>
                <a:defRPr/>
              </a:pPr>
              <a:endParaRPr lang="ja-JP" altLang="en-US">
                <a:latin typeface="Arial" pitchFamily="34" charset="0"/>
                <a:sym typeface="Arial" pitchFamily="34" charset="0"/>
              </a:endParaRPr>
            </a:p>
          </p:txBody>
        </p:sp>
        <p:sp>
          <p:nvSpPr>
            <p:cNvPr id="8" name="AutoShape 4"/>
            <p:cNvSpPr>
              <a:spLocks noChangeArrowheads="1"/>
            </p:cNvSpPr>
            <p:nvPr/>
          </p:nvSpPr>
          <p:spPr bwMode="auto">
            <a:xfrm>
              <a:off x="4664984" y="4097338"/>
              <a:ext cx="1840860" cy="2311400"/>
            </a:xfrm>
            <a:prstGeom prst="parallelogram">
              <a:avLst>
                <a:gd name="adj" fmla="val 25778"/>
              </a:avLst>
            </a:prstGeom>
            <a:gradFill rotWithShape="0">
              <a:gsLst>
                <a:gs pos="0">
                  <a:schemeClr val="accent6">
                    <a:lumMod val="40000"/>
                    <a:lumOff val="60000"/>
                  </a:schemeClr>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ja-JP" altLang="en-US" sz="1800">
                <a:solidFill>
                  <a:srgbClr val="000000"/>
                </a:solidFill>
              </a:endParaRPr>
            </a:p>
          </p:txBody>
        </p:sp>
        <p:sp>
          <p:nvSpPr>
            <p:cNvPr id="9" name="Freeform 5"/>
            <p:cNvSpPr>
              <a:spLocks/>
            </p:cNvSpPr>
            <p:nvPr/>
          </p:nvSpPr>
          <p:spPr bwMode="auto">
            <a:xfrm>
              <a:off x="2819400" y="4097338"/>
              <a:ext cx="2324302" cy="2311400"/>
            </a:xfrm>
            <a:custGeom>
              <a:avLst/>
              <a:gdLst>
                <a:gd name="T0" fmla="*/ 0 w 1440"/>
                <a:gd name="T1" fmla="*/ 0 h 1456"/>
                <a:gd name="T2" fmla="*/ 2147483646 w 1440"/>
                <a:gd name="T3" fmla="*/ 0 h 1456"/>
                <a:gd name="T4" fmla="*/ 2147483646 w 1440"/>
                <a:gd name="T5" fmla="*/ 2147483646 h 1456"/>
                <a:gd name="T6" fmla="*/ 2147483646 w 1440"/>
                <a:gd name="T7" fmla="*/ 2147483646 h 1456"/>
                <a:gd name="T8" fmla="*/ 0 w 1440"/>
                <a:gd name="T9" fmla="*/ 0 h 1456"/>
                <a:gd name="T10" fmla="*/ 0 60000 65536"/>
                <a:gd name="T11" fmla="*/ 0 60000 65536"/>
                <a:gd name="T12" fmla="*/ 0 60000 65536"/>
                <a:gd name="T13" fmla="*/ 0 60000 65536"/>
                <a:gd name="T14" fmla="*/ 0 60000 65536"/>
                <a:gd name="T15" fmla="*/ 0 w 1440"/>
                <a:gd name="T16" fmla="*/ 0 h 1456"/>
                <a:gd name="T17" fmla="*/ 1440 w 1440"/>
                <a:gd name="T18" fmla="*/ 1456 h 1456"/>
              </a:gdLst>
              <a:ahLst/>
              <a:cxnLst>
                <a:cxn ang="T10">
                  <a:pos x="T0" y="T1"/>
                </a:cxn>
                <a:cxn ang="T11">
                  <a:pos x="T2" y="T3"/>
                </a:cxn>
                <a:cxn ang="T12">
                  <a:pos x="T4" y="T5"/>
                </a:cxn>
                <a:cxn ang="T13">
                  <a:pos x="T6" y="T7"/>
                </a:cxn>
                <a:cxn ang="T14">
                  <a:pos x="T8" y="T9"/>
                </a:cxn>
              </a:cxnLst>
              <a:rect l="T15" t="T16" r="T17" b="T18"/>
              <a:pathLst>
                <a:path w="1440" h="1456">
                  <a:moveTo>
                    <a:pt x="0" y="0"/>
                  </a:moveTo>
                  <a:lnTo>
                    <a:pt x="1440" y="0"/>
                  </a:lnTo>
                  <a:lnTo>
                    <a:pt x="1136" y="1456"/>
                  </a:lnTo>
                  <a:lnTo>
                    <a:pt x="40" y="1456"/>
                  </a:lnTo>
                  <a:lnTo>
                    <a:pt x="0" y="0"/>
                  </a:lnTo>
                  <a:close/>
                </a:path>
              </a:pathLst>
            </a:custGeom>
            <a:gradFill rotWithShape="0">
              <a:gsLst>
                <a:gs pos="0">
                  <a:schemeClr val="accent5">
                    <a:lumMod val="40000"/>
                    <a:lumOff val="60000"/>
                  </a:schemeClr>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p>
              <a:pPr>
                <a:defRPr/>
              </a:pPr>
              <a:endParaRPr lang="ja-JP" altLang="en-US">
                <a:latin typeface="Arial" pitchFamily="34" charset="0"/>
                <a:sym typeface="Arial" pitchFamily="34" charset="0"/>
              </a:endParaRPr>
            </a:p>
          </p:txBody>
        </p:sp>
      </p:grpSp>
      <p:sp>
        <p:nvSpPr>
          <p:cNvPr id="10" name="Text Box 7"/>
          <p:cNvSpPr txBox="1">
            <a:spLocks noChangeArrowheads="1"/>
          </p:cNvSpPr>
          <p:nvPr/>
        </p:nvSpPr>
        <p:spPr bwMode="auto">
          <a:xfrm>
            <a:off x="468313" y="4365625"/>
            <a:ext cx="1439862" cy="1439863"/>
          </a:xfrm>
          <a:prstGeom prst="rect">
            <a:avLst/>
          </a:prstGeom>
          <a:solidFill>
            <a:schemeClr val="accent4">
              <a:lumMod val="20000"/>
              <a:lumOff val="80000"/>
            </a:schemeClr>
          </a:solidFill>
          <a:ln w="9525">
            <a:noFill/>
            <a:miter lim="800000"/>
            <a:headEnd/>
            <a:tailEnd/>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lnSpc>
                <a:spcPct val="120000"/>
              </a:lnSpc>
              <a:spcBef>
                <a:spcPct val="0"/>
              </a:spcBef>
              <a:buSzTx/>
              <a:buFont typeface="Arial" panose="020B0604020202020204" pitchFamily="34" charset="0"/>
              <a:buNone/>
              <a:defRPr/>
            </a:pPr>
            <a:r>
              <a:rPr lang="ja-JP" altLang="en-US" sz="1400" b="1" dirty="0">
                <a:solidFill>
                  <a:srgbClr val="FFC000">
                    <a:lumMod val="50000"/>
                  </a:srgbClr>
                </a:solidFill>
                <a:latin typeface="Meiryo UI"/>
                <a:ea typeface="Meiryo UI"/>
              </a:rPr>
              <a:t>多様な</a:t>
            </a:r>
          </a:p>
          <a:p>
            <a:pPr eaLnBrk="1" hangingPunct="1">
              <a:lnSpc>
                <a:spcPct val="120000"/>
              </a:lnSpc>
              <a:spcBef>
                <a:spcPct val="0"/>
              </a:spcBef>
              <a:buSzTx/>
              <a:buFont typeface="Arial" panose="020B0604020202020204" pitchFamily="34" charset="0"/>
              <a:buNone/>
              <a:defRPr/>
            </a:pPr>
            <a:r>
              <a:rPr lang="ja-JP" altLang="en-US" sz="1400" b="1" dirty="0">
                <a:solidFill>
                  <a:srgbClr val="FFC000">
                    <a:lumMod val="50000"/>
                  </a:srgbClr>
                </a:solidFill>
                <a:latin typeface="Meiryo UI"/>
                <a:ea typeface="Meiryo UI"/>
              </a:rPr>
              <a:t>能力を有し</a:t>
            </a:r>
          </a:p>
          <a:p>
            <a:pPr eaLnBrk="1" hangingPunct="1">
              <a:lnSpc>
                <a:spcPct val="120000"/>
              </a:lnSpc>
              <a:spcBef>
                <a:spcPct val="0"/>
              </a:spcBef>
              <a:buSzTx/>
              <a:buFont typeface="Arial" panose="020B0604020202020204" pitchFamily="34" charset="0"/>
              <a:buNone/>
              <a:defRPr/>
            </a:pPr>
            <a:r>
              <a:rPr lang="ja-JP" altLang="en-US" sz="1400" b="1" dirty="0">
                <a:solidFill>
                  <a:srgbClr val="FFC000">
                    <a:lumMod val="50000"/>
                  </a:srgbClr>
                </a:solidFill>
                <a:latin typeface="Meiryo UI"/>
                <a:ea typeface="Meiryo UI"/>
              </a:rPr>
              <a:t>個性豊かで</a:t>
            </a:r>
          </a:p>
          <a:p>
            <a:pPr eaLnBrk="1" hangingPunct="1">
              <a:lnSpc>
                <a:spcPct val="120000"/>
              </a:lnSpc>
              <a:spcBef>
                <a:spcPct val="0"/>
              </a:spcBef>
              <a:buSzTx/>
              <a:buFont typeface="Arial" panose="020B0604020202020204" pitchFamily="34" charset="0"/>
              <a:buNone/>
              <a:defRPr/>
            </a:pPr>
            <a:r>
              <a:rPr lang="ja-JP" altLang="en-US" sz="1400" b="1" dirty="0">
                <a:solidFill>
                  <a:srgbClr val="FFC000">
                    <a:lumMod val="50000"/>
                  </a:srgbClr>
                </a:solidFill>
                <a:latin typeface="Meiryo UI"/>
                <a:ea typeface="Meiryo UI"/>
              </a:rPr>
              <a:t>意欲ある学生</a:t>
            </a:r>
          </a:p>
        </p:txBody>
      </p:sp>
      <p:sp>
        <p:nvSpPr>
          <p:cNvPr id="43" name="フリーフォーム 42"/>
          <p:cNvSpPr>
            <a:spLocks noChangeArrowheads="1"/>
          </p:cNvSpPr>
          <p:nvPr/>
        </p:nvSpPr>
        <p:spPr bwMode="auto">
          <a:xfrm>
            <a:off x="1979613" y="4005263"/>
            <a:ext cx="1584325" cy="2160587"/>
          </a:xfrm>
          <a:custGeom>
            <a:avLst/>
            <a:gdLst>
              <a:gd name="connsiteX0" fmla="*/ 571128 w 1584168"/>
              <a:gd name="connsiteY0" fmla="*/ 0 h 2160000"/>
              <a:gd name="connsiteX1" fmla="*/ 1584168 w 1584168"/>
              <a:gd name="connsiteY1" fmla="*/ 1080000 h 2160000"/>
              <a:gd name="connsiteX2" fmla="*/ 571128 w 1584168"/>
              <a:gd name="connsiteY2" fmla="*/ 2160000 h 2160000"/>
              <a:gd name="connsiteX3" fmla="*/ 571128 w 1584168"/>
              <a:gd name="connsiteY3" fmla="*/ 1800200 h 2160000"/>
              <a:gd name="connsiteX4" fmla="*/ 0 w 1584168"/>
              <a:gd name="connsiteY4" fmla="*/ 1800200 h 2160000"/>
              <a:gd name="connsiteX5" fmla="*/ 0 w 1584168"/>
              <a:gd name="connsiteY5" fmla="*/ 360200 h 2160000"/>
              <a:gd name="connsiteX6" fmla="*/ 571128 w 1584168"/>
              <a:gd name="connsiteY6" fmla="*/ 360200 h 21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4168" h="2160000">
                <a:moveTo>
                  <a:pt x="571128" y="0"/>
                </a:moveTo>
                <a:lnTo>
                  <a:pt x="1584168" y="1080000"/>
                </a:lnTo>
                <a:lnTo>
                  <a:pt x="571128" y="2160000"/>
                </a:lnTo>
                <a:lnTo>
                  <a:pt x="571128" y="1800200"/>
                </a:lnTo>
                <a:lnTo>
                  <a:pt x="0" y="1800200"/>
                </a:lnTo>
                <a:lnTo>
                  <a:pt x="0" y="360200"/>
                </a:lnTo>
                <a:lnTo>
                  <a:pt x="571128" y="360200"/>
                </a:lnTo>
                <a:close/>
              </a:path>
            </a:pathLst>
          </a:custGeom>
          <a:gradFill flip="none" rotWithShape="1">
            <a:gsLst>
              <a:gs pos="0">
                <a:schemeClr val="accent4">
                  <a:lumMod val="20000"/>
                  <a:lumOff val="80000"/>
                </a:schemeClr>
              </a:gs>
              <a:gs pos="100000">
                <a:schemeClr val="accent4"/>
              </a:gs>
            </a:gsLst>
            <a:lin ang="0" scaled="1"/>
            <a:tileRect/>
          </a:gradFill>
          <a:ln w="9525">
            <a:noFill/>
            <a:miter lim="800000"/>
            <a:headEnd/>
            <a:tailEnd/>
          </a:ln>
        </p:spPr>
        <p:txBody>
          <a:bodyPr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ja-JP" altLang="en-US" sz="1800">
              <a:solidFill>
                <a:srgbClr val="000000"/>
              </a:solidFill>
            </a:endParaRPr>
          </a:p>
        </p:txBody>
      </p:sp>
      <p:sp>
        <p:nvSpPr>
          <p:cNvPr id="21" name="AutoShape 18"/>
          <p:cNvSpPr>
            <a:spLocks noChangeArrowheads="1"/>
          </p:cNvSpPr>
          <p:nvPr/>
        </p:nvSpPr>
        <p:spPr bwMode="auto">
          <a:xfrm>
            <a:off x="4229100" y="4327525"/>
            <a:ext cx="1044575" cy="576263"/>
          </a:xfrm>
          <a:prstGeom prst="roundRect">
            <a:avLst>
              <a:gd name="adj" fmla="val 11757"/>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ja-JP" altLang="en-US" sz="1800">
                <a:solidFill>
                  <a:prstClr val="white"/>
                </a:solidFill>
                <a:latin typeface="Meiryo UI"/>
                <a:ea typeface="Meiryo UI"/>
              </a:rPr>
              <a:t>学部</a:t>
            </a:r>
          </a:p>
        </p:txBody>
      </p:sp>
      <p:sp>
        <p:nvSpPr>
          <p:cNvPr id="22" name="AutoShape 19"/>
          <p:cNvSpPr>
            <a:spLocks noChangeArrowheads="1"/>
          </p:cNvSpPr>
          <p:nvPr/>
        </p:nvSpPr>
        <p:spPr bwMode="auto">
          <a:xfrm>
            <a:off x="5957888" y="4327525"/>
            <a:ext cx="1044575" cy="576263"/>
          </a:xfrm>
          <a:prstGeom prst="roundRect">
            <a:avLst>
              <a:gd name="adj" fmla="val 8484"/>
            </a:avLst>
          </a:prstGeom>
          <a:solidFill>
            <a:schemeClr val="accent6"/>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ja-JP" altLang="en-US" sz="1800" dirty="0">
                <a:solidFill>
                  <a:prstClr val="white"/>
                </a:solidFill>
                <a:latin typeface="Meiryo UI"/>
                <a:ea typeface="Meiryo UI"/>
              </a:rPr>
              <a:t>大学院</a:t>
            </a:r>
          </a:p>
          <a:p>
            <a:pPr algn="ctr" eaLnBrk="1" hangingPunct="1">
              <a:spcBef>
                <a:spcPct val="0"/>
              </a:spcBef>
              <a:buSzTx/>
              <a:buFontTx/>
              <a:buNone/>
              <a:defRPr/>
            </a:pPr>
            <a:r>
              <a:rPr kumimoji="0" lang="ja-JP" altLang="en-US" sz="1800" dirty="0">
                <a:solidFill>
                  <a:prstClr val="white"/>
                </a:solidFill>
                <a:latin typeface="Meiryo UI"/>
                <a:ea typeface="Meiryo UI"/>
              </a:rPr>
              <a:t>修士課程</a:t>
            </a:r>
          </a:p>
        </p:txBody>
      </p:sp>
      <p:sp>
        <p:nvSpPr>
          <p:cNvPr id="23" name="AutoShape 20"/>
          <p:cNvSpPr>
            <a:spLocks noChangeArrowheads="1"/>
          </p:cNvSpPr>
          <p:nvPr/>
        </p:nvSpPr>
        <p:spPr bwMode="auto">
          <a:xfrm>
            <a:off x="7397750" y="4294188"/>
            <a:ext cx="1044575" cy="574675"/>
          </a:xfrm>
          <a:prstGeom prst="roundRect">
            <a:avLst>
              <a:gd name="adj" fmla="val 11757"/>
            </a:avLst>
          </a:prstGeom>
          <a:solidFill>
            <a:schemeClr val="accent2"/>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kumimoji="0" lang="ja-JP" altLang="en-US" sz="1800" dirty="0">
                <a:solidFill>
                  <a:prstClr val="white"/>
                </a:solidFill>
                <a:latin typeface="Meiryo UI"/>
                <a:ea typeface="Meiryo UI"/>
              </a:rPr>
              <a:t>大学院</a:t>
            </a:r>
          </a:p>
          <a:p>
            <a:pPr algn="ctr" eaLnBrk="1" hangingPunct="1">
              <a:spcBef>
                <a:spcPct val="0"/>
              </a:spcBef>
              <a:buSzTx/>
              <a:buFontTx/>
              <a:buNone/>
              <a:defRPr/>
            </a:pPr>
            <a:r>
              <a:rPr kumimoji="0" lang="ja-JP" altLang="en-US" sz="1800" dirty="0">
                <a:solidFill>
                  <a:prstClr val="white"/>
                </a:solidFill>
                <a:latin typeface="Meiryo UI"/>
                <a:ea typeface="Meiryo UI"/>
              </a:rPr>
              <a:t>博士課程</a:t>
            </a:r>
          </a:p>
        </p:txBody>
      </p:sp>
      <p:sp>
        <p:nvSpPr>
          <p:cNvPr id="25" name="Text Box 22"/>
          <p:cNvSpPr txBox="1">
            <a:spLocks noChangeArrowheads="1"/>
          </p:cNvSpPr>
          <p:nvPr/>
        </p:nvSpPr>
        <p:spPr bwMode="auto">
          <a:xfrm>
            <a:off x="4037013" y="4868863"/>
            <a:ext cx="1428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1400" b="1" dirty="0">
                <a:solidFill>
                  <a:srgbClr val="4472C4"/>
                </a:solidFill>
                <a:latin typeface="Century Gothic"/>
                <a:ea typeface="Meiryo UI"/>
              </a:rPr>
              <a:t>基礎学力の養成</a:t>
            </a:r>
          </a:p>
        </p:txBody>
      </p:sp>
      <p:sp>
        <p:nvSpPr>
          <p:cNvPr id="26" name="Text Box 23"/>
          <p:cNvSpPr txBox="1">
            <a:spLocks noChangeArrowheads="1"/>
          </p:cNvSpPr>
          <p:nvPr/>
        </p:nvSpPr>
        <p:spPr bwMode="auto">
          <a:xfrm>
            <a:off x="5849938" y="4886325"/>
            <a:ext cx="12573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1400" b="1" dirty="0">
                <a:solidFill>
                  <a:srgbClr val="70AD47"/>
                </a:solidFill>
                <a:latin typeface="Century Gothic"/>
                <a:ea typeface="Meiryo UI"/>
              </a:rPr>
              <a:t>課題探求</a:t>
            </a:r>
          </a:p>
          <a:p>
            <a:pPr algn="ctr" eaLnBrk="1" hangingPunct="1">
              <a:spcBef>
                <a:spcPct val="0"/>
              </a:spcBef>
              <a:buSzTx/>
              <a:buFontTx/>
              <a:buNone/>
              <a:defRPr/>
            </a:pPr>
            <a:r>
              <a:rPr lang="ja-JP" altLang="en-US" sz="1400" b="1" dirty="0">
                <a:solidFill>
                  <a:srgbClr val="70AD47"/>
                </a:solidFill>
                <a:latin typeface="Century Gothic"/>
                <a:ea typeface="Meiryo UI"/>
              </a:rPr>
              <a:t>能力の養成</a:t>
            </a:r>
            <a:endParaRPr lang="ja-JP" altLang="en-US" sz="1200" dirty="0">
              <a:solidFill>
                <a:srgbClr val="70AD47"/>
              </a:solidFill>
              <a:latin typeface="Century Gothic"/>
              <a:ea typeface="Meiryo UI"/>
            </a:endParaRPr>
          </a:p>
        </p:txBody>
      </p:sp>
      <p:sp>
        <p:nvSpPr>
          <p:cNvPr id="27" name="Text Box 24"/>
          <p:cNvSpPr txBox="1">
            <a:spLocks noChangeArrowheads="1"/>
          </p:cNvSpPr>
          <p:nvPr/>
        </p:nvSpPr>
        <p:spPr bwMode="auto">
          <a:xfrm>
            <a:off x="7199313" y="4886325"/>
            <a:ext cx="1441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1400" b="1" dirty="0">
                <a:solidFill>
                  <a:srgbClr val="ED7D31"/>
                </a:solidFill>
                <a:latin typeface="Century Gothic"/>
                <a:ea typeface="Meiryo UI"/>
              </a:rPr>
              <a:t>専門的研究能力</a:t>
            </a:r>
            <a:endParaRPr lang="en-US" altLang="ja-JP" sz="1400" b="1" dirty="0">
              <a:solidFill>
                <a:srgbClr val="ED7D31"/>
              </a:solidFill>
              <a:latin typeface="Century Gothic"/>
              <a:ea typeface="Meiryo UI"/>
            </a:endParaRPr>
          </a:p>
          <a:p>
            <a:pPr algn="ctr" eaLnBrk="1" hangingPunct="1">
              <a:spcBef>
                <a:spcPct val="0"/>
              </a:spcBef>
              <a:buSzTx/>
              <a:buFontTx/>
              <a:buNone/>
              <a:defRPr/>
            </a:pPr>
            <a:r>
              <a:rPr lang="ja-JP" altLang="en-US" sz="1400" b="1" dirty="0">
                <a:solidFill>
                  <a:srgbClr val="ED7D31"/>
                </a:solidFill>
                <a:latin typeface="Century Gothic"/>
                <a:ea typeface="Meiryo UI"/>
              </a:rPr>
              <a:t>の育成</a:t>
            </a:r>
          </a:p>
        </p:txBody>
      </p:sp>
      <p:sp>
        <p:nvSpPr>
          <p:cNvPr id="28" name="Text Box 25"/>
          <p:cNvSpPr txBox="1">
            <a:spLocks noChangeArrowheads="1"/>
          </p:cNvSpPr>
          <p:nvPr/>
        </p:nvSpPr>
        <p:spPr bwMode="auto">
          <a:xfrm>
            <a:off x="4037013" y="5356225"/>
            <a:ext cx="15462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400" dirty="0">
                <a:solidFill>
                  <a:srgbClr val="4472C4"/>
                </a:solidFill>
                <a:latin typeface="Meiryo UI"/>
                <a:ea typeface="Meiryo UI"/>
              </a:rPr>
              <a:t>広い視野と</a:t>
            </a:r>
          </a:p>
          <a:p>
            <a:pPr eaLnBrk="1" hangingPunct="1">
              <a:spcBef>
                <a:spcPct val="0"/>
              </a:spcBef>
              <a:buSzTx/>
              <a:buFontTx/>
              <a:buNone/>
              <a:defRPr/>
            </a:pPr>
            <a:r>
              <a:rPr lang="ja-JP" altLang="en-US" sz="1400" dirty="0">
                <a:solidFill>
                  <a:srgbClr val="4472C4"/>
                </a:solidFill>
                <a:latin typeface="Meiryo UI"/>
                <a:ea typeface="Meiryo UI"/>
              </a:rPr>
              <a:t>深い洞察力を有し</a:t>
            </a:r>
          </a:p>
          <a:p>
            <a:pPr eaLnBrk="1" hangingPunct="1">
              <a:spcBef>
                <a:spcPct val="0"/>
              </a:spcBef>
              <a:buSzTx/>
              <a:buFontTx/>
              <a:buNone/>
              <a:defRPr/>
            </a:pPr>
            <a:r>
              <a:rPr lang="ja-JP" altLang="en-US" sz="1400" dirty="0">
                <a:solidFill>
                  <a:srgbClr val="4472C4"/>
                </a:solidFill>
                <a:latin typeface="Meiryo UI"/>
                <a:ea typeface="Meiryo UI"/>
              </a:rPr>
              <a:t>十分な専門的</a:t>
            </a:r>
            <a:endParaRPr lang="en-US" altLang="ja-JP" sz="1400" dirty="0">
              <a:solidFill>
                <a:srgbClr val="4472C4"/>
              </a:solidFill>
              <a:latin typeface="Meiryo UI"/>
              <a:ea typeface="Meiryo UI"/>
            </a:endParaRPr>
          </a:p>
          <a:p>
            <a:pPr eaLnBrk="1" hangingPunct="1">
              <a:spcBef>
                <a:spcPct val="0"/>
              </a:spcBef>
              <a:buSzTx/>
              <a:buFontTx/>
              <a:buNone/>
              <a:defRPr/>
            </a:pPr>
            <a:r>
              <a:rPr lang="ja-JP" altLang="en-US" sz="1400" dirty="0">
                <a:solidFill>
                  <a:srgbClr val="4472C4"/>
                </a:solidFill>
                <a:latin typeface="Meiryo UI"/>
                <a:ea typeface="Meiryo UI"/>
              </a:rPr>
              <a:t>素養を持った人材</a:t>
            </a:r>
          </a:p>
        </p:txBody>
      </p:sp>
      <p:sp>
        <p:nvSpPr>
          <p:cNvPr id="29" name="Text Box 26"/>
          <p:cNvSpPr txBox="1">
            <a:spLocks noChangeArrowheads="1"/>
          </p:cNvSpPr>
          <p:nvPr/>
        </p:nvSpPr>
        <p:spPr bwMode="auto">
          <a:xfrm>
            <a:off x="5849938" y="5356225"/>
            <a:ext cx="126841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400" dirty="0">
                <a:solidFill>
                  <a:srgbClr val="70AD47"/>
                </a:solidFill>
                <a:latin typeface="Meiryo UI"/>
                <a:ea typeface="Meiryo UI"/>
              </a:rPr>
              <a:t>国際社会で</a:t>
            </a:r>
          </a:p>
          <a:p>
            <a:pPr eaLnBrk="1" hangingPunct="1">
              <a:spcBef>
                <a:spcPct val="0"/>
              </a:spcBef>
              <a:buSzTx/>
              <a:buFontTx/>
              <a:buNone/>
              <a:defRPr/>
            </a:pPr>
            <a:r>
              <a:rPr lang="ja-JP" altLang="en-US" sz="1400" dirty="0">
                <a:solidFill>
                  <a:srgbClr val="70AD47"/>
                </a:solidFill>
                <a:latin typeface="Meiryo UI"/>
                <a:ea typeface="Meiryo UI"/>
              </a:rPr>
              <a:t>リーダーとして</a:t>
            </a:r>
          </a:p>
          <a:p>
            <a:pPr eaLnBrk="1" hangingPunct="1">
              <a:spcBef>
                <a:spcPct val="0"/>
              </a:spcBef>
              <a:buSzTx/>
              <a:buFontTx/>
              <a:buNone/>
              <a:defRPr/>
            </a:pPr>
            <a:r>
              <a:rPr lang="ja-JP" altLang="en-US" sz="1400" dirty="0">
                <a:solidFill>
                  <a:srgbClr val="70AD47"/>
                </a:solidFill>
                <a:latin typeface="Meiryo UI"/>
                <a:ea typeface="Meiryo UI"/>
              </a:rPr>
              <a:t>活躍できる</a:t>
            </a:r>
          </a:p>
          <a:p>
            <a:pPr eaLnBrk="1" hangingPunct="1">
              <a:spcBef>
                <a:spcPct val="0"/>
              </a:spcBef>
              <a:buSzTx/>
              <a:buFontTx/>
              <a:buNone/>
              <a:defRPr/>
            </a:pPr>
            <a:r>
              <a:rPr lang="ja-JP" altLang="en-US" sz="1400" dirty="0">
                <a:solidFill>
                  <a:srgbClr val="70AD47"/>
                </a:solidFill>
                <a:latin typeface="Meiryo UI"/>
                <a:ea typeface="Meiryo UI"/>
              </a:rPr>
              <a:t>高度な専門家</a:t>
            </a:r>
          </a:p>
        </p:txBody>
      </p:sp>
      <p:sp>
        <p:nvSpPr>
          <p:cNvPr id="30" name="Text Box 27"/>
          <p:cNvSpPr txBox="1">
            <a:spLocks noChangeArrowheads="1"/>
          </p:cNvSpPr>
          <p:nvPr/>
        </p:nvSpPr>
        <p:spPr bwMode="auto">
          <a:xfrm>
            <a:off x="7199313" y="5356225"/>
            <a:ext cx="174148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r>
              <a:rPr lang="ja-JP" altLang="en-US" sz="1400" dirty="0">
                <a:solidFill>
                  <a:srgbClr val="ED7D31"/>
                </a:solidFill>
                <a:latin typeface="Meiryo UI"/>
                <a:ea typeface="Meiryo UI"/>
              </a:rPr>
              <a:t>世界のトップレベルで</a:t>
            </a:r>
          </a:p>
          <a:p>
            <a:pPr eaLnBrk="1" hangingPunct="1">
              <a:spcBef>
                <a:spcPct val="0"/>
              </a:spcBef>
              <a:buSzTx/>
              <a:buFontTx/>
              <a:buNone/>
              <a:defRPr/>
            </a:pPr>
            <a:r>
              <a:rPr lang="ja-JP" altLang="en-US" sz="1400" dirty="0">
                <a:solidFill>
                  <a:srgbClr val="ED7D31"/>
                </a:solidFill>
                <a:latin typeface="Meiryo UI"/>
                <a:ea typeface="Meiryo UI"/>
              </a:rPr>
              <a:t>研究ができる</a:t>
            </a:r>
          </a:p>
          <a:p>
            <a:pPr eaLnBrk="1" hangingPunct="1">
              <a:spcBef>
                <a:spcPct val="0"/>
              </a:spcBef>
              <a:buSzTx/>
              <a:buFontTx/>
              <a:buNone/>
              <a:defRPr/>
            </a:pPr>
            <a:r>
              <a:rPr lang="ja-JP" altLang="en-US" sz="1400" dirty="0">
                <a:solidFill>
                  <a:srgbClr val="ED7D31"/>
                </a:solidFill>
                <a:latin typeface="Meiryo UI"/>
                <a:ea typeface="Meiryo UI"/>
              </a:rPr>
              <a:t>創造性豊かな研究者</a:t>
            </a:r>
          </a:p>
        </p:txBody>
      </p:sp>
      <p:sp>
        <p:nvSpPr>
          <p:cNvPr id="31" name="Text Box 29"/>
          <p:cNvSpPr txBox="1">
            <a:spLocks noChangeArrowheads="1"/>
          </p:cNvSpPr>
          <p:nvPr/>
        </p:nvSpPr>
        <p:spPr bwMode="auto">
          <a:xfrm>
            <a:off x="1979613" y="4521200"/>
            <a:ext cx="1441450"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lnSpc>
                <a:spcPct val="120000"/>
              </a:lnSpc>
              <a:spcBef>
                <a:spcPct val="0"/>
              </a:spcBef>
              <a:buSzTx/>
              <a:buFontTx/>
              <a:buNone/>
              <a:defRPr/>
            </a:pPr>
            <a:r>
              <a:rPr lang="ja-JP" altLang="en-US" sz="1400" b="1" dirty="0">
                <a:solidFill>
                  <a:srgbClr val="FFC000">
                    <a:lumMod val="50000"/>
                  </a:srgbClr>
                </a:solidFill>
                <a:latin typeface="Meiryo UI"/>
                <a:ea typeface="Meiryo UI"/>
              </a:rPr>
              <a:t>新入生対象の</a:t>
            </a:r>
          </a:p>
          <a:p>
            <a:pPr eaLnBrk="1" hangingPunct="1">
              <a:lnSpc>
                <a:spcPct val="120000"/>
              </a:lnSpc>
              <a:spcBef>
                <a:spcPct val="0"/>
              </a:spcBef>
              <a:buSzTx/>
              <a:buFontTx/>
              <a:buNone/>
              <a:defRPr/>
            </a:pPr>
            <a:r>
              <a:rPr lang="ja-JP" altLang="en-US" sz="1400" b="1" dirty="0">
                <a:solidFill>
                  <a:srgbClr val="FFC000">
                    <a:lumMod val="50000"/>
                  </a:srgbClr>
                </a:solidFill>
                <a:latin typeface="Meiryo UI"/>
                <a:ea typeface="Meiryo UI"/>
              </a:rPr>
              <a:t>「理工文化論」</a:t>
            </a:r>
            <a:endParaRPr lang="en-US" altLang="ja-JP" sz="1400" b="1" dirty="0">
              <a:solidFill>
                <a:srgbClr val="FFC000">
                  <a:lumMod val="50000"/>
                </a:srgbClr>
              </a:solidFill>
              <a:latin typeface="Meiryo UI"/>
              <a:ea typeface="Meiryo UI"/>
            </a:endParaRPr>
          </a:p>
          <a:p>
            <a:pPr eaLnBrk="1" hangingPunct="1">
              <a:lnSpc>
                <a:spcPct val="120000"/>
              </a:lnSpc>
              <a:spcBef>
                <a:spcPct val="0"/>
              </a:spcBef>
              <a:buSzTx/>
              <a:buFontTx/>
              <a:buNone/>
              <a:defRPr/>
            </a:pPr>
            <a:r>
              <a:rPr lang="ja-JP" altLang="en-US" sz="1400" b="1" dirty="0">
                <a:solidFill>
                  <a:srgbClr val="FFC000">
                    <a:lumMod val="50000"/>
                  </a:srgbClr>
                </a:solidFill>
                <a:latin typeface="Meiryo UI"/>
                <a:ea typeface="Meiryo UI"/>
              </a:rPr>
              <a:t>で学習意欲を</a:t>
            </a:r>
          </a:p>
          <a:p>
            <a:pPr eaLnBrk="1" hangingPunct="1">
              <a:lnSpc>
                <a:spcPct val="120000"/>
              </a:lnSpc>
              <a:spcBef>
                <a:spcPct val="0"/>
              </a:spcBef>
              <a:buSzTx/>
              <a:buFontTx/>
              <a:buNone/>
              <a:defRPr/>
            </a:pPr>
            <a:r>
              <a:rPr lang="ja-JP" altLang="en-US" sz="1400" b="1" dirty="0">
                <a:solidFill>
                  <a:srgbClr val="FFC000">
                    <a:lumMod val="50000"/>
                  </a:srgbClr>
                </a:solidFill>
                <a:latin typeface="Meiryo UI"/>
                <a:ea typeface="Meiryo UI"/>
              </a:rPr>
              <a:t>高める</a:t>
            </a:r>
          </a:p>
        </p:txBody>
      </p:sp>
      <p:sp>
        <p:nvSpPr>
          <p:cNvPr id="32" name="正方形/長方形 31"/>
          <p:cNvSpPr/>
          <p:nvPr/>
        </p:nvSpPr>
        <p:spPr>
          <a:xfrm>
            <a:off x="3635375" y="3573463"/>
            <a:ext cx="503238" cy="504825"/>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1</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3" name="正方形/長方形 32"/>
          <p:cNvSpPr/>
          <p:nvPr/>
        </p:nvSpPr>
        <p:spPr>
          <a:xfrm>
            <a:off x="4211638" y="3573463"/>
            <a:ext cx="503237"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2</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4" name="正方形/長方形 33"/>
          <p:cNvSpPr/>
          <p:nvPr/>
        </p:nvSpPr>
        <p:spPr>
          <a:xfrm>
            <a:off x="4787900" y="3573463"/>
            <a:ext cx="503238"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3</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5" name="正方形/長方形 34"/>
          <p:cNvSpPr/>
          <p:nvPr/>
        </p:nvSpPr>
        <p:spPr>
          <a:xfrm>
            <a:off x="5364163" y="3573463"/>
            <a:ext cx="503237"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4</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6" name="正方形/長方形 35"/>
          <p:cNvSpPr/>
          <p:nvPr/>
        </p:nvSpPr>
        <p:spPr>
          <a:xfrm>
            <a:off x="5940425" y="3573463"/>
            <a:ext cx="503238"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5</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7" name="正方形/長方形 36"/>
          <p:cNvSpPr/>
          <p:nvPr/>
        </p:nvSpPr>
        <p:spPr>
          <a:xfrm>
            <a:off x="6515100" y="3573463"/>
            <a:ext cx="504825"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6</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8" name="正方形/長方形 37"/>
          <p:cNvSpPr/>
          <p:nvPr/>
        </p:nvSpPr>
        <p:spPr>
          <a:xfrm>
            <a:off x="7091363" y="3573463"/>
            <a:ext cx="504825"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7</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39" name="正方形/長方形 38"/>
          <p:cNvSpPr/>
          <p:nvPr/>
        </p:nvSpPr>
        <p:spPr>
          <a:xfrm>
            <a:off x="7667625" y="3573463"/>
            <a:ext cx="504825"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8</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
        <p:nvSpPr>
          <p:cNvPr id="40" name="正方形/長方形 39"/>
          <p:cNvSpPr/>
          <p:nvPr/>
        </p:nvSpPr>
        <p:spPr>
          <a:xfrm>
            <a:off x="8243888" y="3573463"/>
            <a:ext cx="503237" cy="503237"/>
          </a:xfrm>
          <a:prstGeom prst="rect">
            <a:avLst/>
          </a:prstGeom>
          <a:solidFill>
            <a:schemeClr val="accent3"/>
          </a:solidFill>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algn="ctr">
              <a:defRPr/>
            </a:pPr>
            <a:r>
              <a:rPr kumimoji="0" lang="en-US" altLang="ja-JP" b="1">
                <a:solidFill>
                  <a:prstClr val="white"/>
                </a:solidFill>
                <a:latin typeface="Century Gothic" pitchFamily="34" charset="0"/>
                <a:ea typeface="Meiryo UI" pitchFamily="50" charset="-128"/>
                <a:cs typeface="Meiryo UI" pitchFamily="50" charset="-128"/>
                <a:sym typeface="ヒラギノ角ゴ ProN W6" pitchFamily="1" charset="-128"/>
              </a:rPr>
              <a:t>9</a:t>
            </a:r>
            <a:endParaRPr kumimoji="0" lang="ja-JP" altLang="en-US" b="1">
              <a:solidFill>
                <a:prstClr val="white"/>
              </a:solidFill>
              <a:latin typeface="Century Gothic" pitchFamily="34" charset="0"/>
              <a:ea typeface="Meiryo UI" pitchFamily="50" charset="-128"/>
              <a:cs typeface="Meiryo UI" pitchFamily="50" charset="-128"/>
              <a:sym typeface="ヒラギノ角ゴ ProN W6" pitchFamily="1" charset="-128"/>
            </a:endParaRPr>
          </a:p>
        </p:txBody>
      </p:sp>
    </p:spTree>
    <p:extLst>
      <p:ext uri="{BB962C8B-B14F-4D97-AF65-F5344CB8AC3E}">
        <p14:creationId xmlns:p14="http://schemas.microsoft.com/office/powerpoint/2010/main" val="20571149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タイトル 1"/>
          <p:cNvSpPr>
            <a:spLocks noGrp="1"/>
          </p:cNvSpPr>
          <p:nvPr>
            <p:ph type="title"/>
          </p:nvPr>
        </p:nvSpPr>
        <p:spPr>
          <a:xfrm>
            <a:off x="140932" y="0"/>
            <a:ext cx="8207375" cy="600075"/>
          </a:xfrm>
        </p:spPr>
        <p:txBody>
          <a:bodyPr/>
          <a:lstStyle/>
          <a:p>
            <a:r>
              <a:rPr lang="ja-JP" altLang="en-US" dirty="0"/>
              <a:t>研究大学として早稲田を牽引</a:t>
            </a:r>
          </a:p>
        </p:txBody>
      </p:sp>
      <p:sp>
        <p:nvSpPr>
          <p:cNvPr id="40962"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62432DEE-9001-F246-A246-27880EAD722E}" type="slidenum">
              <a:rPr kumimoji="0" lang="en-US" altLang="ja-JP" sz="1000">
                <a:solidFill>
                  <a:prstClr val="black"/>
                </a:solidFill>
                <a:latin typeface="Arial" charset="0"/>
                <a:ea typeface="ヒラギノ角ゴ ProN W3" charset="-128"/>
                <a:cs typeface="Arial" charset="0"/>
              </a:rPr>
              <a:pPr>
                <a:spcBef>
                  <a:spcPct val="0"/>
                </a:spcBef>
                <a:buSzTx/>
                <a:buFontTx/>
                <a:buNone/>
              </a:pPr>
              <a:t>18</a:t>
            </a:fld>
            <a:endParaRPr kumimoji="0" lang="en-US" altLang="ja-JP" sz="1000">
              <a:solidFill>
                <a:prstClr val="black"/>
              </a:solidFill>
              <a:latin typeface="Arial" charset="0"/>
              <a:ea typeface="ヒラギノ角ゴ ProN W3" charset="-128"/>
              <a:cs typeface="Arial" charset="0"/>
            </a:endParaRPr>
          </a:p>
        </p:txBody>
      </p:sp>
      <p:sp>
        <p:nvSpPr>
          <p:cNvPr id="4" name="Rectangle 17"/>
          <p:cNvSpPr>
            <a:spLocks noChangeArrowheads="1"/>
          </p:cNvSpPr>
          <p:nvPr/>
        </p:nvSpPr>
        <p:spPr bwMode="auto">
          <a:xfrm>
            <a:off x="0" y="836613"/>
            <a:ext cx="9144000" cy="430212"/>
          </a:xfrm>
          <a:prstGeom prst="rect">
            <a:avLst/>
          </a:prstGeom>
          <a:noFill/>
          <a:ln>
            <a:noFill/>
          </a:ln>
        </p:spPr>
        <p:txBody>
          <a:bodyPr>
            <a:spAutoFit/>
          </a:bodyPr>
          <a:lstStyle/>
          <a:p>
            <a:pPr marL="0" lvl="1" algn="ctr" eaLnBrk="1" hangingPunct="1">
              <a:defRPr/>
            </a:pPr>
            <a:r>
              <a:rPr lang="ja-JP" altLang="en-US" sz="2200" b="1" dirty="0">
                <a:solidFill>
                  <a:srgbClr val="4472C4"/>
                </a:solidFill>
                <a:latin typeface="Century Gothic" panose="020B0502020202020204" pitchFamily="34" charset="0"/>
                <a:ea typeface="Meiryo UI"/>
              </a:rPr>
              <a:t>重要な分野を共同大学院などによって強化　施設や研究拠点を充実</a:t>
            </a:r>
          </a:p>
        </p:txBody>
      </p:sp>
      <p:grpSp>
        <p:nvGrpSpPr>
          <p:cNvPr id="40964" name="グループ化 13"/>
          <p:cNvGrpSpPr>
            <a:grpSpLocks/>
          </p:cNvGrpSpPr>
          <p:nvPr/>
        </p:nvGrpSpPr>
        <p:grpSpPr bwMode="auto">
          <a:xfrm>
            <a:off x="468313" y="1358107"/>
            <a:ext cx="2968625" cy="719137"/>
            <a:chOff x="467544" y="1556832"/>
            <a:chExt cx="2969414" cy="720000"/>
          </a:xfrm>
        </p:grpSpPr>
        <p:sp>
          <p:nvSpPr>
            <p:cNvPr id="6" name="円/楕円 5"/>
            <p:cNvSpPr/>
            <p:nvPr/>
          </p:nvSpPr>
          <p:spPr>
            <a:xfrm>
              <a:off x="467544" y="1556832"/>
              <a:ext cx="719328" cy="720000"/>
            </a:xfrm>
            <a:prstGeom prst="ellipse">
              <a:avLst/>
            </a:prstGeom>
            <a:solidFill>
              <a:schemeClr val="accent5"/>
            </a:solidFill>
          </p:spPr>
          <p:txBody>
            <a:bodyPr wrap="none" anchor="ctr"/>
            <a:lstStyle/>
            <a:p>
              <a:pPr algn="ctr">
                <a:defRPr/>
              </a:pPr>
              <a:r>
                <a:rPr lang="ja-JP" altLang="en-US" dirty="0">
                  <a:solidFill>
                    <a:prstClr val="white"/>
                  </a:solidFill>
                  <a:latin typeface="Meiryo UI"/>
                  <a:ea typeface="Meiryo UI"/>
                  <a:sym typeface="ヒラギノ角ゴ ProN W6" charset="-128"/>
                </a:rPr>
                <a:t>医学</a:t>
              </a:r>
            </a:p>
          </p:txBody>
        </p:sp>
        <p:sp>
          <p:nvSpPr>
            <p:cNvPr id="9" name="正方形/長方形 8"/>
            <p:cNvSpPr/>
            <p:nvPr/>
          </p:nvSpPr>
          <p:spPr>
            <a:xfrm>
              <a:off x="1186872" y="1717361"/>
              <a:ext cx="2250086" cy="398941"/>
            </a:xfrm>
            <a:prstGeom prst="rect">
              <a:avLst/>
            </a:prstGeom>
          </p:spPr>
          <p:txBody>
            <a:bodyPr wrap="none">
              <a:spAutoFit/>
            </a:bodyPr>
            <a:lstStyle/>
            <a:p>
              <a:pPr marL="0" lvl="2" eaLnBrk="1" hangingPunct="1">
                <a:spcBef>
                  <a:spcPts val="0"/>
                </a:spcBef>
                <a:defRPr/>
              </a:pPr>
              <a:r>
                <a:rPr lang="ja-JP" altLang="en-US" sz="2000" dirty="0">
                  <a:solidFill>
                    <a:prstClr val="black"/>
                  </a:solidFill>
                  <a:latin typeface="Meiryo UI"/>
                  <a:ea typeface="Meiryo UI"/>
                </a:rPr>
                <a:t>東京女子医科大学</a:t>
              </a:r>
            </a:p>
          </p:txBody>
        </p:sp>
      </p:grpSp>
      <p:grpSp>
        <p:nvGrpSpPr>
          <p:cNvPr id="40965" name="グループ化 12"/>
          <p:cNvGrpSpPr>
            <a:grpSpLocks/>
          </p:cNvGrpSpPr>
          <p:nvPr/>
        </p:nvGrpSpPr>
        <p:grpSpPr bwMode="auto">
          <a:xfrm>
            <a:off x="3613150" y="1358107"/>
            <a:ext cx="2443163" cy="719137"/>
            <a:chOff x="3563888" y="1556832"/>
            <a:chExt cx="2443629" cy="720000"/>
          </a:xfrm>
        </p:grpSpPr>
        <p:sp>
          <p:nvSpPr>
            <p:cNvPr id="8" name="円/楕円 7"/>
            <p:cNvSpPr/>
            <p:nvPr/>
          </p:nvSpPr>
          <p:spPr>
            <a:xfrm>
              <a:off x="3563888" y="1556832"/>
              <a:ext cx="719275" cy="720000"/>
            </a:xfrm>
            <a:prstGeom prst="ellipse">
              <a:avLst/>
            </a:prstGeom>
            <a:solidFill>
              <a:schemeClr val="accent6"/>
            </a:solidFill>
          </p:spPr>
          <p:txBody>
            <a:bodyPr wrap="none" anchor="ctr"/>
            <a:lstStyle/>
            <a:p>
              <a:pPr algn="ctr">
                <a:defRPr/>
              </a:pPr>
              <a:r>
                <a:rPr lang="ja-JP" altLang="en-US" dirty="0">
                  <a:solidFill>
                    <a:prstClr val="white"/>
                  </a:solidFill>
                  <a:latin typeface="Meiryo UI"/>
                  <a:ea typeface="Meiryo UI"/>
                  <a:sym typeface="ヒラギノ角ゴ ProN W6" charset="-128"/>
                </a:rPr>
                <a:t>健康</a:t>
              </a:r>
            </a:p>
          </p:txBody>
        </p:sp>
        <p:sp>
          <p:nvSpPr>
            <p:cNvPr id="10" name="正方形/長方形 9"/>
            <p:cNvSpPr/>
            <p:nvPr/>
          </p:nvSpPr>
          <p:spPr>
            <a:xfrm>
              <a:off x="4284750" y="1717361"/>
              <a:ext cx="1722767" cy="398941"/>
            </a:xfrm>
            <a:prstGeom prst="rect">
              <a:avLst/>
            </a:prstGeom>
          </p:spPr>
          <p:txBody>
            <a:bodyPr wrap="none">
              <a:spAutoFit/>
            </a:bodyPr>
            <a:lstStyle/>
            <a:p>
              <a:pPr marL="0" lvl="2" eaLnBrk="1" hangingPunct="1">
                <a:spcBef>
                  <a:spcPts val="0"/>
                </a:spcBef>
                <a:defRPr/>
              </a:pPr>
              <a:r>
                <a:rPr lang="ja-JP" altLang="en-US" sz="2000" dirty="0">
                  <a:solidFill>
                    <a:prstClr val="black"/>
                  </a:solidFill>
                  <a:latin typeface="Meiryo UI"/>
                  <a:ea typeface="Meiryo UI"/>
                </a:rPr>
                <a:t>東京農工大学</a:t>
              </a:r>
            </a:p>
          </p:txBody>
        </p:sp>
      </p:grpSp>
      <p:grpSp>
        <p:nvGrpSpPr>
          <p:cNvPr id="40966" name="グループ化 11"/>
          <p:cNvGrpSpPr>
            <a:grpSpLocks/>
          </p:cNvGrpSpPr>
          <p:nvPr/>
        </p:nvGrpSpPr>
        <p:grpSpPr bwMode="auto">
          <a:xfrm>
            <a:off x="6232525" y="1358107"/>
            <a:ext cx="2443163" cy="719137"/>
            <a:chOff x="5364168" y="1556832"/>
            <a:chExt cx="2443549" cy="720000"/>
          </a:xfrm>
        </p:grpSpPr>
        <p:sp>
          <p:nvSpPr>
            <p:cNvPr id="7" name="円/楕円 6"/>
            <p:cNvSpPr/>
            <p:nvPr/>
          </p:nvSpPr>
          <p:spPr>
            <a:xfrm>
              <a:off x="5364168" y="1556832"/>
              <a:ext cx="719252" cy="720000"/>
            </a:xfrm>
            <a:prstGeom prst="ellipse">
              <a:avLst/>
            </a:prstGeom>
            <a:solidFill>
              <a:schemeClr val="accent2"/>
            </a:solidFill>
          </p:spPr>
          <p:txBody>
            <a:bodyPr wrap="none" anchor="ctr"/>
            <a:lstStyle/>
            <a:p>
              <a:pPr algn="ctr">
                <a:defRPr/>
              </a:pPr>
              <a:r>
                <a:rPr lang="ja-JP" altLang="en-US" dirty="0">
                  <a:solidFill>
                    <a:prstClr val="white"/>
                  </a:solidFill>
                  <a:latin typeface="Meiryo UI"/>
                  <a:ea typeface="Meiryo UI"/>
                  <a:sym typeface="ヒラギノ角ゴ ProN W6" charset="-128"/>
                </a:rPr>
                <a:t>原子力</a:t>
              </a:r>
            </a:p>
          </p:txBody>
        </p:sp>
        <p:sp>
          <p:nvSpPr>
            <p:cNvPr id="11" name="正方形/長方形 10"/>
            <p:cNvSpPr/>
            <p:nvPr/>
          </p:nvSpPr>
          <p:spPr>
            <a:xfrm>
              <a:off x="6083420" y="1717361"/>
              <a:ext cx="1724297" cy="398941"/>
            </a:xfrm>
            <a:prstGeom prst="rect">
              <a:avLst/>
            </a:prstGeom>
          </p:spPr>
          <p:txBody>
            <a:bodyPr wrap="none">
              <a:spAutoFit/>
            </a:bodyPr>
            <a:lstStyle/>
            <a:p>
              <a:pPr marL="0" lvl="2" eaLnBrk="1" hangingPunct="1">
                <a:spcBef>
                  <a:spcPts val="0"/>
                </a:spcBef>
                <a:defRPr/>
              </a:pPr>
              <a:r>
                <a:rPr lang="ja-JP" altLang="en-US" sz="2000" dirty="0">
                  <a:solidFill>
                    <a:prstClr val="black"/>
                  </a:solidFill>
                  <a:latin typeface="Meiryo UI"/>
                  <a:ea typeface="Meiryo UI"/>
                </a:rPr>
                <a:t>東京都市大学</a:t>
              </a:r>
            </a:p>
          </p:txBody>
        </p:sp>
      </p:grpSp>
      <p:sp>
        <p:nvSpPr>
          <p:cNvPr id="19" name="角丸四角形 6"/>
          <p:cNvSpPr>
            <a:spLocks noChangeArrowheads="1"/>
          </p:cNvSpPr>
          <p:nvPr/>
        </p:nvSpPr>
        <p:spPr bwMode="auto">
          <a:xfrm>
            <a:off x="468313" y="2257821"/>
            <a:ext cx="4030662" cy="2036367"/>
          </a:xfrm>
          <a:prstGeom prst="roundRect">
            <a:avLst>
              <a:gd name="adj" fmla="val 5198"/>
            </a:avLst>
          </a:prstGeom>
          <a:solidFill>
            <a:schemeClr val="accent5">
              <a:lumMod val="20000"/>
              <a:lumOff val="80000"/>
            </a:schemeClr>
          </a:solidFill>
          <a:ln w="19050">
            <a:noFill/>
            <a:round/>
            <a:headEnd/>
            <a:tailEnd/>
          </a:ln>
        </p:spPr>
        <p:txBody>
          <a:bodyPr lIns="54000" tIns="10800" rIns="54000" bIns="1080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endParaRPr kumimoji="0" lang="ja-JP" altLang="en-US" sz="2400" b="1">
              <a:solidFill>
                <a:srgbClr val="000000"/>
              </a:solidFill>
              <a:latin typeface="ＭＳ Ｐゴシック" panose="020B0600070205080204" pitchFamily="50" charset="-128"/>
            </a:endParaRPr>
          </a:p>
        </p:txBody>
      </p:sp>
      <p:sp>
        <p:nvSpPr>
          <p:cNvPr id="20" name="角丸四角形 6"/>
          <p:cNvSpPr>
            <a:spLocks noChangeArrowheads="1"/>
          </p:cNvSpPr>
          <p:nvPr/>
        </p:nvSpPr>
        <p:spPr bwMode="auto">
          <a:xfrm>
            <a:off x="468313" y="4365625"/>
            <a:ext cx="4030662" cy="2041664"/>
          </a:xfrm>
          <a:prstGeom prst="roundRect">
            <a:avLst>
              <a:gd name="adj" fmla="val 5198"/>
            </a:avLst>
          </a:prstGeom>
          <a:solidFill>
            <a:schemeClr val="accent5">
              <a:lumMod val="20000"/>
              <a:lumOff val="80000"/>
            </a:schemeClr>
          </a:solidFill>
          <a:ln w="19050">
            <a:noFill/>
            <a:round/>
            <a:headEnd/>
            <a:tailEnd/>
          </a:ln>
        </p:spPr>
        <p:txBody>
          <a:bodyPr lIns="54000" tIns="10800" rIns="54000" bIns="1080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endParaRPr kumimoji="0" lang="ja-JP" altLang="en-US" sz="2400" b="1">
              <a:solidFill>
                <a:srgbClr val="000000"/>
              </a:solidFill>
              <a:latin typeface="ＭＳ Ｐゴシック" panose="020B0600070205080204" pitchFamily="50" charset="-128"/>
            </a:endParaRPr>
          </a:p>
        </p:txBody>
      </p:sp>
      <p:sp>
        <p:nvSpPr>
          <p:cNvPr id="21" name="角丸四角形 6"/>
          <p:cNvSpPr>
            <a:spLocks noChangeArrowheads="1"/>
          </p:cNvSpPr>
          <p:nvPr/>
        </p:nvSpPr>
        <p:spPr bwMode="auto">
          <a:xfrm>
            <a:off x="4645025" y="2257821"/>
            <a:ext cx="4030663" cy="2041664"/>
          </a:xfrm>
          <a:prstGeom prst="roundRect">
            <a:avLst>
              <a:gd name="adj" fmla="val 5198"/>
            </a:avLst>
          </a:prstGeom>
          <a:solidFill>
            <a:schemeClr val="accent5">
              <a:lumMod val="20000"/>
              <a:lumOff val="80000"/>
            </a:schemeClr>
          </a:solidFill>
          <a:ln w="19050">
            <a:noFill/>
            <a:round/>
            <a:headEnd/>
            <a:tailEnd/>
          </a:ln>
        </p:spPr>
        <p:txBody>
          <a:bodyPr lIns="54000" tIns="10800" rIns="54000" bIns="1080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endParaRPr kumimoji="0" lang="ja-JP" altLang="en-US" sz="2400" b="1">
              <a:solidFill>
                <a:srgbClr val="000000"/>
              </a:solidFill>
              <a:latin typeface="ＭＳ Ｐゴシック" panose="020B0600070205080204" pitchFamily="50" charset="-128"/>
            </a:endParaRPr>
          </a:p>
        </p:txBody>
      </p:sp>
      <p:sp>
        <p:nvSpPr>
          <p:cNvPr id="22" name="角丸四角形 6"/>
          <p:cNvSpPr>
            <a:spLocks noChangeArrowheads="1"/>
          </p:cNvSpPr>
          <p:nvPr/>
        </p:nvSpPr>
        <p:spPr bwMode="auto">
          <a:xfrm>
            <a:off x="4645025" y="4365625"/>
            <a:ext cx="4030663" cy="2041664"/>
          </a:xfrm>
          <a:prstGeom prst="roundRect">
            <a:avLst>
              <a:gd name="adj" fmla="val 5198"/>
            </a:avLst>
          </a:prstGeom>
          <a:solidFill>
            <a:schemeClr val="accent5">
              <a:lumMod val="20000"/>
              <a:lumOff val="80000"/>
            </a:schemeClr>
          </a:solidFill>
          <a:ln w="19050">
            <a:noFill/>
            <a:round/>
            <a:headEnd/>
            <a:tailEnd/>
          </a:ln>
        </p:spPr>
        <p:txBody>
          <a:bodyPr lIns="54000" tIns="10800" rIns="54000" bIns="10800"/>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endParaRPr kumimoji="0" lang="ja-JP" altLang="en-US" sz="2400" b="1">
              <a:solidFill>
                <a:srgbClr val="000000"/>
              </a:solidFill>
              <a:latin typeface="ＭＳ Ｐゴシック" panose="020B0600070205080204" pitchFamily="50" charset="-128"/>
            </a:endParaRPr>
          </a:p>
        </p:txBody>
      </p:sp>
      <p:sp>
        <p:nvSpPr>
          <p:cNvPr id="25" name="フリーフォーム 24"/>
          <p:cNvSpPr/>
          <p:nvPr/>
        </p:nvSpPr>
        <p:spPr>
          <a:xfrm>
            <a:off x="468313" y="2257821"/>
            <a:ext cx="4030662" cy="287337"/>
          </a:xfrm>
          <a:custGeom>
            <a:avLst/>
            <a:gdLst>
              <a:gd name="connsiteX0" fmla="*/ 93564 w 4032000"/>
              <a:gd name="connsiteY0" fmla="*/ 0 h 287992"/>
              <a:gd name="connsiteX1" fmla="*/ 3938436 w 4032000"/>
              <a:gd name="connsiteY1" fmla="*/ 0 h 287992"/>
              <a:gd name="connsiteX2" fmla="*/ 4032000 w 4032000"/>
              <a:gd name="connsiteY2" fmla="*/ 93564 h 287992"/>
              <a:gd name="connsiteX3" fmla="*/ 4032000 w 4032000"/>
              <a:gd name="connsiteY3" fmla="*/ 287992 h 287992"/>
              <a:gd name="connsiteX4" fmla="*/ 0 w 4032000"/>
              <a:gd name="connsiteY4" fmla="*/ 287992 h 287992"/>
              <a:gd name="connsiteX5" fmla="*/ 0 w 4032000"/>
              <a:gd name="connsiteY5" fmla="*/ 93564 h 287992"/>
              <a:gd name="connsiteX6" fmla="*/ 93564 w 4032000"/>
              <a:gd name="connsiteY6" fmla="*/ 0 h 2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2000" h="287992">
                <a:moveTo>
                  <a:pt x="93564" y="0"/>
                </a:moveTo>
                <a:lnTo>
                  <a:pt x="3938436" y="0"/>
                </a:lnTo>
                <a:cubicBezTo>
                  <a:pt x="3990110" y="0"/>
                  <a:pt x="4032000" y="41890"/>
                  <a:pt x="4032000" y="93564"/>
                </a:cubicBezTo>
                <a:lnTo>
                  <a:pt x="4032000" y="287992"/>
                </a:lnTo>
                <a:lnTo>
                  <a:pt x="0" y="287992"/>
                </a:lnTo>
                <a:lnTo>
                  <a:pt x="0" y="93564"/>
                </a:lnTo>
                <a:cubicBezTo>
                  <a:pt x="0" y="41890"/>
                  <a:pt x="41890" y="0"/>
                  <a:pt x="93564" y="0"/>
                </a:cubicBezTo>
                <a:close/>
              </a:path>
            </a:pathLst>
          </a:custGeom>
          <a:solidFill>
            <a:schemeClr val="accent5"/>
          </a:solidFill>
        </p:spPr>
        <p:txBody>
          <a:bodyPr anchor="ctr"/>
          <a:lstStyle/>
          <a:p>
            <a:pPr algn="ctr">
              <a:defRPr/>
            </a:pPr>
            <a:r>
              <a:rPr lang="ja-JP" altLang="en-US" dirty="0">
                <a:solidFill>
                  <a:prstClr val="white"/>
                </a:solidFill>
                <a:latin typeface="Century Gothic"/>
                <a:ea typeface="Meiryo UI"/>
                <a:sym typeface="Arial" pitchFamily="34" charset="0"/>
              </a:rPr>
              <a:t>先端生命医科学センター</a:t>
            </a:r>
            <a:r>
              <a:rPr lang="en-US" altLang="ja-JP" dirty="0">
                <a:solidFill>
                  <a:prstClr val="white"/>
                </a:solidFill>
                <a:latin typeface="Century Gothic"/>
                <a:ea typeface="Meiryo UI"/>
                <a:sym typeface="Arial" pitchFamily="34" charset="0"/>
              </a:rPr>
              <a:t>(</a:t>
            </a:r>
            <a:r>
              <a:rPr lang="en-US" altLang="ja-JP" dirty="0" err="1">
                <a:solidFill>
                  <a:prstClr val="white"/>
                </a:solidFill>
                <a:latin typeface="Century Gothic"/>
                <a:ea typeface="Meiryo UI"/>
                <a:sym typeface="Arial" pitchFamily="34" charset="0"/>
              </a:rPr>
              <a:t>TWIns</a:t>
            </a:r>
            <a:r>
              <a:rPr lang="en-US" altLang="ja-JP" dirty="0">
                <a:solidFill>
                  <a:prstClr val="white"/>
                </a:solidFill>
                <a:latin typeface="Century Gothic"/>
                <a:ea typeface="Meiryo UI"/>
                <a:sym typeface="Arial" pitchFamily="34" charset="0"/>
              </a:rPr>
              <a:t>)</a:t>
            </a:r>
          </a:p>
        </p:txBody>
      </p:sp>
      <p:sp>
        <p:nvSpPr>
          <p:cNvPr id="26" name="フリーフォーム 25"/>
          <p:cNvSpPr/>
          <p:nvPr/>
        </p:nvSpPr>
        <p:spPr>
          <a:xfrm>
            <a:off x="4645025" y="2257821"/>
            <a:ext cx="4030663" cy="287337"/>
          </a:xfrm>
          <a:custGeom>
            <a:avLst/>
            <a:gdLst>
              <a:gd name="connsiteX0" fmla="*/ 93564 w 4032000"/>
              <a:gd name="connsiteY0" fmla="*/ 0 h 287992"/>
              <a:gd name="connsiteX1" fmla="*/ 3938436 w 4032000"/>
              <a:gd name="connsiteY1" fmla="*/ 0 h 287992"/>
              <a:gd name="connsiteX2" fmla="*/ 4032000 w 4032000"/>
              <a:gd name="connsiteY2" fmla="*/ 93564 h 287992"/>
              <a:gd name="connsiteX3" fmla="*/ 4032000 w 4032000"/>
              <a:gd name="connsiteY3" fmla="*/ 287992 h 287992"/>
              <a:gd name="connsiteX4" fmla="*/ 0 w 4032000"/>
              <a:gd name="connsiteY4" fmla="*/ 287992 h 287992"/>
              <a:gd name="connsiteX5" fmla="*/ 0 w 4032000"/>
              <a:gd name="connsiteY5" fmla="*/ 93564 h 287992"/>
              <a:gd name="connsiteX6" fmla="*/ 93564 w 4032000"/>
              <a:gd name="connsiteY6" fmla="*/ 0 h 2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2000" h="287992">
                <a:moveTo>
                  <a:pt x="93564" y="0"/>
                </a:moveTo>
                <a:lnTo>
                  <a:pt x="3938436" y="0"/>
                </a:lnTo>
                <a:cubicBezTo>
                  <a:pt x="3990110" y="0"/>
                  <a:pt x="4032000" y="41890"/>
                  <a:pt x="4032000" y="93564"/>
                </a:cubicBezTo>
                <a:lnTo>
                  <a:pt x="4032000" y="287992"/>
                </a:lnTo>
                <a:lnTo>
                  <a:pt x="0" y="287992"/>
                </a:lnTo>
                <a:lnTo>
                  <a:pt x="0" y="93564"/>
                </a:lnTo>
                <a:cubicBezTo>
                  <a:pt x="0" y="41890"/>
                  <a:pt x="41890" y="0"/>
                  <a:pt x="93564" y="0"/>
                </a:cubicBezTo>
                <a:close/>
              </a:path>
            </a:pathLst>
          </a:custGeom>
          <a:solidFill>
            <a:schemeClr val="accent5"/>
          </a:solidFill>
        </p:spPr>
        <p:txBody>
          <a:bodyPr anchor="ctr"/>
          <a:lstStyle/>
          <a:p>
            <a:pPr algn="ctr">
              <a:defRPr/>
            </a:pPr>
            <a:r>
              <a:rPr lang="ja-JP" altLang="en-US" dirty="0">
                <a:solidFill>
                  <a:prstClr val="white"/>
                </a:solidFill>
                <a:latin typeface="Century Gothic"/>
                <a:ea typeface="Meiryo UI"/>
                <a:sym typeface="Arial" pitchFamily="34" charset="0"/>
              </a:rPr>
              <a:t>学外連携機関</a:t>
            </a:r>
          </a:p>
        </p:txBody>
      </p:sp>
      <p:sp>
        <p:nvSpPr>
          <p:cNvPr id="27" name="フリーフォーム 26"/>
          <p:cNvSpPr/>
          <p:nvPr/>
        </p:nvSpPr>
        <p:spPr>
          <a:xfrm>
            <a:off x="468313" y="4365625"/>
            <a:ext cx="4030662" cy="287338"/>
          </a:xfrm>
          <a:custGeom>
            <a:avLst/>
            <a:gdLst>
              <a:gd name="connsiteX0" fmla="*/ 93564 w 4032000"/>
              <a:gd name="connsiteY0" fmla="*/ 0 h 287992"/>
              <a:gd name="connsiteX1" fmla="*/ 3938436 w 4032000"/>
              <a:gd name="connsiteY1" fmla="*/ 0 h 287992"/>
              <a:gd name="connsiteX2" fmla="*/ 4032000 w 4032000"/>
              <a:gd name="connsiteY2" fmla="*/ 93564 h 287992"/>
              <a:gd name="connsiteX3" fmla="*/ 4032000 w 4032000"/>
              <a:gd name="connsiteY3" fmla="*/ 287992 h 287992"/>
              <a:gd name="connsiteX4" fmla="*/ 0 w 4032000"/>
              <a:gd name="connsiteY4" fmla="*/ 287992 h 287992"/>
              <a:gd name="connsiteX5" fmla="*/ 0 w 4032000"/>
              <a:gd name="connsiteY5" fmla="*/ 93564 h 287992"/>
              <a:gd name="connsiteX6" fmla="*/ 93564 w 4032000"/>
              <a:gd name="connsiteY6" fmla="*/ 0 h 2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2000" h="287992">
                <a:moveTo>
                  <a:pt x="93564" y="0"/>
                </a:moveTo>
                <a:lnTo>
                  <a:pt x="3938436" y="0"/>
                </a:lnTo>
                <a:cubicBezTo>
                  <a:pt x="3990110" y="0"/>
                  <a:pt x="4032000" y="41890"/>
                  <a:pt x="4032000" y="93564"/>
                </a:cubicBezTo>
                <a:lnTo>
                  <a:pt x="4032000" y="287992"/>
                </a:lnTo>
                <a:lnTo>
                  <a:pt x="0" y="287992"/>
                </a:lnTo>
                <a:lnTo>
                  <a:pt x="0" y="93564"/>
                </a:lnTo>
                <a:cubicBezTo>
                  <a:pt x="0" y="41890"/>
                  <a:pt x="41890" y="0"/>
                  <a:pt x="93564" y="0"/>
                </a:cubicBezTo>
                <a:close/>
              </a:path>
            </a:pathLst>
          </a:custGeom>
          <a:solidFill>
            <a:schemeClr val="accent5"/>
          </a:solidFill>
        </p:spPr>
        <p:txBody>
          <a:bodyPr anchor="ctr"/>
          <a:lstStyle/>
          <a:p>
            <a:pPr algn="ctr">
              <a:defRPr/>
            </a:pPr>
            <a:r>
              <a:rPr lang="ja-JP" altLang="en-US" dirty="0">
                <a:solidFill>
                  <a:prstClr val="white"/>
                </a:solidFill>
                <a:latin typeface="Century Gothic"/>
                <a:ea typeface="Meiryo UI"/>
                <a:sym typeface="Arial" pitchFamily="34" charset="0"/>
              </a:rPr>
              <a:t>ナノテクノロジー研究施設</a:t>
            </a:r>
          </a:p>
        </p:txBody>
      </p:sp>
      <p:sp>
        <p:nvSpPr>
          <p:cNvPr id="28" name="フリーフォーム 27"/>
          <p:cNvSpPr/>
          <p:nvPr/>
        </p:nvSpPr>
        <p:spPr>
          <a:xfrm>
            <a:off x="4645025" y="4365625"/>
            <a:ext cx="4030663" cy="287338"/>
          </a:xfrm>
          <a:custGeom>
            <a:avLst/>
            <a:gdLst>
              <a:gd name="connsiteX0" fmla="*/ 93564 w 4032000"/>
              <a:gd name="connsiteY0" fmla="*/ 0 h 287992"/>
              <a:gd name="connsiteX1" fmla="*/ 3938436 w 4032000"/>
              <a:gd name="connsiteY1" fmla="*/ 0 h 287992"/>
              <a:gd name="connsiteX2" fmla="*/ 4032000 w 4032000"/>
              <a:gd name="connsiteY2" fmla="*/ 93564 h 287992"/>
              <a:gd name="connsiteX3" fmla="*/ 4032000 w 4032000"/>
              <a:gd name="connsiteY3" fmla="*/ 287992 h 287992"/>
              <a:gd name="connsiteX4" fmla="*/ 0 w 4032000"/>
              <a:gd name="connsiteY4" fmla="*/ 287992 h 287992"/>
              <a:gd name="connsiteX5" fmla="*/ 0 w 4032000"/>
              <a:gd name="connsiteY5" fmla="*/ 93564 h 287992"/>
              <a:gd name="connsiteX6" fmla="*/ 93564 w 4032000"/>
              <a:gd name="connsiteY6" fmla="*/ 0 h 28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2000" h="287992">
                <a:moveTo>
                  <a:pt x="93564" y="0"/>
                </a:moveTo>
                <a:lnTo>
                  <a:pt x="3938436" y="0"/>
                </a:lnTo>
                <a:cubicBezTo>
                  <a:pt x="3990110" y="0"/>
                  <a:pt x="4032000" y="41890"/>
                  <a:pt x="4032000" y="93564"/>
                </a:cubicBezTo>
                <a:lnTo>
                  <a:pt x="4032000" y="287992"/>
                </a:lnTo>
                <a:lnTo>
                  <a:pt x="0" y="287992"/>
                </a:lnTo>
                <a:lnTo>
                  <a:pt x="0" y="93564"/>
                </a:lnTo>
                <a:cubicBezTo>
                  <a:pt x="0" y="41890"/>
                  <a:pt x="41890" y="0"/>
                  <a:pt x="93564" y="0"/>
                </a:cubicBezTo>
                <a:close/>
              </a:path>
            </a:pathLst>
          </a:custGeom>
          <a:solidFill>
            <a:schemeClr val="accent5"/>
          </a:solidFill>
        </p:spPr>
        <p:txBody>
          <a:bodyPr anchor="ctr"/>
          <a:lstStyle/>
          <a:p>
            <a:pPr algn="ctr">
              <a:defRPr/>
            </a:pPr>
            <a:r>
              <a:rPr lang="ja-JP" altLang="en-US" dirty="0">
                <a:solidFill>
                  <a:prstClr val="white"/>
                </a:solidFill>
                <a:latin typeface="Century Gothic"/>
                <a:ea typeface="Meiryo UI"/>
                <a:sym typeface="Arial" pitchFamily="34" charset="0"/>
              </a:rPr>
              <a:t>学内研究拠点</a:t>
            </a:r>
          </a:p>
        </p:txBody>
      </p:sp>
      <p:pic>
        <p:nvPicPr>
          <p:cNvPr id="40975"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87450" y="4838700"/>
            <a:ext cx="259238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6" name="Picture 2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87450" y="2766773"/>
            <a:ext cx="259238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7" name="正方形/長方形 30"/>
          <p:cNvSpPr>
            <a:spLocks noChangeArrowheads="1"/>
          </p:cNvSpPr>
          <p:nvPr/>
        </p:nvSpPr>
        <p:spPr bwMode="auto">
          <a:xfrm>
            <a:off x="4643438" y="2545158"/>
            <a:ext cx="417671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eaLnBrk="1" hangingPunct="1">
              <a:spcBef>
                <a:spcPct val="0"/>
              </a:spcBef>
              <a:buClr>
                <a:srgbClr val="4472C4"/>
              </a:buClr>
              <a:buSzTx/>
              <a:buFont typeface="Wingdings" charset="2"/>
              <a:buChar char="l"/>
            </a:pPr>
            <a:r>
              <a:rPr kumimoji="0" lang="ja-JP" altLang="en-US" sz="1600" dirty="0">
                <a:solidFill>
                  <a:srgbClr val="000000"/>
                </a:solidFill>
              </a:rPr>
              <a:t>理化学研究所</a:t>
            </a:r>
          </a:p>
          <a:p>
            <a:pPr eaLnBrk="1" hangingPunct="1">
              <a:spcBef>
                <a:spcPct val="0"/>
              </a:spcBef>
              <a:buClr>
                <a:srgbClr val="4472C4"/>
              </a:buClr>
              <a:buSzTx/>
              <a:buFont typeface="Wingdings" charset="2"/>
              <a:buChar char="l"/>
            </a:pPr>
            <a:r>
              <a:rPr kumimoji="0" lang="ja-JP" altLang="en-US" sz="1600" dirty="0">
                <a:solidFill>
                  <a:srgbClr val="000000"/>
                </a:solidFill>
              </a:rPr>
              <a:t>つくば・産業技術総合研究所</a:t>
            </a:r>
          </a:p>
          <a:p>
            <a:pPr eaLnBrk="1" hangingPunct="1">
              <a:spcBef>
                <a:spcPct val="0"/>
              </a:spcBef>
              <a:buClr>
                <a:srgbClr val="4472C4"/>
              </a:buClr>
              <a:buSzTx/>
              <a:buFont typeface="Wingdings" charset="2"/>
              <a:buChar char="l"/>
            </a:pPr>
            <a:r>
              <a:rPr kumimoji="0" lang="ja-JP" altLang="en-US" sz="1600" dirty="0">
                <a:solidFill>
                  <a:srgbClr val="000000"/>
                </a:solidFill>
              </a:rPr>
              <a:t>つくば・</a:t>
            </a:r>
            <a:r>
              <a:rPr kumimoji="0" lang="en-US" altLang="ja-JP" sz="1600" dirty="0">
                <a:solidFill>
                  <a:srgbClr val="000000"/>
                </a:solidFill>
              </a:rPr>
              <a:t>NIMS(</a:t>
            </a:r>
            <a:r>
              <a:rPr kumimoji="0" lang="ja-JP" altLang="en-US" sz="1600" dirty="0">
                <a:solidFill>
                  <a:srgbClr val="000000"/>
                </a:solidFill>
              </a:rPr>
              <a:t>物質･材料研究機構</a:t>
            </a:r>
            <a:r>
              <a:rPr kumimoji="0" lang="en-US" altLang="ja-JP" sz="1600" dirty="0">
                <a:solidFill>
                  <a:srgbClr val="000000"/>
                </a:solidFill>
              </a:rPr>
              <a:t>)</a:t>
            </a:r>
          </a:p>
          <a:p>
            <a:pPr eaLnBrk="1" hangingPunct="1">
              <a:spcBef>
                <a:spcPct val="0"/>
              </a:spcBef>
              <a:buClr>
                <a:srgbClr val="4472C4"/>
              </a:buClr>
              <a:buSzTx/>
              <a:buFont typeface="Wingdings" charset="2"/>
              <a:buChar char="l"/>
            </a:pPr>
            <a:r>
              <a:rPr kumimoji="0" lang="en-US" altLang="ja-JP" sz="1600" dirty="0">
                <a:solidFill>
                  <a:srgbClr val="000000"/>
                </a:solidFill>
              </a:rPr>
              <a:t>JAXA(</a:t>
            </a:r>
            <a:r>
              <a:rPr kumimoji="0" lang="ja-JP" altLang="en-US" sz="1600" dirty="0">
                <a:solidFill>
                  <a:srgbClr val="000000"/>
                </a:solidFill>
              </a:rPr>
              <a:t>宇宙航空研究開発機構</a:t>
            </a:r>
            <a:r>
              <a:rPr kumimoji="0" lang="en-US" altLang="ja-JP" sz="1600" dirty="0">
                <a:solidFill>
                  <a:srgbClr val="000000"/>
                </a:solidFill>
              </a:rPr>
              <a:t>)</a:t>
            </a:r>
          </a:p>
          <a:p>
            <a:pPr eaLnBrk="1" hangingPunct="1">
              <a:spcBef>
                <a:spcPct val="0"/>
              </a:spcBef>
              <a:buClr>
                <a:srgbClr val="4472C4"/>
              </a:buClr>
              <a:buSzTx/>
              <a:buFont typeface="Wingdings" charset="2"/>
              <a:buChar char="l"/>
            </a:pPr>
            <a:r>
              <a:rPr kumimoji="0" lang="ja-JP" altLang="en-US" sz="1600" dirty="0">
                <a:solidFill>
                  <a:srgbClr val="000000"/>
                </a:solidFill>
              </a:rPr>
              <a:t>国立神経・精神センター</a:t>
            </a:r>
            <a:endParaRPr kumimoji="0" lang="en-US" altLang="ja-JP" sz="1600" dirty="0">
              <a:solidFill>
                <a:srgbClr val="000000"/>
              </a:solidFill>
            </a:endParaRPr>
          </a:p>
          <a:p>
            <a:pPr eaLnBrk="1" hangingPunct="1">
              <a:spcBef>
                <a:spcPct val="0"/>
              </a:spcBef>
              <a:buClr>
                <a:srgbClr val="4472C4"/>
              </a:buClr>
              <a:buSzTx/>
              <a:buFont typeface="Wingdings" charset="2"/>
              <a:buChar char="l"/>
            </a:pPr>
            <a:r>
              <a:rPr kumimoji="0" lang="en-US" altLang="zh-TW" sz="1600" dirty="0">
                <a:solidFill>
                  <a:srgbClr val="000000"/>
                </a:solidFill>
              </a:rPr>
              <a:t>JAEA(</a:t>
            </a:r>
            <a:r>
              <a:rPr kumimoji="0" lang="zh-TW" altLang="en-US" sz="1600" dirty="0">
                <a:solidFill>
                  <a:srgbClr val="000000"/>
                </a:solidFill>
              </a:rPr>
              <a:t>日本原子力研究開発機構</a:t>
            </a:r>
            <a:r>
              <a:rPr kumimoji="0" lang="en-US" altLang="zh-TW" sz="1600" dirty="0">
                <a:solidFill>
                  <a:srgbClr val="000000"/>
                </a:solidFill>
              </a:rPr>
              <a:t>)</a:t>
            </a:r>
            <a:endParaRPr kumimoji="0" lang="zh-TW" altLang="en-US" sz="1600" dirty="0">
              <a:solidFill>
                <a:srgbClr val="000000"/>
              </a:solidFill>
            </a:endParaRPr>
          </a:p>
          <a:p>
            <a:pPr eaLnBrk="1" hangingPunct="1">
              <a:spcBef>
                <a:spcPct val="0"/>
              </a:spcBef>
              <a:buClr>
                <a:srgbClr val="4472C4"/>
              </a:buClr>
              <a:buSzTx/>
              <a:buFont typeface="Wingdings" charset="2"/>
              <a:buChar char="l"/>
            </a:pPr>
            <a:r>
              <a:rPr kumimoji="0" lang="ja-JP" altLang="en-US" sz="1600" dirty="0">
                <a:solidFill>
                  <a:srgbClr val="000000"/>
                </a:solidFill>
              </a:rPr>
              <a:t>ボン大学，モナッシュ大学など</a:t>
            </a:r>
          </a:p>
        </p:txBody>
      </p:sp>
      <p:sp>
        <p:nvSpPr>
          <p:cNvPr id="32" name="正方形/長方形 31"/>
          <p:cNvSpPr/>
          <p:nvPr/>
        </p:nvSpPr>
        <p:spPr>
          <a:xfrm>
            <a:off x="4643438" y="4652963"/>
            <a:ext cx="4032250" cy="1754326"/>
          </a:xfrm>
          <a:prstGeom prst="rect">
            <a:avLst/>
          </a:prstGeom>
        </p:spPr>
        <p:txBody>
          <a:bodyPr>
            <a:spAutoFit/>
          </a:bodyPr>
          <a:lstStyle/>
          <a:p>
            <a:pPr marL="285750" indent="-285750" eaLnBrk="1" hangingPunct="1">
              <a:buClr>
                <a:srgbClr val="4472C4"/>
              </a:buClr>
              <a:buFont typeface="Wingdings" panose="05000000000000000000" pitchFamily="2" charset="2"/>
              <a:buChar char="l"/>
              <a:defRPr/>
            </a:pPr>
            <a:r>
              <a:rPr lang="ja-JP" altLang="en-US" dirty="0">
                <a:latin typeface="Century Gothic"/>
                <a:ea typeface="Meiryo UI"/>
                <a:sym typeface="Arial" pitchFamily="34" charset="0"/>
              </a:rPr>
              <a:t>ナノ・ライフ創新研究機構</a:t>
            </a:r>
            <a:endParaRPr lang="en-US" altLang="ja-JP" dirty="0">
              <a:latin typeface="Century Gothic"/>
              <a:ea typeface="Meiryo UI"/>
              <a:sym typeface="Arial" pitchFamily="34" charset="0"/>
            </a:endParaRPr>
          </a:p>
          <a:p>
            <a:pPr marL="285750" indent="-285750" eaLnBrk="1" hangingPunct="1">
              <a:buClr>
                <a:srgbClr val="4472C4"/>
              </a:buClr>
              <a:buFont typeface="Wingdings" panose="05000000000000000000" pitchFamily="2" charset="2"/>
              <a:buChar char="l"/>
              <a:defRPr/>
            </a:pPr>
            <a:r>
              <a:rPr lang="ja-JP" altLang="en-US" dirty="0">
                <a:latin typeface="Century Gothic"/>
                <a:ea typeface="Meiryo UI"/>
                <a:sym typeface="Arial" pitchFamily="34" charset="0"/>
              </a:rPr>
              <a:t>卓越大学院，リーディング大学院，</a:t>
            </a:r>
            <a:r>
              <a:rPr lang="en-US" altLang="ja-JP" dirty="0">
                <a:latin typeface="Century Gothic"/>
                <a:ea typeface="Meiryo UI"/>
                <a:sym typeface="Arial" pitchFamily="34" charset="0"/>
              </a:rPr>
              <a:t>GCOE</a:t>
            </a:r>
            <a:r>
              <a:rPr lang="ja-JP" altLang="en-US" dirty="0">
                <a:latin typeface="Century Gothic"/>
                <a:ea typeface="Meiryo UI"/>
                <a:sym typeface="Arial" pitchFamily="34" charset="0"/>
              </a:rPr>
              <a:t>，</a:t>
            </a:r>
            <a:r>
              <a:rPr lang="en-US" altLang="ja-JP" dirty="0">
                <a:latin typeface="Century Gothic"/>
                <a:ea typeface="Meiryo UI"/>
                <a:sym typeface="Arial" pitchFamily="34" charset="0"/>
              </a:rPr>
              <a:t>21COE</a:t>
            </a:r>
            <a:r>
              <a:rPr lang="ja-JP" altLang="en-US" dirty="0">
                <a:latin typeface="Century Gothic"/>
                <a:ea typeface="Meiryo UI"/>
                <a:sym typeface="Arial" pitchFamily="34" charset="0"/>
              </a:rPr>
              <a:t>など研究・教育プログラムで構築された拠点</a:t>
            </a:r>
            <a:endParaRPr lang="en-US" altLang="ja-JP" dirty="0">
              <a:latin typeface="Century Gothic"/>
              <a:ea typeface="Meiryo UI"/>
              <a:sym typeface="Arial" pitchFamily="34" charset="0"/>
            </a:endParaRPr>
          </a:p>
          <a:p>
            <a:pPr marL="285750" indent="-285750" eaLnBrk="1" hangingPunct="1">
              <a:buClr>
                <a:srgbClr val="4472C4"/>
              </a:buClr>
              <a:buFont typeface="Wingdings" panose="05000000000000000000" pitchFamily="2" charset="2"/>
              <a:buChar char="l"/>
              <a:defRPr/>
            </a:pPr>
            <a:r>
              <a:rPr lang="ja-JP" altLang="en-US" dirty="0">
                <a:latin typeface="Century Gothic"/>
                <a:ea typeface="Meiryo UI"/>
                <a:sym typeface="Arial" pitchFamily="34" charset="0"/>
              </a:rPr>
              <a:t>リサーチイノベーションセンター，ハイテクリサーチセンター群など</a:t>
            </a:r>
          </a:p>
        </p:txBody>
      </p:sp>
    </p:spTree>
    <p:extLst>
      <p:ext uri="{BB962C8B-B14F-4D97-AF65-F5344CB8AC3E}">
        <p14:creationId xmlns:p14="http://schemas.microsoft.com/office/powerpoint/2010/main" val="83802341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675688" cy="600075"/>
          </a:xfrm>
        </p:spPr>
        <p:txBody>
          <a:bodyPr/>
          <a:lstStyle/>
          <a:p>
            <a:r>
              <a:rPr lang="ja-JP" altLang="en-US" sz="2400" dirty="0"/>
              <a:t>世界トップレベルの研究を行うための大型研究・教育予算獲得</a:t>
            </a:r>
          </a:p>
        </p:txBody>
      </p:sp>
      <p:sp>
        <p:nvSpPr>
          <p:cNvPr id="39938"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71CFC102-55B4-9E47-B757-CC27203BC387}" type="slidenum">
              <a:rPr kumimoji="0" lang="en-US" altLang="ja-JP" sz="1000">
                <a:solidFill>
                  <a:prstClr val="black"/>
                </a:solidFill>
                <a:latin typeface="Arial" charset="0"/>
                <a:ea typeface="ヒラギノ角ゴ ProN W3" charset="-128"/>
                <a:cs typeface="Arial" charset="0"/>
              </a:rPr>
              <a:pPr>
                <a:spcBef>
                  <a:spcPct val="0"/>
                </a:spcBef>
                <a:buSzTx/>
                <a:buFontTx/>
                <a:buNone/>
              </a:pPr>
              <a:t>19</a:t>
            </a:fld>
            <a:endParaRPr kumimoji="0" lang="en-US" altLang="ja-JP" sz="1000">
              <a:solidFill>
                <a:prstClr val="black"/>
              </a:solidFill>
              <a:latin typeface="Arial" charset="0"/>
              <a:ea typeface="ヒラギノ角ゴ ProN W3" charset="-128"/>
              <a:cs typeface="Arial" charset="0"/>
            </a:endParaRPr>
          </a:p>
        </p:txBody>
      </p:sp>
      <p:sp>
        <p:nvSpPr>
          <p:cNvPr id="4" name="正方形/長方形 3"/>
          <p:cNvSpPr/>
          <p:nvPr/>
        </p:nvSpPr>
        <p:spPr>
          <a:xfrm>
            <a:off x="73934" y="819023"/>
            <a:ext cx="9070066" cy="5555367"/>
          </a:xfrm>
          <a:prstGeom prst="rect">
            <a:avLst/>
          </a:prstGeom>
        </p:spPr>
        <p:txBody>
          <a:bodyPr wrap="square">
            <a:spAutoFit/>
          </a:bodyPr>
          <a:lstStyle/>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rPr>
              <a:t>次世代研究者挑戦的研究プログラム（</a:t>
            </a:r>
            <a:r>
              <a:rPr lang="en-US" altLang="ja-JP" sz="2000" dirty="0">
                <a:latin typeface="Meiryo UI"/>
                <a:ea typeface="Meiryo UI"/>
              </a:rPr>
              <a:t>SPRING</a:t>
            </a:r>
            <a:r>
              <a:rPr lang="ja-JP" altLang="en-US" sz="2000" dirty="0">
                <a:latin typeface="Meiryo UI"/>
                <a:ea typeface="Meiryo UI"/>
              </a:rPr>
              <a:t>）</a:t>
            </a: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sym typeface="Arial" pitchFamily="34" charset="0"/>
              </a:rPr>
              <a:t>内閣府 ムーンショット型研究開発制度</a:t>
            </a:r>
            <a:endParaRPr lang="en-US" altLang="ja-JP" sz="2000" dirty="0">
              <a:latin typeface="Meiryo UI"/>
              <a:ea typeface="Meiryo UI"/>
              <a:sym typeface="Arial" pitchFamily="34" charset="0"/>
            </a:endParaRPr>
          </a:p>
          <a:p>
            <a:pPr marL="285750" indent="-285750" eaLnBrk="1" hangingPunct="1">
              <a:spcBef>
                <a:spcPts val="300"/>
              </a:spcBef>
              <a:buClr>
                <a:srgbClr val="4472C4"/>
              </a:buClr>
              <a:buSzPct val="125000"/>
              <a:buFont typeface="Wingdings" panose="05000000000000000000" pitchFamily="2" charset="2"/>
              <a:buChar char="l"/>
              <a:defRPr/>
            </a:pPr>
            <a:r>
              <a:rPr lang="zh-TW" altLang="en-US" sz="2000" dirty="0">
                <a:latin typeface="Meiryo UI"/>
                <a:ea typeface="Meiryo UI"/>
              </a:rPr>
              <a:t>戦略的創造研究推進事業</a:t>
            </a:r>
            <a:r>
              <a:rPr lang="ja-JP" altLang="en-US" sz="2000" dirty="0">
                <a:latin typeface="Meiryo UI"/>
                <a:ea typeface="Meiryo UI"/>
              </a:rPr>
              <a:t>（</a:t>
            </a:r>
            <a:r>
              <a:rPr lang="en-US" altLang="ja-JP" sz="2000" dirty="0">
                <a:latin typeface="Meiryo UI"/>
                <a:ea typeface="Meiryo UI"/>
              </a:rPr>
              <a:t>ERATO</a:t>
            </a:r>
            <a:r>
              <a:rPr lang="ja-JP" altLang="en-US" sz="2000" dirty="0">
                <a:latin typeface="Meiryo UI"/>
                <a:ea typeface="Meiryo UI"/>
              </a:rPr>
              <a:t>）</a:t>
            </a:r>
            <a:endParaRPr lang="en-US" altLang="ja-JP" sz="2000" dirty="0">
              <a:latin typeface="Meiryo UI"/>
              <a:ea typeface="Meiryo UI"/>
            </a:endParaRP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rPr>
              <a:t>研究成果展開事業 大学発新産業創出プログラム（</a:t>
            </a:r>
            <a:r>
              <a:rPr lang="en-US" altLang="ja-JP" sz="2000" dirty="0">
                <a:latin typeface="Meiryo UI"/>
                <a:ea typeface="Meiryo UI"/>
              </a:rPr>
              <a:t>START</a:t>
            </a:r>
            <a:r>
              <a:rPr lang="ja-JP" altLang="en-US" sz="2000" dirty="0">
                <a:latin typeface="Meiryo UI"/>
                <a:ea typeface="Meiryo UI"/>
              </a:rPr>
              <a:t>，</a:t>
            </a:r>
            <a:r>
              <a:rPr lang="en-US" altLang="ja-JP" sz="2000" dirty="0">
                <a:latin typeface="Meiryo UI"/>
                <a:ea typeface="Meiryo UI"/>
              </a:rPr>
              <a:t>SCORE</a:t>
            </a:r>
            <a:r>
              <a:rPr lang="ja-JP" altLang="en-US" sz="2000" dirty="0">
                <a:latin typeface="Meiryo UI"/>
                <a:ea typeface="Meiryo UI"/>
              </a:rPr>
              <a:t>，スタートアップ・エコシステム形成支援）</a:t>
            </a:r>
            <a:endParaRPr lang="en-US" altLang="ja-JP" sz="2000" dirty="0">
              <a:latin typeface="Meiryo UI"/>
              <a:ea typeface="Meiryo UI"/>
            </a:endParaRP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rPr>
              <a:t>創薬等先端技術支援基盤プラットフォーム（</a:t>
            </a:r>
            <a:r>
              <a:rPr lang="en-US" altLang="ja-JP" sz="2000" dirty="0">
                <a:latin typeface="Meiryo UI"/>
                <a:ea typeface="Meiryo UI"/>
              </a:rPr>
              <a:t>BINDS</a:t>
            </a:r>
            <a:r>
              <a:rPr lang="ja-JP" altLang="en-US" sz="2000" dirty="0">
                <a:latin typeface="Meiryo UI"/>
                <a:ea typeface="Meiryo UI"/>
              </a:rPr>
              <a:t>）</a:t>
            </a:r>
            <a:endParaRPr lang="en-US" altLang="ja-JP" sz="2000" dirty="0">
              <a:latin typeface="Meiryo UI"/>
              <a:ea typeface="Meiryo UI"/>
            </a:endParaRP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rPr>
              <a:t>卓越大学院プログラム</a:t>
            </a:r>
            <a:endParaRPr lang="en-US" altLang="ja-JP" sz="2000" dirty="0">
              <a:latin typeface="Meiryo UI"/>
              <a:ea typeface="Meiryo UI"/>
            </a:endParaRP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rPr>
              <a:t>次世代アントレプレナー育成事業（</a:t>
            </a:r>
            <a:r>
              <a:rPr lang="en-US" altLang="ja-JP" sz="2000" dirty="0">
                <a:latin typeface="Meiryo UI"/>
                <a:ea typeface="Meiryo UI"/>
              </a:rPr>
              <a:t>EDGE-NEXT</a:t>
            </a:r>
            <a:r>
              <a:rPr lang="ja-JP" altLang="en-US" sz="2000" dirty="0">
                <a:latin typeface="Meiryo UI"/>
                <a:ea typeface="Meiryo UI"/>
              </a:rPr>
              <a:t>）</a:t>
            </a:r>
            <a:endParaRPr lang="en-US" altLang="ja-JP" sz="2000" dirty="0">
              <a:latin typeface="Meiryo UI"/>
              <a:ea typeface="Meiryo UI"/>
            </a:endParaRP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rPr>
              <a:t>グローバルアントレプレナー育成促進事業（</a:t>
            </a:r>
            <a:r>
              <a:rPr lang="en-US" altLang="ja-JP" sz="2000" dirty="0">
                <a:latin typeface="Meiryo UI"/>
                <a:ea typeface="Meiryo UI"/>
              </a:rPr>
              <a:t>EDGE</a:t>
            </a:r>
            <a:r>
              <a:rPr lang="ja-JP" altLang="en-US" sz="2000" dirty="0">
                <a:latin typeface="Meiryo UI"/>
                <a:ea typeface="Meiryo UI"/>
              </a:rPr>
              <a:t>）</a:t>
            </a:r>
            <a:endParaRPr lang="en-US" altLang="ja-JP" sz="2000" dirty="0">
              <a:latin typeface="Meiryo UI"/>
              <a:ea typeface="Meiryo UI"/>
            </a:endParaRP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rPr>
              <a:t>博士課程教育リーディングプログラム</a:t>
            </a:r>
            <a:endParaRPr lang="zh-TW" altLang="en-US" sz="2000" dirty="0">
              <a:latin typeface="Meiryo UI"/>
              <a:ea typeface="Meiryo UI"/>
            </a:endParaRP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sym typeface="Arial" pitchFamily="34" charset="0"/>
              </a:rPr>
              <a:t>グローバル</a:t>
            </a:r>
            <a:r>
              <a:rPr lang="en-US" altLang="ja-JP" sz="2000" dirty="0">
                <a:latin typeface="Meiryo UI"/>
                <a:ea typeface="Meiryo UI"/>
                <a:sym typeface="Arial" pitchFamily="34" charset="0"/>
              </a:rPr>
              <a:t>COE</a:t>
            </a:r>
            <a:r>
              <a:rPr lang="ja-JP" altLang="en-US" sz="2000" dirty="0">
                <a:latin typeface="Meiryo UI"/>
                <a:ea typeface="Meiryo UI"/>
                <a:sym typeface="Arial" pitchFamily="34" charset="0"/>
              </a:rPr>
              <a:t>プログラム</a:t>
            </a:r>
            <a:endParaRPr lang="en-US" altLang="ja-JP" sz="2000" dirty="0">
              <a:latin typeface="Meiryo UI"/>
              <a:ea typeface="Meiryo UI"/>
              <a:sym typeface="Arial" pitchFamily="34" charset="0"/>
            </a:endParaRP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sym typeface="Arial" pitchFamily="34" charset="0"/>
              </a:rPr>
              <a:t>戦略的研究拠点育成プログラム（スーパー</a:t>
            </a:r>
            <a:r>
              <a:rPr lang="en-US" altLang="ja-JP" sz="2000" dirty="0">
                <a:latin typeface="Meiryo UI"/>
                <a:ea typeface="Meiryo UI"/>
                <a:sym typeface="Arial" pitchFamily="34" charset="0"/>
              </a:rPr>
              <a:t>COE</a:t>
            </a:r>
            <a:r>
              <a:rPr lang="ja-JP" altLang="en-US" sz="2000" dirty="0">
                <a:latin typeface="Meiryo UI"/>
                <a:ea typeface="Meiryo UI"/>
                <a:sym typeface="Arial" pitchFamily="34" charset="0"/>
              </a:rPr>
              <a:t>）</a:t>
            </a: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sym typeface="Arial" pitchFamily="34" charset="0"/>
              </a:rPr>
              <a:t>グローバル</a:t>
            </a:r>
            <a:r>
              <a:rPr lang="en-US" altLang="ja-JP" sz="2000" dirty="0">
                <a:latin typeface="Meiryo UI"/>
                <a:ea typeface="Meiryo UI"/>
                <a:sym typeface="Arial" pitchFamily="34" charset="0"/>
              </a:rPr>
              <a:t>30</a:t>
            </a:r>
            <a:r>
              <a:rPr lang="ja-JP" altLang="en-US" sz="2000" dirty="0">
                <a:latin typeface="Meiryo UI"/>
                <a:ea typeface="Meiryo UI"/>
                <a:sym typeface="Arial" pitchFamily="34" charset="0"/>
              </a:rPr>
              <a:t>プログラム</a:t>
            </a:r>
          </a:p>
          <a:p>
            <a:pPr marL="285750" indent="-285750" eaLnBrk="1" hangingPunct="1">
              <a:spcBef>
                <a:spcPts val="300"/>
              </a:spcBef>
              <a:buClr>
                <a:srgbClr val="4472C4"/>
              </a:buClr>
              <a:buSzPct val="125000"/>
              <a:buFont typeface="Wingdings" panose="05000000000000000000" pitchFamily="2" charset="2"/>
              <a:buChar char="l"/>
              <a:defRPr/>
            </a:pPr>
            <a:r>
              <a:rPr lang="en-US" altLang="ja-JP" sz="2000" dirty="0">
                <a:latin typeface="Meiryo UI"/>
                <a:ea typeface="Meiryo UI"/>
                <a:sym typeface="Arial" pitchFamily="34" charset="0"/>
              </a:rPr>
              <a:t>21</a:t>
            </a:r>
            <a:r>
              <a:rPr lang="ja-JP" altLang="en-US" sz="2000" dirty="0">
                <a:latin typeface="Meiryo UI"/>
                <a:ea typeface="Meiryo UI"/>
                <a:sym typeface="Arial" pitchFamily="34" charset="0"/>
              </a:rPr>
              <a:t>世紀</a:t>
            </a:r>
            <a:r>
              <a:rPr lang="en-US" altLang="ja-JP" sz="2000" dirty="0">
                <a:latin typeface="Meiryo UI"/>
                <a:ea typeface="Meiryo UI"/>
                <a:sym typeface="Arial" pitchFamily="34" charset="0"/>
              </a:rPr>
              <a:t>COE</a:t>
            </a:r>
            <a:r>
              <a:rPr lang="ja-JP" altLang="en-US" sz="2000" dirty="0">
                <a:latin typeface="Meiryo UI"/>
                <a:ea typeface="Meiryo UI"/>
                <a:sym typeface="Arial" pitchFamily="34" charset="0"/>
              </a:rPr>
              <a:t>プログラム　</a:t>
            </a:r>
          </a:p>
          <a:p>
            <a:pPr marL="285750" indent="-285750" eaLnBrk="1" hangingPunct="1">
              <a:spcBef>
                <a:spcPts val="300"/>
              </a:spcBef>
              <a:buClr>
                <a:srgbClr val="4472C4"/>
              </a:buClr>
              <a:buSzPct val="125000"/>
              <a:buFont typeface="Wingdings" panose="05000000000000000000" pitchFamily="2" charset="2"/>
              <a:buChar char="l"/>
              <a:defRPr/>
            </a:pPr>
            <a:r>
              <a:rPr lang="zh-TW" altLang="en-US" sz="2000" dirty="0">
                <a:latin typeface="Meiryo UI"/>
                <a:ea typeface="Meiryo UI"/>
                <a:sym typeface="Arial" pitchFamily="34" charset="0"/>
              </a:rPr>
              <a:t>私立大学戦略的基盤形成支援事業</a:t>
            </a:r>
            <a:r>
              <a:rPr lang="ja-JP" altLang="en-US" sz="2000" dirty="0">
                <a:latin typeface="Meiryo UI"/>
                <a:ea typeface="Meiryo UI"/>
                <a:sym typeface="Arial" pitchFamily="34" charset="0"/>
              </a:rPr>
              <a:t>　</a:t>
            </a:r>
          </a:p>
          <a:p>
            <a:pPr marL="285750" indent="-285750" eaLnBrk="1" hangingPunct="1">
              <a:spcBef>
                <a:spcPts val="300"/>
              </a:spcBef>
              <a:buClr>
                <a:srgbClr val="4472C4"/>
              </a:buClr>
              <a:buSzPct val="125000"/>
              <a:buFont typeface="Wingdings" panose="05000000000000000000" pitchFamily="2" charset="2"/>
              <a:buChar char="l"/>
              <a:defRPr/>
            </a:pPr>
            <a:r>
              <a:rPr lang="ja-JP" altLang="en-US" sz="2000" dirty="0">
                <a:latin typeface="Meiryo UI"/>
                <a:ea typeface="Meiryo UI"/>
                <a:sym typeface="Arial" pitchFamily="34" charset="0"/>
              </a:rPr>
              <a:t>科研費（特別推進研究）　など</a:t>
            </a:r>
          </a:p>
        </p:txBody>
      </p:sp>
      <p:pic>
        <p:nvPicPr>
          <p:cNvPr id="39940" name="図 5" descr="1.tif"/>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28453" y="4587407"/>
            <a:ext cx="2871085" cy="1774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182440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タイトル 1"/>
          <p:cNvSpPr>
            <a:spLocks noGrp="1"/>
          </p:cNvSpPr>
          <p:nvPr>
            <p:ph type="title"/>
          </p:nvPr>
        </p:nvSpPr>
        <p:spPr>
          <a:xfrm>
            <a:off x="39335" y="0"/>
            <a:ext cx="8207375" cy="600075"/>
          </a:xfrm>
        </p:spPr>
        <p:txBody>
          <a:bodyPr/>
          <a:lstStyle/>
          <a:p>
            <a:r>
              <a:rPr lang="ja-JP" altLang="en-US" dirty="0">
                <a:sym typeface="ヒラギノ角ゴ ProN W6" charset="-128"/>
              </a:rPr>
              <a:t>充実した奨学金制度</a:t>
            </a:r>
            <a:endParaRPr lang="ja-JP" altLang="en-US" dirty="0"/>
          </a:p>
        </p:txBody>
      </p:sp>
      <p:sp>
        <p:nvSpPr>
          <p:cNvPr id="44034"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65439349-F6FC-7E4A-94F6-2C0995EE216E}" type="slidenum">
              <a:rPr kumimoji="0" lang="en-US" altLang="ja-JP" sz="1000">
                <a:solidFill>
                  <a:prstClr val="black"/>
                </a:solidFill>
                <a:latin typeface="Arial" charset="0"/>
                <a:ea typeface="ヒラギノ角ゴ ProN W3" charset="-128"/>
                <a:cs typeface="Arial" charset="0"/>
              </a:rPr>
              <a:pPr>
                <a:spcBef>
                  <a:spcPct val="0"/>
                </a:spcBef>
                <a:buSzTx/>
                <a:buFontTx/>
                <a:buNone/>
              </a:pPr>
              <a:t>20</a:t>
            </a:fld>
            <a:endParaRPr kumimoji="0" lang="en-US" altLang="ja-JP" sz="1000">
              <a:solidFill>
                <a:prstClr val="black"/>
              </a:solidFill>
              <a:latin typeface="Arial" charset="0"/>
              <a:ea typeface="ヒラギノ角ゴ ProN W3" charset="-128"/>
              <a:cs typeface="Arial" charset="0"/>
            </a:endParaRPr>
          </a:p>
        </p:txBody>
      </p:sp>
      <p:sp>
        <p:nvSpPr>
          <p:cNvPr id="4" name="Text Box 12"/>
          <p:cNvSpPr txBox="1">
            <a:spLocks noChangeArrowheads="1"/>
          </p:cNvSpPr>
          <p:nvPr/>
        </p:nvSpPr>
        <p:spPr bwMode="auto">
          <a:xfrm>
            <a:off x="323850" y="1052513"/>
            <a:ext cx="5543550" cy="431800"/>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ts val="0"/>
              </a:spcBef>
              <a:buSzTx/>
              <a:buFont typeface="Arial" panose="020B0604020202020204" pitchFamily="34" charset="0"/>
              <a:buNone/>
              <a:defRPr/>
            </a:pPr>
            <a:r>
              <a:rPr lang="ja-JP" altLang="en-US" sz="2400" b="1" dirty="0">
                <a:solidFill>
                  <a:prstClr val="white"/>
                </a:solidFill>
                <a:latin typeface="Century Gothic"/>
                <a:ea typeface="Meiryo UI"/>
                <a:sym typeface="ヒラギノ角ゴ ProN W6" charset="-128"/>
              </a:rPr>
              <a:t>学部生の</a:t>
            </a:r>
            <a:r>
              <a:rPr lang="en-US" altLang="ja-JP" sz="2400" b="1" dirty="0">
                <a:solidFill>
                  <a:srgbClr val="FFC000"/>
                </a:solidFill>
                <a:latin typeface="Century Gothic"/>
                <a:ea typeface="Meiryo UI"/>
                <a:sym typeface="ヒラギノ角ゴ ProN W6" charset="-128"/>
              </a:rPr>
              <a:t>80</a:t>
            </a:r>
            <a:r>
              <a:rPr lang="ja-JP" altLang="en-US" sz="2400" b="1" dirty="0">
                <a:solidFill>
                  <a:srgbClr val="FFC000"/>
                </a:solidFill>
                <a:latin typeface="Century Gothic"/>
                <a:ea typeface="Meiryo UI"/>
                <a:sym typeface="ヒラギノ角ゴ ProN W6" charset="-128"/>
              </a:rPr>
              <a:t>％以上</a:t>
            </a:r>
            <a:r>
              <a:rPr lang="ja-JP" altLang="en-US" sz="2400" b="1" dirty="0">
                <a:solidFill>
                  <a:prstClr val="white"/>
                </a:solidFill>
                <a:latin typeface="Century Gothic"/>
                <a:ea typeface="Meiryo UI"/>
                <a:sym typeface="ヒラギノ角ゴ ProN W6" charset="-128"/>
              </a:rPr>
              <a:t>が修士課程へ進学</a:t>
            </a:r>
            <a:endParaRPr lang="en-US" altLang="ja-JP" sz="2400" b="1" dirty="0">
              <a:solidFill>
                <a:prstClr val="white"/>
              </a:solidFill>
              <a:latin typeface="Century Gothic"/>
              <a:ea typeface="Meiryo UI"/>
              <a:sym typeface="ヒラギノ角ゴ ProN W6" charset="-128"/>
            </a:endParaRPr>
          </a:p>
        </p:txBody>
      </p:sp>
      <p:sp>
        <p:nvSpPr>
          <p:cNvPr id="5" name="正方形/長方形 4"/>
          <p:cNvSpPr/>
          <p:nvPr/>
        </p:nvSpPr>
        <p:spPr>
          <a:xfrm>
            <a:off x="323850" y="1484313"/>
            <a:ext cx="5472113" cy="1695450"/>
          </a:xfrm>
          <a:prstGeom prst="rect">
            <a:avLst/>
          </a:prstGeom>
        </p:spPr>
        <p:txBody>
          <a:bodyPr>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2000" dirty="0">
                <a:latin typeface="Meiryo UI"/>
                <a:ea typeface="Meiryo UI"/>
                <a:sym typeface="ヒラギノ丸ゴ ProN W4" charset="-128"/>
              </a:rPr>
              <a:t>学部・大学院生を経済的にサポートするために日本学生支援機構・民間団体奨学金ほか学内奨学金が充実</a:t>
            </a:r>
            <a:endParaRPr lang="en-US" altLang="ja-JP" sz="20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ja-JP" altLang="en-US" sz="2000" dirty="0">
                <a:latin typeface="Meiryo UI"/>
                <a:ea typeface="Meiryo UI"/>
                <a:sym typeface="ヒラギノ丸ゴ ProN W4" charset="-128"/>
              </a:rPr>
              <a:t>希望する</a:t>
            </a:r>
            <a:r>
              <a:rPr lang="en-US" altLang="ja-JP" sz="2000" dirty="0">
                <a:latin typeface="Meiryo UI"/>
                <a:ea typeface="Meiryo UI"/>
                <a:sym typeface="ヒラギノ丸ゴ ProN W4" charset="-128"/>
              </a:rPr>
              <a:t>1,000</a:t>
            </a:r>
            <a:r>
              <a:rPr lang="ja-JP" altLang="en-US" sz="2000" dirty="0">
                <a:latin typeface="Meiryo UI"/>
                <a:ea typeface="Meiryo UI"/>
                <a:sym typeface="ヒラギノ丸ゴ ProN W4" charset="-128"/>
              </a:rPr>
              <a:t>名以上の大学院生のほとんどが採用</a:t>
            </a:r>
          </a:p>
        </p:txBody>
      </p:sp>
      <p:pic>
        <p:nvPicPr>
          <p:cNvPr id="44037"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19925" y="4725988"/>
            <a:ext cx="1655763"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03800" y="4725988"/>
            <a:ext cx="20161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8313" y="4725988"/>
            <a:ext cx="187166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39975" y="4725988"/>
            <a:ext cx="26638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2"/>
          <p:cNvSpPr txBox="1">
            <a:spLocks noChangeArrowheads="1"/>
          </p:cNvSpPr>
          <p:nvPr/>
        </p:nvSpPr>
        <p:spPr bwMode="auto">
          <a:xfrm>
            <a:off x="323850" y="3213100"/>
            <a:ext cx="5543550" cy="431800"/>
          </a:xfrm>
          <a:prstGeom prst="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algn="ctr" eaLnBrk="1" hangingPunct="1">
              <a:spcBef>
                <a:spcPct val="0"/>
              </a:spcBef>
              <a:buSzTx/>
              <a:buFontTx/>
              <a:buNone/>
              <a:defRPr/>
            </a:pPr>
            <a:r>
              <a:rPr lang="ja-JP" altLang="en-US" sz="2400" b="1" dirty="0">
                <a:solidFill>
                  <a:prstClr val="white"/>
                </a:solidFill>
                <a:latin typeface="Century Gothic"/>
                <a:ea typeface="Meiryo UI"/>
                <a:sym typeface="ヒラギノ角ゴ ProN W6" charset="-128"/>
              </a:rPr>
              <a:t>多くの修士院生がさらに博士課程へ進学</a:t>
            </a:r>
            <a:endParaRPr lang="en-US" altLang="ja-JP" sz="2400" b="1" dirty="0">
              <a:solidFill>
                <a:prstClr val="white"/>
              </a:solidFill>
              <a:latin typeface="Century Gothic"/>
              <a:ea typeface="Meiryo UI"/>
              <a:sym typeface="ヒラギノ角ゴ ProN W6" charset="-128"/>
            </a:endParaRPr>
          </a:p>
        </p:txBody>
      </p:sp>
      <p:sp>
        <p:nvSpPr>
          <p:cNvPr id="11" name="正方形/長方形 10"/>
          <p:cNvSpPr/>
          <p:nvPr/>
        </p:nvSpPr>
        <p:spPr>
          <a:xfrm>
            <a:off x="323850" y="3644900"/>
            <a:ext cx="5616575" cy="1079500"/>
          </a:xfrm>
          <a:prstGeom prst="rect">
            <a:avLst/>
          </a:prstGeom>
        </p:spPr>
        <p:txBody>
          <a:bodyPr>
            <a:spAutoFit/>
          </a:bodyPr>
          <a:lstStyle/>
          <a:p>
            <a:pPr marL="285750" indent="-285750" eaLnBrk="1" hangingPunct="1">
              <a:spcBef>
                <a:spcPts val="500"/>
              </a:spcBef>
              <a:buClr>
                <a:srgbClr val="4472C4"/>
              </a:buClr>
              <a:buSzPct val="125000"/>
              <a:buFont typeface="Wingdings" panose="05000000000000000000" pitchFamily="2" charset="2"/>
              <a:buChar char="l"/>
              <a:defRPr/>
            </a:pPr>
            <a:r>
              <a:rPr lang="ja-JP" altLang="en-US" sz="2000" dirty="0">
                <a:latin typeface="Meiryo UI"/>
                <a:ea typeface="Meiryo UI"/>
                <a:sym typeface="ヒラギノ丸ゴ ProN W4" charset="-128"/>
              </a:rPr>
              <a:t>海外では博士号を持つ人が様々な企業で活躍</a:t>
            </a:r>
            <a:endParaRPr lang="en-US" altLang="ja-JP" sz="2000" dirty="0">
              <a:latin typeface="Meiryo UI"/>
              <a:ea typeface="Meiryo UI"/>
              <a:sym typeface="ヒラギノ丸ゴ ProN W4" charset="-128"/>
            </a:endParaRPr>
          </a:p>
          <a:p>
            <a:pPr marL="285750" indent="-285750" eaLnBrk="1" hangingPunct="1">
              <a:spcBef>
                <a:spcPts val="500"/>
              </a:spcBef>
              <a:buClr>
                <a:srgbClr val="4472C4"/>
              </a:buClr>
              <a:buSzPct val="125000"/>
              <a:buFont typeface="Wingdings" panose="05000000000000000000" pitchFamily="2" charset="2"/>
              <a:buChar char="l"/>
              <a:defRPr/>
            </a:pPr>
            <a:r>
              <a:rPr lang="en-US" altLang="ja-JP" sz="2000" dirty="0">
                <a:latin typeface="Meiryo UI"/>
                <a:ea typeface="Meiryo UI"/>
                <a:sym typeface="ヒラギノ丸ゴ ProN W4" charset="-128"/>
              </a:rPr>
              <a:t>｢</a:t>
            </a:r>
            <a:r>
              <a:rPr lang="ja-JP" altLang="en-US" sz="2000" dirty="0">
                <a:latin typeface="Meiryo UI"/>
                <a:ea typeface="Meiryo UI"/>
                <a:sym typeface="ヒラギノ丸ゴ ProN W4" charset="-128"/>
              </a:rPr>
              <a:t>大学院博士後期課程若手研究者養成奨学金制度」</a:t>
            </a:r>
            <a:endParaRPr lang="en-US" altLang="ja-JP" sz="2000" dirty="0">
              <a:latin typeface="Meiryo UI"/>
              <a:ea typeface="Meiryo UI"/>
              <a:sym typeface="ヒラギノ丸ゴ ProN W4" charset="-128"/>
            </a:endParaRPr>
          </a:p>
        </p:txBody>
      </p:sp>
      <p:sp>
        <p:nvSpPr>
          <p:cNvPr id="13" name="Rectangle 9"/>
          <p:cNvSpPr>
            <a:spLocks noChangeArrowheads="1"/>
          </p:cNvSpPr>
          <p:nvPr/>
        </p:nvSpPr>
        <p:spPr bwMode="auto">
          <a:xfrm>
            <a:off x="5940425" y="1052513"/>
            <a:ext cx="3024188" cy="3482975"/>
          </a:xfrm>
          <a:prstGeom prst="rect">
            <a:avLst/>
          </a:prstGeom>
          <a:solidFill>
            <a:schemeClr val="accent6">
              <a:lumMod val="20000"/>
              <a:lumOff val="80000"/>
            </a:schemeClr>
          </a:solidFill>
          <a:ln>
            <a:noFill/>
          </a:ln>
        </p:spPr>
        <p:txBody>
          <a:bodyPr anchor="ctr"/>
          <a:lstStyle>
            <a:lvl1pPr indent="101600">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en-US" altLang="ja-JP" sz="1800" b="1" dirty="0">
              <a:solidFill>
                <a:prstClr val="white"/>
              </a:solidFill>
              <a:latin typeface="Century Gothic"/>
            </a:endParaRPr>
          </a:p>
        </p:txBody>
      </p:sp>
      <p:sp>
        <p:nvSpPr>
          <p:cNvPr id="14" name="正方形/長方形 13"/>
          <p:cNvSpPr/>
          <p:nvPr/>
        </p:nvSpPr>
        <p:spPr>
          <a:xfrm>
            <a:off x="5940425" y="1260475"/>
            <a:ext cx="3024188" cy="585788"/>
          </a:xfrm>
          <a:prstGeom prst="rect">
            <a:avLst/>
          </a:prstGeom>
        </p:spPr>
        <p:txBody>
          <a:bodyPr>
            <a:spAutoFit/>
          </a:bodyPr>
          <a:lstStyle/>
          <a:p>
            <a:pPr marL="285750" indent="-285750" eaLnBrk="1" hangingPunct="1">
              <a:buClr>
                <a:srgbClr val="70AD47"/>
              </a:buClr>
              <a:buFont typeface="Wingdings" panose="05000000000000000000" pitchFamily="2" charset="2"/>
              <a:buChar char="l"/>
              <a:defRPr/>
            </a:pPr>
            <a:r>
              <a:rPr lang="ja-JP" altLang="en-US" sz="16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奨学金：貸与、給付</a:t>
            </a:r>
            <a:endParaRPr lang="en-US" altLang="ja-JP" sz="1600" dirty="0">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285750" indent="-285750" eaLnBrk="1" hangingPunct="1">
              <a:buClr>
                <a:srgbClr val="70AD47"/>
              </a:buClr>
              <a:buFont typeface="Wingdings" panose="05000000000000000000" pitchFamily="2" charset="2"/>
              <a:buChar char="l"/>
              <a:defRPr/>
            </a:pPr>
            <a:r>
              <a:rPr lang="ja-JP" altLang="en-US" sz="1600"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日本学生支援機構：貸与</a:t>
            </a:r>
            <a:endParaRPr lang="en-US" altLang="ja-JP" sz="1600" dirty="0">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p:txBody>
      </p:sp>
      <p:sp>
        <p:nvSpPr>
          <p:cNvPr id="15" name="正方形/長方形 14"/>
          <p:cNvSpPr/>
          <p:nvPr/>
        </p:nvSpPr>
        <p:spPr>
          <a:xfrm>
            <a:off x="5940425" y="1931988"/>
            <a:ext cx="3024188" cy="1323975"/>
          </a:xfrm>
          <a:prstGeom prst="rect">
            <a:avLst/>
          </a:prstGeom>
        </p:spPr>
        <p:txBody>
          <a:bodyPr>
            <a:spAutoFit/>
          </a:bodyPr>
          <a:lstStyle/>
          <a:p>
            <a:pPr algn="ctr" eaLnBrk="1" hangingPunct="1">
              <a:defRPr/>
            </a:pPr>
            <a:r>
              <a:rPr lang="ja-JP" altLang="en-US" sz="2000" b="1"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修士課程の活動内容</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algn="ctr" eaLnBrk="1" hangingPunct="1">
              <a:defRPr/>
            </a:pPr>
            <a:r>
              <a:rPr lang="ja-JP" altLang="en-US" sz="2000" b="1"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a:t>
            </a:r>
            <a:r>
              <a:rPr lang="ja-JP" altLang="en-US" sz="2000" b="1" dirty="0">
                <a:solidFill>
                  <a:srgbClr val="ED7D31"/>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論文発表、学会発表、受賞歴、</a:t>
            </a:r>
            <a:r>
              <a:rPr lang="en-US" altLang="ja-JP" sz="2000" b="1" dirty="0">
                <a:solidFill>
                  <a:srgbClr val="ED7D31"/>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TA</a:t>
            </a:r>
            <a:r>
              <a:rPr lang="ja-JP" altLang="en-US" sz="2000" b="1"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等）の</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algn="ctr" eaLnBrk="1" hangingPunct="1">
              <a:defRPr/>
            </a:pPr>
            <a:r>
              <a:rPr lang="ja-JP" altLang="en-US" sz="2000" b="1" dirty="0">
                <a:latin typeface="Meiryo UI" panose="020B0604030504040204" pitchFamily="50" charset="-128"/>
                <a:ea typeface="Meiryo UI" panose="020B0604030504040204" pitchFamily="50" charset="-128"/>
                <a:cs typeface="Meiryo UI" panose="020B0604030504040204" pitchFamily="50" charset="-128"/>
                <a:sym typeface="Arial" pitchFamily="34" charset="0"/>
              </a:rPr>
              <a:t>総合的な評価により</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p:txBody>
      </p:sp>
      <p:sp>
        <p:nvSpPr>
          <p:cNvPr id="16" name="正方形/長方形 15"/>
          <p:cNvSpPr/>
          <p:nvPr/>
        </p:nvSpPr>
        <p:spPr>
          <a:xfrm>
            <a:off x="6011863" y="3716338"/>
            <a:ext cx="2870200" cy="836612"/>
          </a:xfrm>
          <a:prstGeom prst="rect">
            <a:avLst/>
          </a:prstGeom>
          <a:solidFill>
            <a:schemeClr val="accent2"/>
          </a:solidFill>
        </p:spPr>
        <p:txBody>
          <a:bodyPr wrap="none" anchor="ctr"/>
          <a:lstStyle/>
          <a:p>
            <a:pPr algn="ctr">
              <a:defRPr/>
            </a:pPr>
            <a:r>
              <a:rPr lang="ja-JP" altLang="en-US" b="1"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返済に関して</a:t>
            </a:r>
            <a:endParaRPr lang="en-US" altLang="ja-JP" b="1"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algn="ctr">
              <a:defRPr/>
            </a:pPr>
            <a:r>
              <a:rPr lang="ja-JP" altLang="en-US" sz="2400" b="1" dirty="0">
                <a:solidFill>
                  <a:prstClr val="white"/>
                </a:solidFill>
                <a:latin typeface="Meiryo UI" panose="020B0604030504040204" pitchFamily="50" charset="-128"/>
                <a:ea typeface="Meiryo UI" panose="020B0604030504040204" pitchFamily="50" charset="-128"/>
                <a:cs typeface="Meiryo UI" panose="020B0604030504040204" pitchFamily="50" charset="-128"/>
                <a:sym typeface="Arial" pitchFamily="34" charset="0"/>
              </a:rPr>
              <a:t>全額免除、半額免除</a:t>
            </a:r>
          </a:p>
        </p:txBody>
      </p:sp>
      <p:sp>
        <p:nvSpPr>
          <p:cNvPr id="17" name="AutoShape 18"/>
          <p:cNvSpPr>
            <a:spLocks noChangeArrowheads="1"/>
          </p:cNvSpPr>
          <p:nvPr/>
        </p:nvSpPr>
        <p:spPr bwMode="auto">
          <a:xfrm flipV="1">
            <a:off x="7056438" y="3341688"/>
            <a:ext cx="620712" cy="279400"/>
          </a:xfrm>
          <a:prstGeom prst="triangle">
            <a:avLst>
              <a:gd name="adj" fmla="val 50000"/>
            </a:avLst>
          </a:prstGeom>
          <a:solidFill>
            <a:schemeClr val="accent3"/>
          </a:solidFill>
          <a:ln w="9525">
            <a:noFill/>
            <a:miter lim="800000"/>
            <a:headEnd/>
            <a:tailEnd/>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eaLnBrk="1" hangingPunct="1">
              <a:spcBef>
                <a:spcPct val="0"/>
              </a:spcBef>
              <a:buSzTx/>
              <a:buFontTx/>
              <a:buNone/>
              <a:defRPr/>
            </a:pPr>
            <a:endParaRPr kumimoji="0" lang="ja-JP" altLang="en-US" sz="1800">
              <a:solidFill>
                <a:srgbClr val="000000"/>
              </a:solidFill>
              <a:latin typeface="Century Gothic"/>
              <a:ea typeface="Meiryo UI"/>
            </a:endParaRPr>
          </a:p>
        </p:txBody>
      </p:sp>
    </p:spTree>
    <p:extLst>
      <p:ext uri="{BB962C8B-B14F-4D97-AF65-F5344CB8AC3E}">
        <p14:creationId xmlns:p14="http://schemas.microsoft.com/office/powerpoint/2010/main" val="6836259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タイトル 1"/>
          <p:cNvSpPr>
            <a:spLocks noGrp="1"/>
          </p:cNvSpPr>
          <p:nvPr>
            <p:ph type="title"/>
          </p:nvPr>
        </p:nvSpPr>
        <p:spPr>
          <a:xfrm>
            <a:off x="137379" y="0"/>
            <a:ext cx="8207375" cy="600075"/>
          </a:xfrm>
        </p:spPr>
        <p:txBody>
          <a:bodyPr/>
          <a:lstStyle/>
          <a:p>
            <a:r>
              <a:rPr lang="en-US" altLang="ja-JP" dirty="0">
                <a:latin typeface="Meiryo UI" panose="020B0604030504040204" pitchFamily="50" charset="-128"/>
                <a:ea typeface="Meiryo UI" panose="020B0604030504040204" pitchFamily="50" charset="-128"/>
                <a:sym typeface="ヒラギノ角ゴ ProN W6" charset="-128"/>
              </a:rPr>
              <a:t>2024</a:t>
            </a:r>
            <a:r>
              <a:rPr lang="ja-JP" altLang="en-US" dirty="0">
                <a:latin typeface="Meiryo UI" panose="020B0604030504040204" pitchFamily="50" charset="-128"/>
                <a:ea typeface="Meiryo UI" panose="020B0604030504040204" pitchFamily="50" charset="-128"/>
                <a:sym typeface="ヒラギノ角ゴ ProN W6" charset="-128"/>
              </a:rPr>
              <a:t>年</a:t>
            </a:r>
            <a:r>
              <a:rPr lang="en-US" altLang="ja-JP" dirty="0">
                <a:latin typeface="Meiryo UI" panose="020B0604030504040204" pitchFamily="50" charset="-128"/>
                <a:ea typeface="Meiryo UI" panose="020B0604030504040204" pitchFamily="50" charset="-128"/>
                <a:sym typeface="ヒラギノ角ゴ ProN W6" charset="-128"/>
              </a:rPr>
              <a:t>3</a:t>
            </a:r>
            <a:r>
              <a:rPr lang="ja-JP" altLang="en-US" dirty="0">
                <a:latin typeface="Meiryo UI" panose="020B0604030504040204" pitchFamily="50" charset="-128"/>
                <a:ea typeface="Meiryo UI" panose="020B0604030504040204" pitchFamily="50" charset="-128"/>
                <a:sym typeface="ヒラギノ角ゴ ProN W6" charset="-128"/>
              </a:rPr>
              <a:t>月卒業生・修了生の進路</a:t>
            </a:r>
            <a:endParaRPr lang="ja-JP" altLang="en-US" dirty="0">
              <a:latin typeface="Meiryo UI" panose="020B0604030504040204" pitchFamily="50" charset="-128"/>
              <a:ea typeface="Meiryo UI" panose="020B0604030504040204" pitchFamily="50" charset="-128"/>
            </a:endParaRPr>
          </a:p>
        </p:txBody>
      </p:sp>
      <p:sp>
        <p:nvSpPr>
          <p:cNvPr id="41986" name="スライド番号プレースホルダー 2"/>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8E79AFB4-64B8-8F41-B40E-C53E56D7FC1B}" type="slidenum">
              <a:rPr kumimoji="0" lang="en-US" altLang="ja-JP" sz="1000" b="0" i="0" u="none" strike="noStrike" kern="1200" cap="none" spc="0" normalizeH="0" baseline="0" noProof="0">
                <a:ln>
                  <a:noFill/>
                </a:ln>
                <a:solidFill>
                  <a:prstClr val="black"/>
                </a:solidFill>
                <a:effectLst/>
                <a:uLnTx/>
                <a:uFillTx/>
                <a:latin typeface="Arial" charset="0"/>
                <a:ea typeface="ヒラギノ角ゴ ProN W3" charset="-128"/>
                <a:cs typeface="Arial" charset="0"/>
                <a:sym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21</a:t>
            </a:fld>
            <a:endParaRPr kumimoji="0" lang="en-US" altLang="ja-JP" sz="1000" b="0" i="0" u="none" strike="noStrike" kern="1200" cap="none" spc="0" normalizeH="0" baseline="0" noProof="0">
              <a:ln>
                <a:noFill/>
              </a:ln>
              <a:solidFill>
                <a:prstClr val="black"/>
              </a:solidFill>
              <a:effectLst/>
              <a:uLnTx/>
              <a:uFillTx/>
              <a:latin typeface="Arial" charset="0"/>
              <a:ea typeface="ヒラギノ角ゴ ProN W3" charset="-128"/>
              <a:cs typeface="Arial" charset="0"/>
              <a:sym typeface="Arial" charset="0"/>
            </a:endParaRPr>
          </a:p>
        </p:txBody>
      </p:sp>
      <p:graphicFrame>
        <p:nvGraphicFramePr>
          <p:cNvPr id="2" name="グラフ 19"/>
          <p:cNvGraphicFramePr>
            <a:graphicFrameLocks/>
          </p:cNvGraphicFramePr>
          <p:nvPr>
            <p:extLst>
              <p:ext uri="{D42A27DB-BD31-4B8C-83A1-F6EECF244321}">
                <p14:modId xmlns:p14="http://schemas.microsoft.com/office/powerpoint/2010/main" val="2534443293"/>
              </p:ext>
            </p:extLst>
          </p:nvPr>
        </p:nvGraphicFramePr>
        <p:xfrm>
          <a:off x="471488" y="1052513"/>
          <a:ext cx="7867650" cy="5006975"/>
        </p:xfrm>
        <a:graphic>
          <a:graphicData uri="http://schemas.openxmlformats.org/drawingml/2006/chart">
            <c:chart xmlns:c="http://schemas.openxmlformats.org/drawingml/2006/chart" xmlns:r="http://schemas.openxmlformats.org/officeDocument/2006/relationships" r:id="rId2"/>
          </a:graphicData>
        </a:graphic>
      </p:graphicFrame>
      <p:sp>
        <p:nvSpPr>
          <p:cNvPr id="21" name="テキスト ボックス 20"/>
          <p:cNvSpPr txBox="1"/>
          <p:nvPr/>
        </p:nvSpPr>
        <p:spPr>
          <a:xfrm>
            <a:off x="3924300" y="1341438"/>
            <a:ext cx="595313" cy="246062"/>
          </a:xfrm>
          <a:prstGeom prst="rect">
            <a:avLst/>
          </a:prstGeom>
          <a:solidFill>
            <a:schemeClr val="accent5"/>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就職</a:t>
            </a:r>
          </a:p>
        </p:txBody>
      </p:sp>
      <p:sp>
        <p:nvSpPr>
          <p:cNvPr id="22" name="テキスト ボックス 21"/>
          <p:cNvSpPr txBox="1"/>
          <p:nvPr/>
        </p:nvSpPr>
        <p:spPr>
          <a:xfrm>
            <a:off x="6209447" y="1341359"/>
            <a:ext cx="1620958" cy="246221"/>
          </a:xfrm>
          <a:prstGeom prst="rect">
            <a:avLst/>
          </a:prstGeom>
          <a:solidFill>
            <a:schemeClr val="accent6"/>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Century Gothic"/>
                <a:ea typeface="Meiryo UI"/>
                <a:cs typeface="+mn-cs"/>
                <a:sym typeface="Arial" pitchFamily="34" charset="0"/>
              </a:rPr>
              <a:t>修士課程</a:t>
            </a:r>
            <a:r>
              <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へ進学</a:t>
            </a:r>
          </a:p>
        </p:txBody>
      </p:sp>
      <p:sp>
        <p:nvSpPr>
          <p:cNvPr id="23" name="テキスト ボックス 22"/>
          <p:cNvSpPr txBox="1"/>
          <p:nvPr/>
        </p:nvSpPr>
        <p:spPr>
          <a:xfrm>
            <a:off x="6704747" y="5784236"/>
            <a:ext cx="1620958" cy="246221"/>
          </a:xfrm>
          <a:prstGeom prst="rect">
            <a:avLst/>
          </a:prstGeom>
          <a:solidFill>
            <a:schemeClr val="accent4"/>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rPr>
              <a:t>博士課程へ進学</a:t>
            </a:r>
          </a:p>
        </p:txBody>
      </p:sp>
      <p:sp>
        <p:nvSpPr>
          <p:cNvPr id="24" name="テキスト ボックス 23"/>
          <p:cNvSpPr txBox="1"/>
          <p:nvPr/>
        </p:nvSpPr>
        <p:spPr>
          <a:xfrm>
            <a:off x="6232053" y="2449434"/>
            <a:ext cx="1436291" cy="246221"/>
          </a:xfrm>
          <a:prstGeom prst="rect">
            <a:avLst/>
          </a:prstGeom>
          <a:solidFill>
            <a:schemeClr val="accent2"/>
          </a:solidFill>
        </p:spPr>
        <p:txBody>
          <a:bodyPr wrap="non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資格試験等準備</a:t>
            </a:r>
          </a:p>
        </p:txBody>
      </p:sp>
      <p:sp>
        <p:nvSpPr>
          <p:cNvPr id="26" name="テキスト ボックス 25"/>
          <p:cNvSpPr txBox="1"/>
          <p:nvPr/>
        </p:nvSpPr>
        <p:spPr>
          <a:xfrm>
            <a:off x="5903060" y="4684634"/>
            <a:ext cx="2441694" cy="246221"/>
          </a:xfrm>
          <a:prstGeom prst="rect">
            <a:avLst/>
          </a:prstGeom>
          <a:solidFill>
            <a:srgbClr val="70AD47"/>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他大学の修士課程へ進学</a:t>
            </a:r>
          </a:p>
        </p:txBody>
      </p:sp>
      <p:sp>
        <p:nvSpPr>
          <p:cNvPr id="27" name="テキスト ボックス 26"/>
          <p:cNvSpPr txBox="1"/>
          <p:nvPr/>
        </p:nvSpPr>
        <p:spPr>
          <a:xfrm>
            <a:off x="7669213" y="2449434"/>
            <a:ext cx="615553" cy="246221"/>
          </a:xfrm>
          <a:prstGeom prst="rect">
            <a:avLst/>
          </a:prstGeom>
          <a:solidFill>
            <a:schemeClr val="accent3"/>
          </a:solidFill>
        </p:spPr>
        <p:txBody>
          <a:bodyPr wrap="none" lIns="0" tIns="0" r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その他</a:t>
            </a:r>
          </a:p>
        </p:txBody>
      </p:sp>
      <p:sp>
        <p:nvSpPr>
          <p:cNvPr id="28" name="二等辺三角形 27"/>
          <p:cNvSpPr/>
          <p:nvPr/>
        </p:nvSpPr>
        <p:spPr>
          <a:xfrm>
            <a:off x="7523882" y="2276475"/>
            <a:ext cx="144462" cy="180975"/>
          </a:xfrm>
          <a:prstGeom prst="triangle">
            <a:avLst/>
          </a:prstGeom>
          <a:solidFill>
            <a:schemeClr val="accent2"/>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29" name="二等辺三角形 28"/>
          <p:cNvSpPr/>
          <p:nvPr/>
        </p:nvSpPr>
        <p:spPr>
          <a:xfrm>
            <a:off x="7740352" y="2276475"/>
            <a:ext cx="144463" cy="180975"/>
          </a:xfrm>
          <a:prstGeom prst="triangle">
            <a:avLst/>
          </a:prstGeom>
          <a:solidFill>
            <a:schemeClr val="accent3"/>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30" name="二等辺三角形 29"/>
          <p:cNvSpPr/>
          <p:nvPr/>
        </p:nvSpPr>
        <p:spPr>
          <a:xfrm>
            <a:off x="7524750" y="4508500"/>
            <a:ext cx="142875" cy="179388"/>
          </a:xfrm>
          <a:prstGeom prst="triangle">
            <a:avLst/>
          </a:prstGeom>
          <a:solidFill>
            <a:srgbClr val="70AD47"/>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31" name="二等辺三角形 30"/>
          <p:cNvSpPr/>
          <p:nvPr/>
        </p:nvSpPr>
        <p:spPr>
          <a:xfrm>
            <a:off x="7595889" y="5624513"/>
            <a:ext cx="144463" cy="180975"/>
          </a:xfrm>
          <a:prstGeom prst="triangle">
            <a:avLst/>
          </a:prstGeom>
          <a:solidFill>
            <a:schemeClr val="accent4"/>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32" name="二等辺三角形 31"/>
          <p:cNvSpPr/>
          <p:nvPr/>
        </p:nvSpPr>
        <p:spPr>
          <a:xfrm flipV="1">
            <a:off x="6948488" y="1557338"/>
            <a:ext cx="144462" cy="179387"/>
          </a:xfrm>
          <a:prstGeom prst="triangle">
            <a:avLst/>
          </a:prstGeom>
          <a:solidFill>
            <a:schemeClr val="accent6"/>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33" name="二等辺三角形 32"/>
          <p:cNvSpPr/>
          <p:nvPr/>
        </p:nvSpPr>
        <p:spPr>
          <a:xfrm flipV="1">
            <a:off x="4149725" y="1557338"/>
            <a:ext cx="144463" cy="179387"/>
          </a:xfrm>
          <a:prstGeom prst="triangle">
            <a:avLst/>
          </a:prstGeom>
          <a:solidFill>
            <a:schemeClr val="accent5"/>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7" name="テキスト ボックス 16"/>
          <p:cNvSpPr txBox="1"/>
          <p:nvPr/>
        </p:nvSpPr>
        <p:spPr>
          <a:xfrm>
            <a:off x="3525975" y="4684554"/>
            <a:ext cx="2236510" cy="246221"/>
          </a:xfrm>
          <a:prstGeom prst="rect">
            <a:avLst/>
          </a:prstGeom>
          <a:solidFill>
            <a:schemeClr val="accent6">
              <a:lumMod val="75000"/>
            </a:schemeClr>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本学の修士課程へ進学</a:t>
            </a:r>
          </a:p>
        </p:txBody>
      </p:sp>
      <p:sp>
        <p:nvSpPr>
          <p:cNvPr id="18" name="二等辺三角形 31"/>
          <p:cNvSpPr/>
          <p:nvPr/>
        </p:nvSpPr>
        <p:spPr>
          <a:xfrm rot="10800000" flipV="1">
            <a:off x="4571999" y="4505167"/>
            <a:ext cx="144462" cy="179387"/>
          </a:xfrm>
          <a:prstGeom prst="triangle">
            <a:avLst/>
          </a:prstGeom>
          <a:solidFill>
            <a:schemeClr val="accent6">
              <a:lumMod val="75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9" name="テキスト ボックス 18"/>
          <p:cNvSpPr txBox="1"/>
          <p:nvPr/>
        </p:nvSpPr>
        <p:spPr>
          <a:xfrm>
            <a:off x="4221955" y="3555841"/>
            <a:ext cx="1620958" cy="246221"/>
          </a:xfrm>
          <a:prstGeom prst="rect">
            <a:avLst/>
          </a:prstGeom>
          <a:solidFill>
            <a:schemeClr val="accent6"/>
          </a:solidFill>
        </p:spPr>
        <p:txBody>
          <a:bodyPr wrap="none" tIns="0" bIns="0"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a:ln>
                  <a:noFill/>
                </a:ln>
                <a:solidFill>
                  <a:prstClr val="white"/>
                </a:solidFill>
                <a:effectLst/>
                <a:uLnTx/>
                <a:uFillTx/>
                <a:latin typeface="Century Gothic"/>
                <a:ea typeface="Meiryo UI"/>
                <a:cs typeface="+mn-cs"/>
                <a:sym typeface="Arial" pitchFamily="34" charset="0"/>
              </a:rPr>
              <a:t>修士課程</a:t>
            </a:r>
            <a:r>
              <a:rPr kumimoji="1" lang="ja-JP" altLang="en-US" sz="1600" b="0"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へ進学</a:t>
            </a:r>
          </a:p>
        </p:txBody>
      </p:sp>
      <p:sp>
        <p:nvSpPr>
          <p:cNvPr id="20" name="二等辺三角形 29"/>
          <p:cNvSpPr/>
          <p:nvPr/>
        </p:nvSpPr>
        <p:spPr>
          <a:xfrm>
            <a:off x="4960997" y="3376453"/>
            <a:ext cx="142875" cy="179388"/>
          </a:xfrm>
          <a:prstGeom prst="triangle">
            <a:avLst/>
          </a:prstGeom>
          <a:solidFill>
            <a:srgbClr val="70AD47"/>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Tree>
    <p:extLst>
      <p:ext uri="{BB962C8B-B14F-4D97-AF65-F5344CB8AC3E}">
        <p14:creationId xmlns:p14="http://schemas.microsoft.com/office/powerpoint/2010/main" val="392518593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213932" y="1303812"/>
            <a:ext cx="8821118" cy="5009873"/>
          </a:xfrm>
          <a:prstGeom prst="roundRect">
            <a:avLst>
              <a:gd name="adj" fmla="val 1652"/>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31746" name="タイトル 1"/>
          <p:cNvSpPr>
            <a:spLocks noGrp="1"/>
          </p:cNvSpPr>
          <p:nvPr>
            <p:ph type="title"/>
          </p:nvPr>
        </p:nvSpPr>
        <p:spPr>
          <a:xfrm>
            <a:off x="91992" y="0"/>
            <a:ext cx="5250099" cy="600075"/>
          </a:xfrm>
        </p:spPr>
        <p:txBody>
          <a:bodyPr/>
          <a:lstStyle/>
          <a:p>
            <a:pPr eaLnBrk="1" hangingPunct="1"/>
            <a:r>
              <a:rPr lang="ja-JP" altLang="en-US" dirty="0">
                <a:sym typeface="ヒラギノ角ゴ ProN W6" charset="-128"/>
              </a:rPr>
              <a:t>卒業生・修了生の主な就職先</a:t>
            </a:r>
            <a:endParaRPr kumimoji="0" lang="ja-JP" altLang="en-US" dirty="0">
              <a:solidFill>
                <a:srgbClr val="004080"/>
              </a:solidFill>
              <a:latin typeface="ヒラギノ角ゴ ProN W6" charset="-128"/>
              <a:ea typeface="ヒラギノ角ゴ ProN W6" charset="-128"/>
              <a:sym typeface="ヒラギノ角ゴ ProN W6" charset="-128"/>
            </a:endParaRPr>
          </a:p>
        </p:txBody>
      </p:sp>
      <p:sp>
        <p:nvSpPr>
          <p:cNvPr id="31747" name="スライド番号プレースホルダー 2"/>
          <p:cNvSpPr>
            <a:spLocks noGrp="1"/>
          </p:cNvSpPr>
          <p:nvPr>
            <p:ph type="sldNum" sz="quarter" idx="10"/>
          </p:nvPr>
        </p:nvSpPr>
        <p:spPr>
          <a:xfrm>
            <a:off x="8686800" y="6437433"/>
            <a:ext cx="312738"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fld id="{D3BE2692-012A-F742-A2E4-0F40B5DBFDA2}" type="slidenum">
              <a:rPr kumimoji="0" lang="en-US" altLang="ja-JP" sz="1000" b="0" i="0" u="none" strike="noStrike" kern="1200" cap="none" spc="0" normalizeH="0" baseline="0" noProof="0">
                <a:ln>
                  <a:noFill/>
                </a:ln>
                <a:solidFill>
                  <a:prstClr val="black"/>
                </a:solidFill>
                <a:effectLst/>
                <a:uLnTx/>
                <a:uFillTx/>
                <a:latin typeface="Arial" charset="0"/>
                <a:ea typeface="ヒラギノ角ゴ ProN W3" charset="-128"/>
                <a:cs typeface="Arial" charset="0"/>
                <a:sym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22</a:t>
            </a:fld>
            <a:endParaRPr kumimoji="0" lang="en-US" altLang="ja-JP" sz="1000" b="0" i="0" u="none" strike="noStrike" kern="1200" cap="none" spc="0" normalizeH="0" baseline="0" noProof="0">
              <a:ln>
                <a:noFill/>
              </a:ln>
              <a:solidFill>
                <a:prstClr val="black"/>
              </a:solidFill>
              <a:effectLst/>
              <a:uLnTx/>
              <a:uFillTx/>
              <a:latin typeface="Arial" charset="0"/>
              <a:ea typeface="ヒラギノ角ゴ ProN W3" charset="-128"/>
              <a:cs typeface="Arial" charset="0"/>
              <a:sym typeface="Arial" charset="0"/>
            </a:endParaRPr>
          </a:p>
        </p:txBody>
      </p:sp>
      <p:sp>
        <p:nvSpPr>
          <p:cNvPr id="4" name="角丸四角形 3"/>
          <p:cNvSpPr/>
          <p:nvPr/>
        </p:nvSpPr>
        <p:spPr>
          <a:xfrm>
            <a:off x="2411413" y="1087912"/>
            <a:ext cx="4319587" cy="461962"/>
          </a:xfrm>
          <a:prstGeom prst="roundRect">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ヒラギノ丸ゴ ProN W4" charset="-128"/>
              </a:rPr>
              <a:t>主な就職先</a:t>
            </a:r>
            <a:endPar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ヒラギノ丸ゴ ProN W4" charset="-128"/>
            </a:endParaRPr>
          </a:p>
        </p:txBody>
      </p:sp>
      <p:sp>
        <p:nvSpPr>
          <p:cNvPr id="2" name="正方形/長方形 1">
            <a:extLst>
              <a:ext uri="{FF2B5EF4-FFF2-40B4-BE49-F238E27FC236}">
                <a16:creationId xmlns:a16="http://schemas.microsoft.com/office/drawing/2014/main" id="{0FB510AD-3CAD-4947-88B0-25A3B69CA0C4}"/>
              </a:ext>
            </a:extLst>
          </p:cNvPr>
          <p:cNvSpPr/>
          <p:nvPr/>
        </p:nvSpPr>
        <p:spPr>
          <a:xfrm>
            <a:off x="267594" y="1578660"/>
            <a:ext cx="3190811" cy="4770537"/>
          </a:xfrm>
          <a:prstGeom prst="rect">
            <a:avLst/>
          </a:prstGeom>
        </p:spPr>
        <p:txBody>
          <a:bodyPr wrap="square">
            <a:spAutoFit/>
          </a:bodyPr>
          <a:lstStyle/>
          <a:p>
            <a:r>
              <a:rPr lang="ja-JP" altLang="en-US" sz="1600" dirty="0">
                <a:solidFill>
                  <a:srgbClr val="006AAA"/>
                </a:solidFill>
                <a:latin typeface="+mj-ea"/>
                <a:ea typeface="+mj-ea"/>
              </a:rPr>
              <a:t>●</a:t>
            </a:r>
            <a:r>
              <a:rPr lang="ja-JP" altLang="en-US" sz="1600" dirty="0">
                <a:solidFill>
                  <a:srgbClr val="2C2728"/>
                </a:solidFill>
                <a:latin typeface="+mj-ea"/>
                <a:ea typeface="+mj-ea"/>
              </a:rPr>
              <a:t>アクセンチュア</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旭化成</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味の素</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en" altLang="ja-JP" sz="1600" dirty="0">
                <a:solidFill>
                  <a:srgbClr val="2C2728"/>
                </a:solidFill>
                <a:latin typeface="+mj-ea"/>
                <a:ea typeface="+mj-ea"/>
              </a:rPr>
              <a:t>AGC</a:t>
            </a:r>
          </a:p>
          <a:p>
            <a:r>
              <a:rPr lang="en" altLang="ja-JP" sz="1600" dirty="0">
                <a:solidFill>
                  <a:srgbClr val="006AAA"/>
                </a:solidFill>
                <a:latin typeface="+mj-ea"/>
                <a:ea typeface="+mj-ea"/>
              </a:rPr>
              <a:t>●</a:t>
            </a:r>
            <a:r>
              <a:rPr lang="ja-JP" altLang="en-US" sz="1600" dirty="0">
                <a:solidFill>
                  <a:schemeClr val="tx1"/>
                </a:solidFill>
                <a:latin typeface="+mj-ea"/>
                <a:ea typeface="+mj-ea"/>
              </a:rPr>
              <a:t>ｴﾇ・ﾃｨ・ﾃｨ</a:t>
            </a:r>
            <a:r>
              <a:rPr lang="ja-JP" altLang="en-US" sz="1600" dirty="0">
                <a:solidFill>
                  <a:srgbClr val="2C2728"/>
                </a:solidFill>
                <a:latin typeface="+mj-ea"/>
                <a:ea typeface="+mj-ea"/>
              </a:rPr>
              <a:t>・ﾃﾞｰﾀ</a:t>
            </a:r>
            <a:r>
              <a:rPr lang="en-US" altLang="ja-JP" sz="1600" dirty="0">
                <a:solidFill>
                  <a:srgbClr val="2C2728"/>
                </a:solidFill>
                <a:latin typeface="+mj-ea"/>
                <a:ea typeface="+mj-ea"/>
              </a:rPr>
              <a:t> (</a:t>
            </a:r>
            <a:r>
              <a:rPr lang="en" altLang="ja-JP" sz="1600" dirty="0">
                <a:solidFill>
                  <a:srgbClr val="2C2728"/>
                </a:solidFill>
                <a:latin typeface="+mj-ea"/>
                <a:ea typeface="+mj-ea"/>
              </a:rPr>
              <a:t>NTT</a:t>
            </a:r>
            <a:r>
              <a:rPr lang="ja-JP" altLang="en-US" sz="1600" dirty="0">
                <a:solidFill>
                  <a:srgbClr val="2C2728"/>
                </a:solidFill>
                <a:latin typeface="+mj-ea"/>
                <a:ea typeface="+mj-ea"/>
              </a:rPr>
              <a:t>データ</a:t>
            </a:r>
            <a:r>
              <a:rPr lang="en-US" altLang="ja-JP" sz="1600" dirty="0">
                <a:solidFill>
                  <a:srgbClr val="2C2728"/>
                </a:solidFill>
                <a:latin typeface="+mj-ea"/>
                <a:ea typeface="+mj-ea"/>
              </a:rPr>
              <a:t>)</a:t>
            </a:r>
          </a:p>
          <a:p>
            <a:r>
              <a:rPr lang="en" altLang="ja-JP" sz="1600" dirty="0">
                <a:solidFill>
                  <a:srgbClr val="006AAA"/>
                </a:solidFill>
                <a:latin typeface="+mj-ea"/>
                <a:ea typeface="+mj-ea"/>
              </a:rPr>
              <a:t>●</a:t>
            </a:r>
            <a:r>
              <a:rPr lang="ja-JP" altLang="en-US" sz="1600" dirty="0">
                <a:solidFill>
                  <a:schemeClr val="tx1"/>
                </a:solidFill>
                <a:latin typeface="+mj-ea"/>
                <a:ea typeface="+mj-ea"/>
              </a:rPr>
              <a:t>ｴﾇ・ﾃｨ・ﾃｨ</a:t>
            </a:r>
            <a:r>
              <a:rPr lang="ja-JP" altLang="en-US" sz="1600" dirty="0">
                <a:solidFill>
                  <a:srgbClr val="2C2728"/>
                </a:solidFill>
                <a:latin typeface="+mj-ea"/>
                <a:ea typeface="+mj-ea"/>
              </a:rPr>
              <a:t>・ドコモ</a:t>
            </a:r>
            <a:r>
              <a:rPr lang="en-US" altLang="ja-JP" sz="1600" dirty="0">
                <a:solidFill>
                  <a:srgbClr val="2C2728"/>
                </a:solidFill>
                <a:latin typeface="+mj-ea"/>
                <a:ea typeface="+mj-ea"/>
              </a:rPr>
              <a:t> (</a:t>
            </a:r>
            <a:r>
              <a:rPr lang="en" altLang="ja-JP" sz="1600" dirty="0">
                <a:solidFill>
                  <a:srgbClr val="2C2728"/>
                </a:solidFill>
                <a:latin typeface="+mj-ea"/>
                <a:ea typeface="+mj-ea"/>
              </a:rPr>
              <a:t>NTT</a:t>
            </a:r>
            <a:r>
              <a:rPr lang="ja-JP" altLang="en-US" sz="1600" dirty="0">
                <a:solidFill>
                  <a:srgbClr val="2C2728"/>
                </a:solidFill>
                <a:latin typeface="+mj-ea"/>
                <a:ea typeface="+mj-ea"/>
              </a:rPr>
              <a:t>ドコモ</a:t>
            </a:r>
            <a:r>
              <a:rPr lang="en-US" altLang="ja-JP" sz="1600" dirty="0">
                <a:solidFill>
                  <a:srgbClr val="2C2728"/>
                </a:solidFill>
                <a:latin typeface="+mj-ea"/>
                <a:ea typeface="+mj-ea"/>
              </a:rPr>
              <a:t>)</a:t>
            </a:r>
            <a:endParaRPr lang="en" altLang="ja-JP" sz="1600" dirty="0">
              <a:solidFill>
                <a:srgbClr val="006AAA"/>
              </a:solidFill>
              <a:latin typeface="+mj-ea"/>
              <a:ea typeface="+mj-ea"/>
            </a:endParaRPr>
          </a:p>
          <a:p>
            <a:r>
              <a:rPr lang="en" altLang="ja-JP" sz="1600" dirty="0">
                <a:solidFill>
                  <a:srgbClr val="006AAA"/>
                </a:solidFill>
                <a:latin typeface="+mj-ea"/>
                <a:ea typeface="+mj-ea"/>
              </a:rPr>
              <a:t>●</a:t>
            </a:r>
            <a:r>
              <a:rPr lang="ja-JP" altLang="en-US" sz="1600" dirty="0">
                <a:solidFill>
                  <a:schemeClr val="tx1"/>
                </a:solidFill>
                <a:latin typeface="+mj-ea"/>
                <a:ea typeface="+mj-ea"/>
              </a:rPr>
              <a:t>大塚製薬</a:t>
            </a:r>
            <a:endParaRPr lang="en-US" altLang="ja-JP" sz="1600" dirty="0">
              <a:solidFill>
                <a:schemeClr val="tx1"/>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キヤノン</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京セラ</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キリン</a:t>
            </a:r>
            <a:endParaRPr lang="en-US" altLang="ja-JP" sz="1600" dirty="0">
              <a:solidFill>
                <a:srgbClr val="2C2728"/>
              </a:solidFill>
              <a:latin typeface="+mj-ea"/>
              <a:ea typeface="+mj-ea"/>
            </a:endParaRPr>
          </a:p>
          <a:p>
            <a:r>
              <a:rPr lang="ja-JP" altLang="en-US" sz="1600" dirty="0">
                <a:solidFill>
                  <a:srgbClr val="006AAA"/>
                </a:solidFill>
                <a:latin typeface="+mn-ea"/>
                <a:ea typeface="+mn-ea"/>
              </a:rPr>
              <a:t>●</a:t>
            </a:r>
            <a:r>
              <a:rPr lang="ja-JP" altLang="en-US" sz="1600" dirty="0">
                <a:solidFill>
                  <a:srgbClr val="2C2728"/>
                </a:solidFill>
                <a:latin typeface="+mn-ea"/>
                <a:ea typeface="+mn-ea"/>
              </a:rPr>
              <a:t>原子力規制庁</a:t>
            </a:r>
            <a:endParaRPr lang="en-US" altLang="ja-JP" sz="1600" dirty="0">
              <a:solidFill>
                <a:srgbClr val="2C2728"/>
              </a:solidFill>
              <a:latin typeface="+mn-ea"/>
              <a:ea typeface="+mn-ea"/>
            </a:endParaRPr>
          </a:p>
          <a:p>
            <a:r>
              <a:rPr lang="ja-JP" altLang="en-US" sz="1600" dirty="0">
                <a:solidFill>
                  <a:srgbClr val="006AAA"/>
                </a:solidFill>
                <a:latin typeface="+mj-ea"/>
                <a:ea typeface="+mj-ea"/>
              </a:rPr>
              <a:t>●</a:t>
            </a:r>
            <a:r>
              <a:rPr lang="en-US" altLang="ja-JP" sz="1600" dirty="0">
                <a:solidFill>
                  <a:srgbClr val="2C2728"/>
                </a:solidFill>
                <a:latin typeface="+mj-ea"/>
              </a:rPr>
              <a:t>JFE</a:t>
            </a:r>
            <a:r>
              <a:rPr lang="ja-JP" altLang="en-US" sz="1600" dirty="0">
                <a:solidFill>
                  <a:srgbClr val="2C2728"/>
                </a:solidFill>
                <a:latin typeface="+mj-ea"/>
                <a:ea typeface="+mj-ea"/>
              </a:rPr>
              <a:t>エンジニアリング</a:t>
            </a:r>
            <a:endParaRPr lang="en-US" altLang="ja-JP" sz="1600" dirty="0">
              <a:solidFill>
                <a:srgbClr val="006AAA"/>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信越化学工業</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住友化学</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ソニー</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ソフトバンク</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第一三共</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大日本印刷</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大和総研</a:t>
            </a:r>
            <a:endParaRPr lang="en-US" altLang="ja-JP" sz="1600" dirty="0">
              <a:solidFill>
                <a:srgbClr val="2C2728"/>
              </a:solidFill>
              <a:latin typeface="+mj-ea"/>
              <a:ea typeface="+mj-ea"/>
            </a:endParaRPr>
          </a:p>
        </p:txBody>
      </p:sp>
      <p:sp>
        <p:nvSpPr>
          <p:cNvPr id="11" name="正方形/長方形 10">
            <a:extLst>
              <a:ext uri="{FF2B5EF4-FFF2-40B4-BE49-F238E27FC236}">
                <a16:creationId xmlns:a16="http://schemas.microsoft.com/office/drawing/2014/main" id="{FAA9A707-045D-004C-A2B5-D9B0D540A0AC}"/>
              </a:ext>
            </a:extLst>
          </p:cNvPr>
          <p:cNvSpPr/>
          <p:nvPr/>
        </p:nvSpPr>
        <p:spPr>
          <a:xfrm>
            <a:off x="3098586" y="1578660"/>
            <a:ext cx="3190811" cy="4770537"/>
          </a:xfrm>
          <a:prstGeom prst="rect">
            <a:avLst/>
          </a:prstGeom>
        </p:spPr>
        <p:txBody>
          <a:bodyPr wrap="square">
            <a:spAutoFit/>
          </a:bodyPr>
          <a:lstStyle/>
          <a:p>
            <a:r>
              <a:rPr lang="ja-JP" altLang="en-US" sz="1600" dirty="0">
                <a:solidFill>
                  <a:srgbClr val="006AAA"/>
                </a:solidFill>
                <a:latin typeface="+mj-ea"/>
                <a:ea typeface="+mj-ea"/>
              </a:rPr>
              <a:t>●</a:t>
            </a:r>
            <a:r>
              <a:rPr lang="ja-JP" altLang="en-US" sz="1600" dirty="0">
                <a:solidFill>
                  <a:srgbClr val="2C2728"/>
                </a:solidFill>
                <a:latin typeface="+mj-ea"/>
                <a:ea typeface="+mj-ea"/>
              </a:rPr>
              <a:t>武田薬品工業</a:t>
            </a:r>
            <a:endParaRPr lang="en-US" altLang="ja-JP" sz="1600" dirty="0">
              <a:solidFill>
                <a:srgbClr val="006AAA"/>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中外製薬</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en-US" altLang="ja-JP" sz="1600" dirty="0">
                <a:solidFill>
                  <a:schemeClr val="tx1"/>
                </a:solidFill>
                <a:latin typeface="+mj-ea"/>
                <a:ea typeface="+mj-ea"/>
              </a:rPr>
              <a:t>DIC</a:t>
            </a:r>
          </a:p>
          <a:p>
            <a:r>
              <a:rPr lang="ja-JP" altLang="en-US" sz="1600" dirty="0">
                <a:solidFill>
                  <a:srgbClr val="006AAA"/>
                </a:solidFill>
                <a:latin typeface="+mj-ea"/>
                <a:ea typeface="+mj-ea"/>
              </a:rPr>
              <a:t>●</a:t>
            </a:r>
            <a:r>
              <a:rPr lang="ja-JP" altLang="en-US" sz="1600" dirty="0">
                <a:solidFill>
                  <a:srgbClr val="2C2728"/>
                </a:solidFill>
                <a:latin typeface="+mj-ea"/>
                <a:ea typeface="+mj-ea"/>
              </a:rPr>
              <a:t>テルモ</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デロイトトーマツコンサルティング</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デンカ</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デンソー</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電通</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東京瓦斯</a:t>
            </a:r>
            <a:r>
              <a:rPr lang="en-US" altLang="ja-JP" sz="1600" dirty="0">
                <a:solidFill>
                  <a:srgbClr val="2C2728"/>
                </a:solidFill>
                <a:latin typeface="+mj-ea"/>
                <a:ea typeface="+mj-ea"/>
              </a:rPr>
              <a:t> (</a:t>
            </a:r>
            <a:r>
              <a:rPr lang="ja-JP" altLang="en-US" sz="1600" dirty="0">
                <a:solidFill>
                  <a:srgbClr val="2C2728"/>
                </a:solidFill>
                <a:latin typeface="+mj-ea"/>
                <a:ea typeface="+mj-ea"/>
              </a:rPr>
              <a:t>東京ガス</a:t>
            </a:r>
            <a:r>
              <a:rPr lang="en-US" altLang="ja-JP" sz="1600" dirty="0">
                <a:solidFill>
                  <a:srgbClr val="2C2728"/>
                </a:solidFill>
                <a:latin typeface="+mj-ea"/>
                <a:ea typeface="+mj-ea"/>
              </a:rPr>
              <a:t>)</a:t>
            </a:r>
          </a:p>
          <a:p>
            <a:r>
              <a:rPr lang="ja-JP" altLang="en-US" sz="1600" dirty="0">
                <a:solidFill>
                  <a:srgbClr val="006AAA"/>
                </a:solidFill>
                <a:latin typeface="+mj-ea"/>
                <a:ea typeface="+mj-ea"/>
              </a:rPr>
              <a:t>●</a:t>
            </a:r>
            <a:r>
              <a:rPr lang="ja-JP" altLang="en-US" sz="1600" dirty="0">
                <a:solidFill>
                  <a:srgbClr val="2C2728"/>
                </a:solidFill>
                <a:latin typeface="+mj-ea"/>
                <a:ea typeface="+mj-ea"/>
              </a:rPr>
              <a:t>東京電力ホールディングス</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東芝三菱電機産業システム</a:t>
            </a:r>
            <a:endParaRPr lang="en-US" altLang="ja-JP" sz="1600" dirty="0">
              <a:solidFill>
                <a:srgbClr val="2C2728"/>
              </a:solidFill>
              <a:latin typeface="+mj-ea"/>
              <a:ea typeface="+mj-ea"/>
            </a:endParaRPr>
          </a:p>
          <a:p>
            <a:r>
              <a:rPr lang="ja-JP" altLang="en-US" sz="1600" dirty="0">
                <a:solidFill>
                  <a:srgbClr val="006AAA"/>
                </a:solidFill>
                <a:latin typeface="+mn-ea"/>
                <a:ea typeface="+mn-ea"/>
              </a:rPr>
              <a:t>●</a:t>
            </a:r>
            <a:r>
              <a:rPr lang="ja-JP" altLang="en-US" sz="1600" dirty="0">
                <a:solidFill>
                  <a:srgbClr val="2C2728"/>
                </a:solidFill>
                <a:latin typeface="+mj-ea"/>
                <a:ea typeface="+mj-ea"/>
              </a:rPr>
              <a:t>東芝エネルギーシステムズ</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東レ</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トヨタ自動車</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日本ｱｲ・ﾋﾞｰ・ｴﾑ</a:t>
            </a:r>
            <a:r>
              <a:rPr lang="en-US" altLang="ja-JP" sz="1600" dirty="0">
                <a:solidFill>
                  <a:srgbClr val="2C2728"/>
                </a:solidFill>
                <a:latin typeface="+mj-ea"/>
                <a:ea typeface="+mj-ea"/>
              </a:rPr>
              <a:t> (</a:t>
            </a:r>
            <a:r>
              <a:rPr lang="ja-JP" altLang="en-US" sz="1600" dirty="0">
                <a:solidFill>
                  <a:srgbClr val="2C2728"/>
                </a:solidFill>
                <a:latin typeface="+mj-ea"/>
                <a:ea typeface="+mj-ea"/>
              </a:rPr>
              <a:t>日本</a:t>
            </a:r>
            <a:r>
              <a:rPr lang="en" altLang="ja-JP" sz="1600" dirty="0">
                <a:solidFill>
                  <a:srgbClr val="2C2728"/>
                </a:solidFill>
                <a:latin typeface="+mj-ea"/>
                <a:ea typeface="+mj-ea"/>
              </a:rPr>
              <a:t>IBM</a:t>
            </a:r>
            <a:r>
              <a:rPr lang="en-US" altLang="ja-JP" sz="1600" dirty="0">
                <a:solidFill>
                  <a:srgbClr val="2C2728"/>
                </a:solidFill>
                <a:latin typeface="+mj-ea"/>
                <a:ea typeface="+mj-ea"/>
              </a:rPr>
              <a:t>)</a:t>
            </a:r>
          </a:p>
          <a:p>
            <a:r>
              <a:rPr lang="ja-JP" altLang="en-US" sz="1600" dirty="0">
                <a:solidFill>
                  <a:srgbClr val="006AAA"/>
                </a:solidFill>
                <a:latin typeface="+mj-ea"/>
                <a:ea typeface="+mj-ea"/>
              </a:rPr>
              <a:t>●</a:t>
            </a:r>
            <a:r>
              <a:rPr lang="ja-JP" altLang="en-US" sz="1600" dirty="0">
                <a:solidFill>
                  <a:srgbClr val="2C2728"/>
                </a:solidFill>
                <a:latin typeface="+mj-ea"/>
                <a:ea typeface="+mj-ea"/>
              </a:rPr>
              <a:t>日本航空</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日本製鉄</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日本総合研究所</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chemeClr val="tx1"/>
                </a:solidFill>
                <a:latin typeface="+mj-ea"/>
                <a:ea typeface="+mj-ea"/>
              </a:rPr>
              <a:t>日本電気</a:t>
            </a:r>
            <a:r>
              <a:rPr lang="en-US" altLang="ja-JP" sz="1600" dirty="0">
                <a:solidFill>
                  <a:srgbClr val="2C2728"/>
                </a:solidFill>
                <a:latin typeface="+mj-ea"/>
              </a:rPr>
              <a:t>(NEC)</a:t>
            </a:r>
            <a:r>
              <a:rPr lang="en" altLang="ja-JP" sz="1600" dirty="0">
                <a:solidFill>
                  <a:srgbClr val="2C2728"/>
                </a:solidFill>
                <a:latin typeface="+mj-ea"/>
                <a:ea typeface="+mj-ea"/>
              </a:rPr>
              <a:t> </a:t>
            </a:r>
          </a:p>
        </p:txBody>
      </p:sp>
      <p:sp>
        <p:nvSpPr>
          <p:cNvPr id="12" name="正方形/長方形 11">
            <a:extLst>
              <a:ext uri="{FF2B5EF4-FFF2-40B4-BE49-F238E27FC236}">
                <a16:creationId xmlns:a16="http://schemas.microsoft.com/office/drawing/2014/main" id="{B3C93309-7198-E847-91CA-3665C82115B8}"/>
              </a:ext>
            </a:extLst>
          </p:cNvPr>
          <p:cNvSpPr/>
          <p:nvPr/>
        </p:nvSpPr>
        <p:spPr>
          <a:xfrm>
            <a:off x="6018354" y="1552026"/>
            <a:ext cx="3102035" cy="4278094"/>
          </a:xfrm>
          <a:prstGeom prst="rect">
            <a:avLst/>
          </a:prstGeom>
        </p:spPr>
        <p:txBody>
          <a:bodyPr wrap="square">
            <a:spAutoFit/>
          </a:bodyPr>
          <a:lstStyle/>
          <a:p>
            <a:r>
              <a:rPr lang="ja-JP" altLang="en-US" sz="1600" dirty="0">
                <a:solidFill>
                  <a:srgbClr val="006AAA"/>
                </a:solidFill>
                <a:latin typeface="+mj-ea"/>
                <a:ea typeface="+mj-ea"/>
              </a:rPr>
              <a:t>●</a:t>
            </a:r>
            <a:r>
              <a:rPr lang="ja-JP" altLang="en-US" sz="1600" dirty="0">
                <a:solidFill>
                  <a:srgbClr val="2C2728"/>
                </a:solidFill>
                <a:latin typeface="+mj-ea"/>
                <a:ea typeface="+mj-ea"/>
              </a:rPr>
              <a:t>日本電信電話</a:t>
            </a:r>
            <a:r>
              <a:rPr lang="en-US" altLang="ja-JP" sz="1600" dirty="0">
                <a:solidFill>
                  <a:srgbClr val="2C2728"/>
                </a:solidFill>
                <a:latin typeface="+mj-ea"/>
                <a:ea typeface="+mj-ea"/>
              </a:rPr>
              <a:t> (</a:t>
            </a:r>
            <a:r>
              <a:rPr lang="en" altLang="ja-JP" sz="1600" dirty="0">
                <a:solidFill>
                  <a:srgbClr val="2C2728"/>
                </a:solidFill>
                <a:latin typeface="+mj-ea"/>
                <a:ea typeface="+mj-ea"/>
              </a:rPr>
              <a:t>NTT</a:t>
            </a:r>
            <a:r>
              <a:rPr lang="en-US" altLang="ja-JP" sz="1600" dirty="0">
                <a:solidFill>
                  <a:srgbClr val="2C2728"/>
                </a:solidFill>
                <a:latin typeface="+mj-ea"/>
                <a:ea typeface="+mj-ea"/>
              </a:rPr>
              <a:t>)</a:t>
            </a:r>
            <a:endParaRPr lang="en" altLang="ja-JP" sz="1600" dirty="0">
              <a:solidFill>
                <a:srgbClr val="006AAA"/>
              </a:solidFill>
              <a:latin typeface="+mj-ea"/>
              <a:ea typeface="+mj-ea"/>
            </a:endParaRPr>
          </a:p>
          <a:p>
            <a:r>
              <a:rPr lang="en" altLang="ja-JP" sz="1600" dirty="0">
                <a:solidFill>
                  <a:srgbClr val="006AAA"/>
                </a:solidFill>
                <a:latin typeface="+mj-ea"/>
                <a:ea typeface="+mj-ea"/>
              </a:rPr>
              <a:t>●</a:t>
            </a:r>
            <a:r>
              <a:rPr lang="ja-JP" altLang="en-US" sz="1600" dirty="0">
                <a:solidFill>
                  <a:srgbClr val="2C2728"/>
                </a:solidFill>
                <a:latin typeface="+mj-ea"/>
                <a:ea typeface="+mj-ea"/>
              </a:rPr>
              <a:t>野村総合研究所</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パナソニック</a:t>
            </a:r>
            <a:endParaRPr lang="en-US" altLang="ja-JP" sz="1600" dirty="0">
              <a:solidFill>
                <a:srgbClr val="006AAA"/>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東日本電信電話</a:t>
            </a:r>
            <a:r>
              <a:rPr lang="en-US" altLang="ja-JP" sz="1600" dirty="0">
                <a:solidFill>
                  <a:srgbClr val="2C2728"/>
                </a:solidFill>
                <a:latin typeface="+mj-ea"/>
                <a:ea typeface="+mj-ea"/>
              </a:rPr>
              <a:t> (</a:t>
            </a:r>
            <a:r>
              <a:rPr lang="en" altLang="ja-JP" sz="1600" dirty="0">
                <a:solidFill>
                  <a:srgbClr val="2C2728"/>
                </a:solidFill>
                <a:latin typeface="+mj-ea"/>
                <a:ea typeface="+mj-ea"/>
              </a:rPr>
              <a:t>NTT</a:t>
            </a:r>
            <a:r>
              <a:rPr lang="ja-JP" altLang="en-US" sz="1600" dirty="0">
                <a:solidFill>
                  <a:srgbClr val="2C2728"/>
                </a:solidFill>
                <a:latin typeface="+mj-ea"/>
                <a:ea typeface="+mj-ea"/>
              </a:rPr>
              <a:t>東日本</a:t>
            </a:r>
            <a:r>
              <a:rPr lang="en-US" altLang="ja-JP" sz="1600" dirty="0">
                <a:solidFill>
                  <a:srgbClr val="2C2728"/>
                </a:solidFill>
                <a:latin typeface="+mj-ea"/>
                <a:ea typeface="+mj-ea"/>
              </a:rPr>
              <a:t>)</a:t>
            </a:r>
          </a:p>
          <a:p>
            <a:r>
              <a:rPr lang="ja-JP" altLang="en-US" sz="1600" dirty="0">
                <a:solidFill>
                  <a:srgbClr val="006AAA"/>
                </a:solidFill>
                <a:latin typeface="+mj-ea"/>
                <a:ea typeface="+mj-ea"/>
              </a:rPr>
              <a:t>●</a:t>
            </a:r>
            <a:r>
              <a:rPr lang="ja-JP" altLang="en-US" sz="1600" dirty="0">
                <a:solidFill>
                  <a:srgbClr val="2C2728"/>
                </a:solidFill>
                <a:latin typeface="+mj-ea"/>
                <a:ea typeface="+mj-ea"/>
              </a:rPr>
              <a:t>東日本旅客鉄道</a:t>
            </a:r>
            <a:r>
              <a:rPr lang="en-US" altLang="ja-JP" sz="1600" dirty="0">
                <a:solidFill>
                  <a:srgbClr val="2C2728"/>
                </a:solidFill>
                <a:latin typeface="+mj-ea"/>
                <a:ea typeface="+mj-ea"/>
              </a:rPr>
              <a:t> (</a:t>
            </a:r>
            <a:r>
              <a:rPr lang="en" altLang="ja-JP" sz="1600" dirty="0">
                <a:solidFill>
                  <a:srgbClr val="2C2728"/>
                </a:solidFill>
                <a:latin typeface="+mj-ea"/>
                <a:ea typeface="+mj-ea"/>
              </a:rPr>
              <a:t>JR</a:t>
            </a:r>
            <a:r>
              <a:rPr lang="ja-JP" altLang="en-US" sz="1600" dirty="0">
                <a:solidFill>
                  <a:srgbClr val="2C2728"/>
                </a:solidFill>
                <a:latin typeface="+mj-ea"/>
                <a:ea typeface="+mj-ea"/>
              </a:rPr>
              <a:t>東日本</a:t>
            </a:r>
            <a:r>
              <a:rPr lang="en-US" altLang="ja-JP" sz="1600" dirty="0">
                <a:solidFill>
                  <a:srgbClr val="2C2728"/>
                </a:solidFill>
                <a:latin typeface="+mj-ea"/>
                <a:ea typeface="+mj-ea"/>
              </a:rPr>
              <a:t>)</a:t>
            </a:r>
          </a:p>
          <a:p>
            <a:r>
              <a:rPr lang="ja-JP" altLang="en-US" sz="1600" dirty="0">
                <a:solidFill>
                  <a:srgbClr val="006AAA"/>
                </a:solidFill>
                <a:latin typeface="+mj-ea"/>
                <a:ea typeface="+mj-ea"/>
              </a:rPr>
              <a:t>●</a:t>
            </a:r>
            <a:r>
              <a:rPr lang="ja-JP" altLang="en-US" sz="1600" dirty="0">
                <a:solidFill>
                  <a:srgbClr val="2C2728"/>
                </a:solidFill>
                <a:latin typeface="+mj-ea"/>
                <a:ea typeface="+mj-ea"/>
              </a:rPr>
              <a:t>日立製作所</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富士通</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富士フイルム</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本田技研工業</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みずほフィナンシャルグループ</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三井化学</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三菱ケミカル</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三菱重工業</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三菱電機</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三菱マテリアル</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三菱</a:t>
            </a:r>
            <a:r>
              <a:rPr lang="en" altLang="ja-JP" sz="1600" dirty="0">
                <a:solidFill>
                  <a:srgbClr val="2C2728"/>
                </a:solidFill>
                <a:latin typeface="+mj-ea"/>
                <a:ea typeface="+mj-ea"/>
              </a:rPr>
              <a:t>UFJ</a:t>
            </a:r>
            <a:r>
              <a:rPr lang="ja-JP" altLang="en-US" sz="1600" dirty="0">
                <a:solidFill>
                  <a:srgbClr val="2C2728"/>
                </a:solidFill>
                <a:latin typeface="+mj-ea"/>
                <a:ea typeface="+mj-ea"/>
              </a:rPr>
              <a:t>銀行</a:t>
            </a:r>
            <a:endParaRPr lang="en-US" altLang="ja-JP" sz="1600" dirty="0">
              <a:solidFill>
                <a:srgbClr val="2C2728"/>
              </a:solidFill>
              <a:latin typeface="+mj-ea"/>
              <a:ea typeface="+mj-ea"/>
            </a:endParaRPr>
          </a:p>
          <a:p>
            <a:r>
              <a:rPr lang="ja-JP" altLang="en-US" sz="1600" dirty="0">
                <a:solidFill>
                  <a:srgbClr val="006AAA"/>
                </a:solidFill>
                <a:latin typeface="+mj-ea"/>
                <a:ea typeface="+mj-ea"/>
              </a:rPr>
              <a:t>●</a:t>
            </a:r>
            <a:r>
              <a:rPr lang="ja-JP" altLang="en-US" sz="1600" dirty="0">
                <a:solidFill>
                  <a:srgbClr val="2C2728"/>
                </a:solidFill>
                <a:latin typeface="+mj-ea"/>
                <a:ea typeface="+mj-ea"/>
              </a:rPr>
              <a:t>森永乳業</a:t>
            </a:r>
            <a:endParaRPr lang="en-US" altLang="ja-JP" sz="1600" dirty="0">
              <a:solidFill>
                <a:srgbClr val="2C2728"/>
              </a:solidFill>
              <a:latin typeface="+mj-ea"/>
              <a:ea typeface="+mj-ea"/>
            </a:endParaRPr>
          </a:p>
        </p:txBody>
      </p:sp>
      <p:sp>
        <p:nvSpPr>
          <p:cNvPr id="9" name="正方形/長方形 8">
            <a:extLst>
              <a:ext uri="{FF2B5EF4-FFF2-40B4-BE49-F238E27FC236}">
                <a16:creationId xmlns:a16="http://schemas.microsoft.com/office/drawing/2014/main" id="{FCB47A6B-4A58-B742-BF8C-08F143D7B7EF}"/>
              </a:ext>
            </a:extLst>
          </p:cNvPr>
          <p:cNvSpPr/>
          <p:nvPr/>
        </p:nvSpPr>
        <p:spPr>
          <a:xfrm>
            <a:off x="6289397" y="5793138"/>
            <a:ext cx="939681" cy="338554"/>
          </a:xfrm>
          <a:prstGeom prst="rect">
            <a:avLst/>
          </a:prstGeom>
        </p:spPr>
        <p:txBody>
          <a:bodyPr wrap="none">
            <a:spAutoFit/>
          </a:bodyPr>
          <a:lstStyle/>
          <a:p>
            <a:pPr lvl="0" eaLnBrk="1" hangingPunct="1">
              <a:spcBef>
                <a:spcPts val="500"/>
              </a:spcBef>
              <a:buClr>
                <a:srgbClr val="4472C4"/>
              </a:buClr>
              <a:buSzPct val="125000"/>
              <a:defRPr/>
            </a:pPr>
            <a:r>
              <a:rPr lang="ja-JP" altLang="en-US" sz="1600" dirty="0">
                <a:latin typeface="Meiryo UI"/>
                <a:ea typeface="Meiryo UI"/>
                <a:sym typeface="ヒラギノ丸ゴ ProN W4" charset="-128"/>
              </a:rPr>
              <a:t>ほか多数</a:t>
            </a:r>
          </a:p>
        </p:txBody>
      </p:sp>
      <p:sp>
        <p:nvSpPr>
          <p:cNvPr id="3" name="正方形/長方形 2">
            <a:extLst>
              <a:ext uri="{FF2B5EF4-FFF2-40B4-BE49-F238E27FC236}">
                <a16:creationId xmlns:a16="http://schemas.microsoft.com/office/drawing/2014/main" id="{F9FC267A-CCA6-1E42-85F1-FA1BD01E7173}"/>
              </a:ext>
            </a:extLst>
          </p:cNvPr>
          <p:cNvSpPr/>
          <p:nvPr/>
        </p:nvSpPr>
        <p:spPr>
          <a:xfrm>
            <a:off x="5995381" y="722274"/>
            <a:ext cx="3148619" cy="338554"/>
          </a:xfrm>
          <a:prstGeom prst="rect">
            <a:avLst/>
          </a:prstGeom>
        </p:spPr>
        <p:txBody>
          <a:bodyPr wrap="none">
            <a:spAutoFit/>
          </a:bodyPr>
          <a:lstStyle/>
          <a:p>
            <a:r>
              <a:rPr lang="en-US" altLang="ja-JP" sz="1600" dirty="0">
                <a:sym typeface="ヒラギノ角ゴ ProN W6" charset="-128"/>
              </a:rPr>
              <a:t>(2024</a:t>
            </a:r>
            <a:r>
              <a:rPr lang="ja-JP" altLang="en-US" sz="1600" dirty="0">
                <a:sym typeface="ヒラギノ角ゴ ProN W6" charset="-128"/>
              </a:rPr>
              <a:t>年</a:t>
            </a:r>
            <a:r>
              <a:rPr lang="en-US" altLang="ja-JP" sz="1600" dirty="0">
                <a:sym typeface="ヒラギノ角ゴ ProN W6" charset="-128"/>
              </a:rPr>
              <a:t>3</a:t>
            </a:r>
            <a:r>
              <a:rPr lang="ja-JP" altLang="en-US" sz="1600" dirty="0">
                <a:sym typeface="ヒラギノ角ゴ ProN W6" charset="-128"/>
              </a:rPr>
              <a:t>月卒業・修了者の実績</a:t>
            </a:r>
            <a:r>
              <a:rPr lang="en-US" altLang="ja-JP" sz="1600" dirty="0">
                <a:sym typeface="ヒラギノ角ゴ ProN W6" charset="-128"/>
              </a:rPr>
              <a:t>)</a:t>
            </a:r>
            <a:endParaRPr lang="ja-JP" altLang="en-US" sz="1600" dirty="0"/>
          </a:p>
        </p:txBody>
      </p:sp>
    </p:spTree>
    <p:extLst>
      <p:ext uri="{BB962C8B-B14F-4D97-AF65-F5344CB8AC3E}">
        <p14:creationId xmlns:p14="http://schemas.microsoft.com/office/powerpoint/2010/main" val="167460636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dirty="0">
                <a:cs typeface="+mj-cs"/>
                <a:sym typeface="Arial" pitchFamily="34" charset="0"/>
              </a:rPr>
              <a:t>物理学科の紹介</a:t>
            </a:r>
          </a:p>
        </p:txBody>
      </p:sp>
      <p:sp>
        <p:nvSpPr>
          <p:cNvPr id="45058"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E3B557E6-13F0-784C-A3A3-5CFF44752585}" type="slidenum">
              <a:rPr kumimoji="0" lang="en-US" altLang="ja-JP" sz="1000">
                <a:solidFill>
                  <a:prstClr val="black"/>
                </a:solidFill>
                <a:latin typeface="Arial" charset="0"/>
                <a:ea typeface="ヒラギノ角ゴ ProN W3" charset="-128"/>
                <a:cs typeface="Arial" charset="0"/>
              </a:rPr>
              <a:pPr>
                <a:spcBef>
                  <a:spcPct val="0"/>
                </a:spcBef>
                <a:buSzTx/>
                <a:buFontTx/>
                <a:buNone/>
              </a:pPr>
              <a:t>23</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42830025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円/楕円 30"/>
          <p:cNvSpPr/>
          <p:nvPr/>
        </p:nvSpPr>
        <p:spPr bwMode="auto">
          <a:xfrm>
            <a:off x="5856288" y="3573463"/>
            <a:ext cx="2447925" cy="2447925"/>
          </a:xfrm>
          <a:prstGeom prst="ellipse">
            <a:avLst/>
          </a:prstGeom>
          <a:solidFill>
            <a:schemeClr val="accent6">
              <a:alpha val="80000"/>
            </a:schemeClr>
          </a:solidFill>
          <a:ln w="38100" cap="flat" cmpd="sng" algn="ctr">
            <a:solidFill>
              <a:schemeClr val="bg1"/>
            </a:solidFill>
            <a:prstDash val="solid"/>
            <a:round/>
            <a:headEnd type="none" w="med" len="med"/>
            <a:tailEnd type="none" w="med" len="me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white"/>
                </a:solidFill>
                <a:effectLst/>
                <a:uLnTx/>
                <a:uFillTx/>
                <a:latin typeface="Meiryo UI"/>
                <a:ea typeface="Meiryo UI"/>
                <a:cs typeface="ヒラギノ角ゴ ProN W3" charset="0"/>
                <a:sym typeface="Arial" charset="0"/>
              </a:rPr>
              <a:t>生物物理</a:t>
            </a:r>
          </a:p>
        </p:txBody>
      </p:sp>
      <p:sp>
        <p:nvSpPr>
          <p:cNvPr id="32" name="円/楕円 31"/>
          <p:cNvSpPr/>
          <p:nvPr/>
        </p:nvSpPr>
        <p:spPr bwMode="auto">
          <a:xfrm>
            <a:off x="4356100" y="1628775"/>
            <a:ext cx="2447925" cy="2447925"/>
          </a:xfrm>
          <a:prstGeom prst="ellipse">
            <a:avLst/>
          </a:prstGeom>
          <a:solidFill>
            <a:schemeClr val="accent5">
              <a:alpha val="80000"/>
            </a:schemeClr>
          </a:solidFill>
          <a:ln w="38100" cap="flat" cmpd="sng" algn="ctr">
            <a:solidFill>
              <a:schemeClr val="bg1"/>
            </a:solidFill>
            <a:prstDash val="solid"/>
            <a:round/>
            <a:headEnd type="none" w="med" len="med"/>
            <a:tailEnd type="none" w="med" len="me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white"/>
                </a:solidFill>
                <a:effectLst/>
                <a:uLnTx/>
                <a:uFillTx/>
                <a:latin typeface="Meiryo UI"/>
                <a:ea typeface="Meiryo UI"/>
                <a:cs typeface="ヒラギノ角ゴ ProN W3" charset="0"/>
                <a:sym typeface="Arial" pitchFamily="34" charset="0"/>
              </a:rPr>
              <a:t>宇宙物理</a:t>
            </a:r>
          </a:p>
        </p:txBody>
      </p:sp>
      <p:sp>
        <p:nvSpPr>
          <p:cNvPr id="33" name="円/楕円 32"/>
          <p:cNvSpPr/>
          <p:nvPr/>
        </p:nvSpPr>
        <p:spPr bwMode="auto">
          <a:xfrm>
            <a:off x="827088" y="3573463"/>
            <a:ext cx="2447925" cy="2447925"/>
          </a:xfrm>
          <a:prstGeom prst="ellipse">
            <a:avLst/>
          </a:prstGeom>
          <a:solidFill>
            <a:schemeClr val="accent4">
              <a:lumMod val="75000"/>
              <a:alpha val="80000"/>
            </a:schemeClr>
          </a:solidFill>
          <a:ln w="38100" cap="flat" cmpd="sng" algn="ctr">
            <a:solidFill>
              <a:schemeClr val="bg1"/>
            </a:solidFill>
            <a:prstDash val="solid"/>
            <a:round/>
            <a:headEnd type="none" w="med" len="med"/>
            <a:tailEnd type="none" w="med" len="me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white"/>
                </a:solidFill>
                <a:effectLst/>
                <a:uLnTx/>
                <a:uFillTx/>
                <a:latin typeface="Meiryo UI"/>
                <a:ea typeface="Meiryo UI"/>
                <a:cs typeface="ヒラギノ角ゴ ProN W3" charset="0"/>
                <a:sym typeface="Arial" pitchFamily="34" charset="0"/>
              </a:rPr>
              <a:t>量子・</a:t>
            </a:r>
            <a:endParaRPr kumimoji="0" lang="en-US" altLang="ja-JP" sz="2800" b="0" i="0" u="none" strike="noStrike" kern="1200" cap="none" spc="0" normalizeH="0" baseline="0" noProof="0" dirty="0">
              <a:ln>
                <a:noFill/>
              </a:ln>
              <a:solidFill>
                <a:prstClr val="white"/>
              </a:solidFill>
              <a:effectLst/>
              <a:uLnTx/>
              <a:uFillTx/>
              <a:latin typeface="Meiryo UI"/>
              <a:ea typeface="Meiryo UI"/>
              <a:cs typeface="ヒラギノ角ゴ ProN W3" charset="0"/>
              <a:sym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white"/>
                </a:solidFill>
                <a:effectLst/>
                <a:uLnTx/>
                <a:uFillTx/>
                <a:latin typeface="Meiryo UI"/>
                <a:ea typeface="Meiryo UI"/>
                <a:cs typeface="ヒラギノ角ゴ ProN W3" charset="0"/>
                <a:sym typeface="Arial" pitchFamily="34" charset="0"/>
              </a:rPr>
              <a:t>物性物理</a:t>
            </a:r>
          </a:p>
        </p:txBody>
      </p:sp>
      <p:sp>
        <p:nvSpPr>
          <p:cNvPr id="35" name="円/楕円 34"/>
          <p:cNvSpPr/>
          <p:nvPr/>
        </p:nvSpPr>
        <p:spPr bwMode="auto">
          <a:xfrm>
            <a:off x="2339975" y="1628775"/>
            <a:ext cx="2447925" cy="2447925"/>
          </a:xfrm>
          <a:prstGeom prst="ellipse">
            <a:avLst/>
          </a:prstGeom>
          <a:solidFill>
            <a:schemeClr val="accent2">
              <a:alpha val="80000"/>
            </a:schemeClr>
          </a:solidFill>
          <a:ln w="38100" cap="flat" cmpd="sng" algn="ctr">
            <a:solidFill>
              <a:schemeClr val="bg1"/>
            </a:solidFill>
            <a:prstDash val="solid"/>
            <a:round/>
            <a:headEnd type="none" w="med" len="med"/>
            <a:tailEnd type="none" w="med" len="med"/>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white"/>
                </a:solidFill>
                <a:effectLst/>
                <a:uLnTx/>
                <a:uFillTx/>
                <a:latin typeface="Meiryo UI"/>
                <a:ea typeface="Meiryo UI"/>
                <a:cs typeface="ヒラギノ角ゴ ProN W3" charset="0"/>
                <a:sym typeface="Arial" pitchFamily="34" charset="0"/>
              </a:rPr>
              <a:t>原子核・</a:t>
            </a:r>
            <a:endParaRPr kumimoji="0" lang="en-US" altLang="ja-JP" sz="2800" b="0" i="0" u="none" strike="noStrike" kern="1200" cap="none" spc="0" normalizeH="0" baseline="0" noProof="0" dirty="0">
              <a:ln>
                <a:noFill/>
              </a:ln>
              <a:solidFill>
                <a:prstClr val="white"/>
              </a:solidFill>
              <a:effectLst/>
              <a:uLnTx/>
              <a:uFillTx/>
              <a:latin typeface="Meiryo UI"/>
              <a:ea typeface="Meiryo UI"/>
              <a:cs typeface="ヒラギノ角ゴ ProN W3" charset="0"/>
              <a:sym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white"/>
                </a:solidFill>
                <a:effectLst/>
                <a:uLnTx/>
                <a:uFillTx/>
                <a:latin typeface="Meiryo UI"/>
                <a:ea typeface="Meiryo UI"/>
                <a:cs typeface="ヒラギノ角ゴ ProN W3" charset="0"/>
                <a:sym typeface="Arial" pitchFamily="34" charset="0"/>
              </a:rPr>
              <a:t>素粒子物理</a:t>
            </a:r>
          </a:p>
        </p:txBody>
      </p:sp>
      <p:sp>
        <p:nvSpPr>
          <p:cNvPr id="28698" name="テキスト ボックス 3"/>
          <p:cNvSpPr txBox="1">
            <a:spLocks noChangeArrowheads="1"/>
          </p:cNvSpPr>
          <p:nvPr/>
        </p:nvSpPr>
        <p:spPr bwMode="auto">
          <a:xfrm>
            <a:off x="2987675" y="1916113"/>
            <a:ext cx="3168650" cy="442912"/>
          </a:xfrm>
          <a:prstGeom prst="roundRect">
            <a:avLst/>
          </a:prstGeom>
          <a:solidFill>
            <a:schemeClr val="accent3"/>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究極の世界に迫る</a:t>
            </a:r>
          </a:p>
        </p:txBody>
      </p:sp>
      <p:sp>
        <p:nvSpPr>
          <p:cNvPr id="28699" name="テキスト ボックス 45"/>
          <p:cNvSpPr txBox="1">
            <a:spLocks noChangeArrowheads="1"/>
          </p:cNvSpPr>
          <p:nvPr/>
        </p:nvSpPr>
        <p:spPr bwMode="auto">
          <a:xfrm>
            <a:off x="468313" y="5722938"/>
            <a:ext cx="3167062" cy="442912"/>
          </a:xfrm>
          <a:prstGeom prst="roundRect">
            <a:avLst/>
          </a:prstGeom>
          <a:solidFill>
            <a:schemeClr val="accent4">
              <a:lumMod val="5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新物質・新現象</a:t>
            </a:r>
            <a:r>
              <a:rPr kumimoji="1" lang="ja-JP" altLang="en-US" sz="2000" b="1" i="0" u="none" strike="noStrike" kern="1200" cap="none" spc="0" normalizeH="0" baseline="0" noProof="0">
                <a:ln>
                  <a:noFill/>
                </a:ln>
                <a:solidFill>
                  <a:prstClr val="white"/>
                </a:solidFill>
                <a:effectLst/>
                <a:uLnTx/>
                <a:uFillTx/>
                <a:latin typeface="Century Gothic"/>
                <a:ea typeface="Meiryo UI"/>
                <a:cs typeface="+mn-cs"/>
                <a:sym typeface="Arial" panose="020B0604020202020204" pitchFamily="34" charset="0"/>
              </a:rPr>
              <a:t>を追究する</a:t>
            </a:r>
            <a:endParaRPr kumimoji="1"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28700" name="テキスト ボックス 46"/>
          <p:cNvSpPr txBox="1">
            <a:spLocks noChangeArrowheads="1"/>
          </p:cNvSpPr>
          <p:nvPr/>
        </p:nvSpPr>
        <p:spPr bwMode="auto">
          <a:xfrm>
            <a:off x="5495925" y="5722938"/>
            <a:ext cx="3168650" cy="442912"/>
          </a:xfrm>
          <a:prstGeom prst="roundRect">
            <a:avLst/>
          </a:prstGeom>
          <a:solidFill>
            <a:schemeClr val="accent6">
              <a:lumMod val="75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複雑な生命現象を解明する</a:t>
            </a:r>
          </a:p>
        </p:txBody>
      </p:sp>
      <p:sp>
        <p:nvSpPr>
          <p:cNvPr id="34824" name="タイトル 4"/>
          <p:cNvSpPr>
            <a:spLocks noGrp="1"/>
          </p:cNvSpPr>
          <p:nvPr>
            <p:ph type="title"/>
          </p:nvPr>
        </p:nvSpPr>
        <p:spPr/>
        <p:txBody>
          <a:bodyPr/>
          <a:lstStyle/>
          <a:p>
            <a:r>
              <a:rPr lang="ja-JP" altLang="en-US"/>
              <a:t>研究分野</a:t>
            </a:r>
            <a:r>
              <a:rPr lang="en-US" altLang="ja-JP"/>
              <a:t> (</a:t>
            </a:r>
            <a:r>
              <a:rPr lang="ja-JP" altLang="en-US"/>
              <a:t>物理学科</a:t>
            </a:r>
            <a:r>
              <a:rPr lang="en-US" altLang="ja-JP"/>
              <a:t>)</a:t>
            </a:r>
            <a:endParaRPr lang="ja-JP" altLang="en-US"/>
          </a:p>
        </p:txBody>
      </p:sp>
      <p:sp>
        <p:nvSpPr>
          <p:cNvPr id="36" name="角丸四角形 35"/>
          <p:cNvSpPr/>
          <p:nvPr/>
        </p:nvSpPr>
        <p:spPr>
          <a:xfrm>
            <a:off x="2411413" y="1052513"/>
            <a:ext cx="4319587" cy="461962"/>
          </a:xfrm>
          <a:prstGeom prst="roundRect">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物理学科の構成</a:t>
            </a:r>
          </a:p>
        </p:txBody>
      </p:sp>
    </p:spTree>
    <p:extLst>
      <p:ext uri="{BB962C8B-B14F-4D97-AF65-F5344CB8AC3E}">
        <p14:creationId xmlns:p14="http://schemas.microsoft.com/office/powerpoint/2010/main" val="2591218028"/>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片側の 2 つの角を丸めた四角形 11"/>
          <p:cNvSpPr/>
          <p:nvPr/>
        </p:nvSpPr>
        <p:spPr>
          <a:xfrm>
            <a:off x="468313" y="5373688"/>
            <a:ext cx="8207375" cy="1081087"/>
          </a:xfrm>
          <a:prstGeom prst="round2SameRect">
            <a:avLst>
              <a:gd name="adj1" fmla="val 0"/>
              <a:gd name="adj2" fmla="val 8729"/>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1" name="片側の 2 つの角を丸めた四角形 10"/>
          <p:cNvSpPr/>
          <p:nvPr/>
        </p:nvSpPr>
        <p:spPr>
          <a:xfrm>
            <a:off x="468313" y="3430588"/>
            <a:ext cx="8207375" cy="1366837"/>
          </a:xfrm>
          <a:prstGeom prst="round2SameRect">
            <a:avLst>
              <a:gd name="adj1" fmla="val 0"/>
              <a:gd name="adj2" fmla="val 8729"/>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2" name="片側の 2 つの角を丸めた四角形 1"/>
          <p:cNvSpPr/>
          <p:nvPr/>
        </p:nvSpPr>
        <p:spPr>
          <a:xfrm>
            <a:off x="468313" y="1484313"/>
            <a:ext cx="8207375" cy="1368425"/>
          </a:xfrm>
          <a:prstGeom prst="round2SameRect">
            <a:avLst>
              <a:gd name="adj1" fmla="val 0"/>
              <a:gd name="adj2" fmla="val 8729"/>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35844" name="タイトル 4"/>
          <p:cNvSpPr>
            <a:spLocks noGrp="1"/>
          </p:cNvSpPr>
          <p:nvPr>
            <p:ph type="title"/>
          </p:nvPr>
        </p:nvSpPr>
        <p:spPr/>
        <p:txBody>
          <a:bodyPr/>
          <a:lstStyle/>
          <a:p>
            <a:r>
              <a:rPr lang="ja-JP" altLang="en-US"/>
              <a:t>研究内容</a:t>
            </a:r>
            <a:r>
              <a:rPr lang="en-US" altLang="ja-JP"/>
              <a:t> (</a:t>
            </a:r>
            <a:r>
              <a:rPr lang="ja-JP" altLang="en-US"/>
              <a:t>物理学科</a:t>
            </a:r>
            <a:r>
              <a:rPr lang="en-US" altLang="ja-JP"/>
              <a:t>)</a:t>
            </a:r>
            <a:endParaRPr lang="ja-JP" altLang="en-US"/>
          </a:p>
        </p:txBody>
      </p:sp>
      <p:sp>
        <p:nvSpPr>
          <p:cNvPr id="4" name="Text Box 12"/>
          <p:cNvSpPr txBox="1">
            <a:spLocks noChangeArrowheads="1"/>
          </p:cNvSpPr>
          <p:nvPr/>
        </p:nvSpPr>
        <p:spPr bwMode="auto">
          <a:xfrm>
            <a:off x="468313" y="1052513"/>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素粒子・宇宙物理学</a:t>
            </a:r>
            <a:endPar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5" name="正方形/長方形 4"/>
          <p:cNvSpPr/>
          <p:nvPr/>
        </p:nvSpPr>
        <p:spPr>
          <a:xfrm>
            <a:off x="468313" y="1484313"/>
            <a:ext cx="8207375" cy="1041400"/>
          </a:xfrm>
          <a:prstGeom prst="rect">
            <a:avLst/>
          </a:prstGeom>
        </p:spPr>
        <p:txBody>
          <a:bodyPr>
            <a:spAutoFit/>
          </a:body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クオーク・ニュートリノなどミクロな世界の物理法則（量子論，素粒子論）の研究</a:t>
            </a:r>
            <a:endParaRPr kumimoji="0" lang="en-US" altLang="ja-JP"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現代物理学（相対論・量子論）を基礎に宇宙の始まり・進化やブラックホール・超新星など未知天体の理論的・実験的研究</a:t>
            </a:r>
            <a:endParaRPr kumimoji="0" lang="en-US" altLang="ja-JP"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p:txBody>
      </p:sp>
      <p:sp>
        <p:nvSpPr>
          <p:cNvPr id="6" name="Text Box 12"/>
          <p:cNvSpPr txBox="1">
            <a:spLocks noChangeArrowheads="1"/>
          </p:cNvSpPr>
          <p:nvPr/>
        </p:nvSpPr>
        <p:spPr bwMode="auto">
          <a:xfrm>
            <a:off x="468313" y="2998788"/>
            <a:ext cx="8207375" cy="431800"/>
          </a:xfrm>
          <a:prstGeom prst="round2SameRect">
            <a:avLst/>
          </a:prstGeom>
          <a:solidFill>
            <a:schemeClr val="accent5"/>
          </a:solidFill>
          <a:ln>
            <a:noFill/>
          </a:ln>
        </p:spPr>
        <p:txBody>
          <a:bodyPr wrap="none" anchor="ctr"/>
          <a:lstStyle>
            <a:defPPr>
              <a:defRPr lang="en-US"/>
            </a:defPPr>
            <a:lvl1pPr algn="ctr" eaLnBrk="1" hangingPunct="1">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量子・物性物理・非線形科学・統計物理</a:t>
            </a:r>
            <a:endPar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7" name="正方形/長方形 6"/>
          <p:cNvSpPr/>
          <p:nvPr/>
        </p:nvSpPr>
        <p:spPr>
          <a:xfrm>
            <a:off x="468313" y="3430588"/>
            <a:ext cx="8207375" cy="1344612"/>
          </a:xfrm>
          <a:prstGeom prst="rect">
            <a:avLst/>
          </a:prstGeom>
        </p:spPr>
        <p:txBody>
          <a:bodyPr>
            <a:spAutoFit/>
          </a:body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超伝導・超流動，</a:t>
            </a:r>
            <a:r>
              <a:rPr kumimoji="0" lang="en-US" altLang="ja-JP"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Bose-Einstein</a:t>
            </a:r>
            <a:r>
              <a:rPr kumimoji="0" lang="ja-JP" altLang="en-US"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凝縮，磁性，誘電体など固体物質の持つ様々な性質の研究</a:t>
            </a:r>
            <a:endParaRPr kumimoji="0" lang="en-US" altLang="ja-JP"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物理系（ソフトマターの力学物性・結晶成長）・化学系・生物系など，系の詳細に依存しない，普遍的な動力学構造の抽出</a:t>
            </a:r>
            <a:endParaRPr kumimoji="0" lang="en-US" altLang="ja-JP"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p:txBody>
      </p:sp>
      <p:sp>
        <p:nvSpPr>
          <p:cNvPr id="8" name="Text Box 12"/>
          <p:cNvSpPr txBox="1">
            <a:spLocks noChangeArrowheads="1"/>
          </p:cNvSpPr>
          <p:nvPr/>
        </p:nvSpPr>
        <p:spPr bwMode="auto">
          <a:xfrm>
            <a:off x="468313" y="4941888"/>
            <a:ext cx="8207375" cy="431800"/>
          </a:xfrm>
          <a:prstGeom prst="round2SameRect">
            <a:avLst/>
          </a:prstGeom>
          <a:solidFill>
            <a:schemeClr val="accent5"/>
          </a:solidFill>
          <a:ln>
            <a:noFill/>
          </a:ln>
        </p:spPr>
        <p:txBody>
          <a:bodyPr wrap="none" anchor="ctr"/>
          <a:lstStyle>
            <a:defPPr>
              <a:defRPr lang="en-US"/>
            </a:defPPr>
            <a:lvl1pPr algn="ctr" eaLnBrk="1" hangingPunct="1">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生物物理</a:t>
            </a:r>
            <a:endPar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9" name="正方形/長方形 8"/>
          <p:cNvSpPr/>
          <p:nvPr/>
        </p:nvSpPr>
        <p:spPr>
          <a:xfrm>
            <a:off x="468313" y="5373688"/>
            <a:ext cx="8207375" cy="1041400"/>
          </a:xfrm>
          <a:prstGeom prst="rect">
            <a:avLst/>
          </a:prstGeom>
        </p:spPr>
        <p:txBody>
          <a:bodyPr>
            <a:spAutoFit/>
          </a:body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生物運動やエネルギー変換を担うタンパク質群（生体分子機械）の働きと構造などを実験・理論の両面から研究</a:t>
            </a:r>
            <a:endParaRPr kumimoji="0" lang="en-US" altLang="ja-JP"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物理の視点から生命を支配する仕組み（原理）を研究</a:t>
            </a:r>
          </a:p>
        </p:txBody>
      </p:sp>
    </p:spTree>
    <p:extLst>
      <p:ext uri="{BB962C8B-B14F-4D97-AF65-F5344CB8AC3E}">
        <p14:creationId xmlns:p14="http://schemas.microsoft.com/office/powerpoint/2010/main" val="408227963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a:xfrm>
            <a:off x="118358" y="0"/>
            <a:ext cx="8207375" cy="600075"/>
          </a:xfrm>
        </p:spPr>
        <p:txBody>
          <a:bodyPr/>
          <a:lstStyle/>
          <a:p>
            <a:r>
              <a:rPr lang="ja-JP" altLang="en-US" dirty="0"/>
              <a:t>物理学科の教員</a:t>
            </a:r>
          </a:p>
        </p:txBody>
      </p:sp>
      <p:sp>
        <p:nvSpPr>
          <p:cNvPr id="2" name="テキスト ボックス 1"/>
          <p:cNvSpPr txBox="1"/>
          <p:nvPr/>
        </p:nvSpPr>
        <p:spPr>
          <a:xfrm>
            <a:off x="323528" y="1021959"/>
            <a:ext cx="2951449" cy="523220"/>
          </a:xfrm>
          <a:prstGeom prst="rect">
            <a:avLst/>
          </a:prstGeom>
          <a:noFill/>
        </p:spPr>
        <p:txBody>
          <a:bodyPr wrap="non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先進</a:t>
            </a:r>
            <a:r>
              <a:rPr kumimoji="1" lang="en-US" altLang="ja-JP"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 Top Runner</a:t>
            </a:r>
            <a:endPar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endParaRPr>
          </a:p>
        </p:txBody>
      </p:sp>
      <p:pic>
        <p:nvPicPr>
          <p:cNvPr id="4" name="図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59718" y="2996952"/>
            <a:ext cx="3600000" cy="3287368"/>
          </a:xfrm>
          <a:prstGeom prst="rect">
            <a:avLst/>
          </a:prstGeom>
        </p:spPr>
      </p:pic>
      <p:sp>
        <p:nvSpPr>
          <p:cNvPr id="5" name="テキスト ボックス 4"/>
          <p:cNvSpPr txBox="1"/>
          <p:nvPr/>
        </p:nvSpPr>
        <p:spPr>
          <a:xfrm>
            <a:off x="203200" y="3976152"/>
            <a:ext cx="4899378" cy="2062103"/>
          </a:xfrm>
          <a:prstGeom prst="rect">
            <a:avLst/>
          </a:prstGeom>
          <a:noFill/>
        </p:spPr>
        <p:txBody>
          <a:bodyPr wrap="square" rtlCol="0" anchor="ctr" anchorCtr="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ja-JP" altLang="en-US" sz="1600" b="0" i="0" u="none" strike="noStrike" kern="1200" cap="none" spc="0" normalizeH="0" baseline="0" noProof="0" dirty="0">
                <a:ln>
                  <a:noFill/>
                </a:ln>
                <a:solidFill>
                  <a:srgbClr val="000000"/>
                </a:solidFill>
                <a:effectLst/>
                <a:uLnTx/>
                <a:uFillTx/>
                <a:latin typeface="Meiryo UI"/>
                <a:ea typeface="Meiryo UI"/>
                <a:cs typeface="+mn-cs"/>
                <a:sym typeface="Arial" charset="0"/>
              </a:rPr>
              <a:t>物質の最も小さな構成要素を素粒子と呼んでおり、性質によって、電子に代表されるレプトン、陽子・中性子を構成するクォーク、それら物質粒子の間に働く力を媒介するゲージ粒子に分類されています。これら素粒子が相互作用することで、私たちの世界が存在し、あらゆる現象が起こっていると考えられていますが、そのすべてを説明できる理論は有史以来、未だに完成していません。この難題に、現象論的側面から挑んでいるのが、物理学科の安倍博之教授です。</a:t>
            </a:r>
            <a:endParaRPr kumimoji="1" lang="ja-JP" altLang="en-US" sz="1600" b="0" i="0" u="none" strike="noStrike" kern="1200" cap="none" spc="0" normalizeH="0" baseline="0" noProof="0" dirty="0">
              <a:ln>
                <a:noFill/>
              </a:ln>
              <a:solidFill>
                <a:prstClr val="white"/>
              </a:solidFill>
              <a:effectLst/>
              <a:uLnTx/>
              <a:uFillTx/>
              <a:latin typeface="Meiryo UI"/>
              <a:ea typeface="Meiryo UI"/>
              <a:cs typeface="+mn-cs"/>
              <a:sym typeface="Arial" charset="0"/>
            </a:endParaRPr>
          </a:p>
        </p:txBody>
      </p:sp>
      <p:pic>
        <p:nvPicPr>
          <p:cNvPr id="10" name="図 9">
            <a:extLst>
              <a:ext uri="{FF2B5EF4-FFF2-40B4-BE49-F238E27FC236}">
                <a16:creationId xmlns:a16="http://schemas.microsoft.com/office/drawing/2014/main" id="{C38B79BF-C2A0-CAC4-5505-CB3138F3A3E0}"/>
              </a:ext>
            </a:extLst>
          </p:cNvPr>
          <p:cNvPicPr>
            <a:picLocks noChangeAspect="1"/>
          </p:cNvPicPr>
          <p:nvPr/>
        </p:nvPicPr>
        <p:blipFill>
          <a:blip r:embed="rId3"/>
          <a:stretch>
            <a:fillRect/>
          </a:stretch>
        </p:blipFill>
        <p:spPr>
          <a:xfrm>
            <a:off x="323528" y="1843623"/>
            <a:ext cx="4667250" cy="2076450"/>
          </a:xfrm>
          <a:prstGeom prst="rect">
            <a:avLst/>
          </a:prstGeom>
        </p:spPr>
      </p:pic>
    </p:spTree>
    <p:extLst>
      <p:ext uri="{BB962C8B-B14F-4D97-AF65-F5344CB8AC3E}">
        <p14:creationId xmlns:p14="http://schemas.microsoft.com/office/powerpoint/2010/main" val="50689312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dirty="0">
                <a:cs typeface="+mj-cs"/>
                <a:sym typeface="Arial" pitchFamily="34" charset="0"/>
              </a:rPr>
              <a:t>応用物理学科の紹介</a:t>
            </a:r>
          </a:p>
        </p:txBody>
      </p:sp>
      <p:sp>
        <p:nvSpPr>
          <p:cNvPr id="48130"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93D8A16-0AF6-2A4B-8287-CC4942E96875}" type="slidenum">
              <a:rPr kumimoji="0" lang="en-US" altLang="ja-JP" sz="1000">
                <a:solidFill>
                  <a:prstClr val="black"/>
                </a:solidFill>
                <a:latin typeface="Arial" charset="0"/>
                <a:ea typeface="ヒラギノ角ゴ ProN W3" charset="-128"/>
                <a:cs typeface="Arial" charset="0"/>
              </a:rPr>
              <a:pPr>
                <a:spcBef>
                  <a:spcPct val="0"/>
                </a:spcBef>
                <a:buSzTx/>
                <a:buFontTx/>
                <a:buNone/>
              </a:pPr>
              <a:t>27</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42501102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07950" y="905488"/>
            <a:ext cx="7487443" cy="1138773"/>
          </a:xfrm>
          <a:prstGeom prst="rect">
            <a:avLst/>
          </a:prstGeom>
          <a:solidFill>
            <a:schemeClr val="accent5"/>
          </a:solidFill>
        </p:spPr>
        <p:txBody>
          <a:bodyPr wrap="square" rIns="90000" anchor="ctr">
            <a:spAutoFit/>
          </a:bodyPr>
          <a:lstStyle/>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ja-JP" altLang="en-US" sz="2000" b="1" i="0" u="none" strike="noStrike" kern="1200" cap="none" spc="0" normalizeH="0" baseline="0" noProof="0" dirty="0">
                <a:ln>
                  <a:noFill/>
                </a:ln>
                <a:solidFill>
                  <a:prstClr val="white"/>
                </a:solidFill>
                <a:effectLst/>
                <a:uLnTx/>
                <a:uFillTx/>
                <a:latin typeface="Century Gothic" panose="020B0502020202020204" pitchFamily="34" charset="0"/>
                <a:ea typeface="Meiryo UI"/>
                <a:cs typeface="+mn-cs"/>
                <a:sym typeface="Arial" pitchFamily="34" charset="0"/>
              </a:rPr>
              <a:t>常識を破るアイディアと柔軟な思考で開拓する理学と工学の境界</a:t>
            </a:r>
            <a:endParaRPr kumimoji="0" lang="en-US" altLang="ja-JP" sz="2000" b="1" i="0" u="none" strike="noStrike" kern="1200" cap="none" spc="0" normalizeH="0" baseline="0" noProof="0" dirty="0">
              <a:ln>
                <a:noFill/>
              </a:ln>
              <a:solidFill>
                <a:prstClr val="white"/>
              </a:solidFill>
              <a:effectLst/>
              <a:uLnTx/>
              <a:uFillTx/>
              <a:latin typeface="Century Gothic" panose="020B0502020202020204" pitchFamily="34" charset="0"/>
              <a:ea typeface="Meiryo UI"/>
              <a:cs typeface="+mn-cs"/>
              <a:sym typeface="Arial" pitchFamily="34" charset="0"/>
            </a:endParaRP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ja-JP" altLang="en-US" sz="2000" b="1" i="0" u="none" strike="noStrike" kern="1200" cap="none" spc="0" normalizeH="0" baseline="0" noProof="0" dirty="0">
                <a:ln>
                  <a:noFill/>
                </a:ln>
                <a:solidFill>
                  <a:prstClr val="white"/>
                </a:solidFill>
                <a:effectLst/>
                <a:uLnTx/>
                <a:uFillTx/>
                <a:latin typeface="Century Gothic" panose="020B0502020202020204" pitchFamily="34" charset="0"/>
                <a:ea typeface="Meiryo UI"/>
                <a:cs typeface="+mn-cs"/>
                <a:sym typeface="Arial" pitchFamily="34" charset="0"/>
              </a:rPr>
              <a:t>基礎から応用まで多彩な研究をカバーする</a:t>
            </a:r>
          </a:p>
          <a:p>
            <a:pPr marL="342900" marR="0" lvl="0" indent="-342900" algn="l" defTabSz="914400" rtl="0" eaLnBrk="0" fontAlgn="base" latinLnBrk="0" hangingPunct="0">
              <a:lnSpc>
                <a:spcPct val="100000"/>
              </a:lnSpc>
              <a:spcBef>
                <a:spcPct val="20000"/>
              </a:spcBef>
              <a:spcAft>
                <a:spcPct val="0"/>
              </a:spcAft>
              <a:buClrTx/>
              <a:buSzTx/>
              <a:buFont typeface="Wingdings" panose="05000000000000000000" pitchFamily="2" charset="2"/>
              <a:buChar char="Ø"/>
              <a:tabLst/>
              <a:defRPr/>
            </a:pPr>
            <a:r>
              <a:rPr kumimoji="0" lang="ja-JP" altLang="en-US" sz="2000" b="1" i="0" u="none" strike="noStrike" kern="1200" cap="none" spc="0" normalizeH="0" baseline="0" noProof="0" dirty="0">
                <a:ln>
                  <a:noFill/>
                </a:ln>
                <a:solidFill>
                  <a:prstClr val="white"/>
                </a:solidFill>
                <a:effectLst/>
                <a:uLnTx/>
                <a:uFillTx/>
                <a:latin typeface="Century Gothic" panose="020B0502020202020204" pitchFamily="34" charset="0"/>
                <a:ea typeface="Meiryo UI"/>
                <a:cs typeface="+mn-cs"/>
                <a:sym typeface="Arial" pitchFamily="34" charset="0"/>
              </a:rPr>
              <a:t>物理の応用で社会に貢献し、人類に幸福をもたらす技術研究</a:t>
            </a:r>
          </a:p>
        </p:txBody>
      </p:sp>
      <p:pic>
        <p:nvPicPr>
          <p:cNvPr id="37890" name="Picture 7" descr="応用物理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95393" y="1048895"/>
            <a:ext cx="1439863"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8" descr="応用物理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95393" y="3257107"/>
            <a:ext cx="1439863" cy="192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9" descr="応用物理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595393" y="5225607"/>
            <a:ext cx="1439863"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タイトル 3"/>
          <p:cNvSpPr>
            <a:spLocks noGrp="1"/>
          </p:cNvSpPr>
          <p:nvPr>
            <p:ph type="title"/>
          </p:nvPr>
        </p:nvSpPr>
        <p:spPr>
          <a:xfrm>
            <a:off x="117475" y="0"/>
            <a:ext cx="8207375" cy="600075"/>
          </a:xfrm>
        </p:spPr>
        <p:txBody>
          <a:bodyPr/>
          <a:lstStyle/>
          <a:p>
            <a:r>
              <a:rPr lang="ja-JP" altLang="en-US" dirty="0"/>
              <a:t>研究分野</a:t>
            </a:r>
            <a:r>
              <a:rPr lang="en-US" altLang="ja-JP" dirty="0"/>
              <a:t> (</a:t>
            </a:r>
            <a:r>
              <a:rPr lang="ja-JP" altLang="en-US" dirty="0"/>
              <a:t>応用物理学科</a:t>
            </a:r>
            <a:r>
              <a:rPr lang="en-US" altLang="ja-JP" dirty="0"/>
              <a:t>)</a:t>
            </a:r>
            <a:endParaRPr lang="ja-JP" altLang="en-US" dirty="0"/>
          </a:p>
        </p:txBody>
      </p:sp>
      <p:sp>
        <p:nvSpPr>
          <p:cNvPr id="3" name="角丸四角形 2"/>
          <p:cNvSpPr/>
          <p:nvPr/>
        </p:nvSpPr>
        <p:spPr>
          <a:xfrm>
            <a:off x="107950" y="2262188"/>
            <a:ext cx="3311525" cy="431800"/>
          </a:xfrm>
          <a:prstGeom prst="roundRect">
            <a:avLst/>
          </a:prstGeom>
          <a:solidFill>
            <a:schemeClr val="accent5"/>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人を解明する物理</a:t>
            </a:r>
            <a:endParaRPr kumimoji="0"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ヒラギノ角ゴ ProN W6" charset="-128"/>
            </a:endParaRPr>
          </a:p>
        </p:txBody>
      </p:sp>
      <p:sp>
        <p:nvSpPr>
          <p:cNvPr id="16" name="角丸四角形 15"/>
          <p:cNvSpPr/>
          <p:nvPr/>
        </p:nvSpPr>
        <p:spPr>
          <a:xfrm>
            <a:off x="3490913" y="2262188"/>
            <a:ext cx="3313112" cy="431800"/>
          </a:xfrm>
          <a:prstGeom prst="roundRect">
            <a:avLst/>
          </a:prstGeom>
          <a:solidFill>
            <a:schemeClr val="accent6"/>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人の世に革命をもたらす物理</a:t>
            </a:r>
            <a:endParaRPr kumimoji="0"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ヒラギノ角ゴ ProN W6" charset="-128"/>
            </a:endParaRPr>
          </a:p>
        </p:txBody>
      </p:sp>
      <p:sp>
        <p:nvSpPr>
          <p:cNvPr id="17" name="角丸四角形 16"/>
          <p:cNvSpPr/>
          <p:nvPr/>
        </p:nvSpPr>
        <p:spPr>
          <a:xfrm>
            <a:off x="107950" y="3903663"/>
            <a:ext cx="3311525" cy="431800"/>
          </a:xfrm>
          <a:prstGeom prst="roundRect">
            <a:avLst/>
          </a:prstGeom>
          <a:solidFill>
            <a:schemeClr val="accent4">
              <a:lumMod val="75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人の役にたつ物理</a:t>
            </a:r>
            <a:endParaRPr kumimoji="0"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ヒラギノ角ゴ ProN W6" charset="-128"/>
            </a:endParaRPr>
          </a:p>
        </p:txBody>
      </p:sp>
      <p:sp>
        <p:nvSpPr>
          <p:cNvPr id="18" name="角丸四角形 17"/>
          <p:cNvSpPr/>
          <p:nvPr/>
        </p:nvSpPr>
        <p:spPr>
          <a:xfrm>
            <a:off x="3490913" y="4494213"/>
            <a:ext cx="3313112" cy="431800"/>
          </a:xfrm>
          <a:prstGeom prst="roundRect">
            <a:avLst/>
          </a:prstGeom>
          <a:solidFill>
            <a:schemeClr val="accent2"/>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人に感動を与える物理</a:t>
            </a:r>
            <a:endParaRPr kumimoji="0"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ヒラギノ角ゴ ProN W6" charset="-128"/>
            </a:endParaRPr>
          </a:p>
        </p:txBody>
      </p:sp>
      <p:sp>
        <p:nvSpPr>
          <p:cNvPr id="4" name="正方形/長方形 3"/>
          <p:cNvSpPr/>
          <p:nvPr/>
        </p:nvSpPr>
        <p:spPr>
          <a:xfrm>
            <a:off x="107950" y="2693988"/>
            <a:ext cx="3382963" cy="1225550"/>
          </a:xfrm>
          <a:prstGeom prst="rect">
            <a:avLst/>
          </a:prstGeom>
        </p:spPr>
        <p:txBody>
          <a:bodyPr>
            <a:spAutoFit/>
          </a:bodyPr>
          <a:lstStyle/>
          <a:p>
            <a:pPr marL="285750" marR="0" lvl="0" indent="-285750" algn="l" defTabSz="914400" rtl="0" eaLnBrk="0" fontAlgn="base" latinLnBrk="0" hangingPunct="0">
              <a:lnSpc>
                <a:spcPct val="100000"/>
              </a:lnSpc>
              <a:spcBef>
                <a:spcPct val="20000"/>
              </a:spcBef>
              <a:spcAft>
                <a:spcPct val="0"/>
              </a:spcAft>
              <a:buClr>
                <a:srgbClr val="4472C4"/>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人物・物体認識の物理学</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285750" marR="0" lvl="0" indent="-285750" algn="l" defTabSz="914400" rtl="0" eaLnBrk="0" fontAlgn="base" latinLnBrk="0" hangingPunct="0">
              <a:lnSpc>
                <a:spcPct val="100000"/>
              </a:lnSpc>
              <a:spcBef>
                <a:spcPct val="20000"/>
              </a:spcBef>
              <a:spcAft>
                <a:spcPct val="0"/>
              </a:spcAft>
              <a:buClr>
                <a:srgbClr val="4472C4"/>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センシング・計測技術</a:t>
            </a:r>
          </a:p>
          <a:p>
            <a:pPr marL="285750" marR="0" lvl="0" indent="-285750" algn="l" defTabSz="914400" rtl="0" eaLnBrk="0" fontAlgn="base" latinLnBrk="0" hangingPunct="0">
              <a:lnSpc>
                <a:spcPct val="100000"/>
              </a:lnSpc>
              <a:spcBef>
                <a:spcPct val="20000"/>
              </a:spcBef>
              <a:spcAft>
                <a:spcPct val="0"/>
              </a:spcAft>
              <a:buClr>
                <a:srgbClr val="4472C4"/>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非線形複雑系</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285750" marR="0" lvl="0" indent="-285750" algn="l" defTabSz="914400" rtl="0" eaLnBrk="0" fontAlgn="base" latinLnBrk="0" hangingPunct="0">
              <a:lnSpc>
                <a:spcPct val="100000"/>
              </a:lnSpc>
              <a:spcBef>
                <a:spcPct val="20000"/>
              </a:spcBef>
              <a:spcAft>
                <a:spcPct val="0"/>
              </a:spcAft>
              <a:buClr>
                <a:srgbClr val="4472C4"/>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ディジタル音声処理</a:t>
            </a:r>
          </a:p>
        </p:txBody>
      </p:sp>
      <p:sp>
        <p:nvSpPr>
          <p:cNvPr id="5" name="正方形/長方形 4"/>
          <p:cNvSpPr/>
          <p:nvPr/>
        </p:nvSpPr>
        <p:spPr>
          <a:xfrm>
            <a:off x="3490913" y="2693988"/>
            <a:ext cx="3384550" cy="1816100"/>
          </a:xfrm>
          <a:prstGeom prst="rect">
            <a:avLst/>
          </a:prstGeom>
        </p:spPr>
        <p:txBody>
          <a:bodyPr>
            <a:spAutoFit/>
          </a:bodyPr>
          <a:lstStyle/>
          <a:p>
            <a:pPr marL="179388" marR="0" lvl="0" indent="-179388" algn="l" defTabSz="914400" rtl="0" eaLnBrk="0" fontAlgn="base" latinLnBrk="0" hangingPunct="0">
              <a:lnSpc>
                <a:spcPct val="100000"/>
              </a:lnSpc>
              <a:spcBef>
                <a:spcPct val="20000"/>
              </a:spcBef>
              <a:spcAft>
                <a:spcPct val="0"/>
              </a:spcAft>
              <a:buClr>
                <a:srgbClr val="70AD47"/>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量子光学</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179388" marR="0" lvl="0" indent="-179388" algn="l" defTabSz="914400" rtl="0" eaLnBrk="0" fontAlgn="base" latinLnBrk="0" hangingPunct="0">
              <a:lnSpc>
                <a:spcPct val="100000"/>
              </a:lnSpc>
              <a:spcBef>
                <a:spcPct val="20000"/>
              </a:spcBef>
              <a:spcAft>
                <a:spcPct val="0"/>
              </a:spcAft>
              <a:buClr>
                <a:srgbClr val="70AD47"/>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液晶ナノマシーン</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179388" marR="0" lvl="0" indent="-179388" algn="l" defTabSz="914400" rtl="0" eaLnBrk="0" fontAlgn="base" latinLnBrk="0" hangingPunct="0">
              <a:lnSpc>
                <a:spcPct val="100000"/>
              </a:lnSpc>
              <a:spcBef>
                <a:spcPct val="20000"/>
              </a:spcBef>
              <a:spcAft>
                <a:spcPct val="0"/>
              </a:spcAft>
              <a:buClr>
                <a:srgbClr val="70AD47"/>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光コンピューティング</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179388" marR="0" lvl="0" indent="-179388" algn="l" defTabSz="914400" rtl="0" eaLnBrk="0" fontAlgn="base" latinLnBrk="0" hangingPunct="0">
              <a:lnSpc>
                <a:spcPct val="100000"/>
              </a:lnSpc>
              <a:spcBef>
                <a:spcPct val="20000"/>
              </a:spcBef>
              <a:spcAft>
                <a:spcPct val="0"/>
              </a:spcAft>
              <a:buClr>
                <a:srgbClr val="70AD47"/>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光集積回路</a:t>
            </a:r>
          </a:p>
          <a:p>
            <a:pPr marL="179388" marR="0" lvl="0" indent="-179388" algn="l" defTabSz="914400" rtl="0" eaLnBrk="0" fontAlgn="base" latinLnBrk="0" hangingPunct="0">
              <a:lnSpc>
                <a:spcPct val="100000"/>
              </a:lnSpc>
              <a:spcBef>
                <a:spcPct val="20000"/>
              </a:spcBef>
              <a:spcAft>
                <a:spcPct val="0"/>
              </a:spcAft>
              <a:buClr>
                <a:srgbClr val="70AD47"/>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ナノテクノロジー</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179388" marR="0" lvl="0" indent="-179388" algn="l" defTabSz="914400" rtl="0" eaLnBrk="0" fontAlgn="base" latinLnBrk="0" hangingPunct="0">
              <a:lnSpc>
                <a:spcPct val="100000"/>
              </a:lnSpc>
              <a:spcBef>
                <a:spcPct val="20000"/>
              </a:spcBef>
              <a:spcAft>
                <a:spcPct val="0"/>
              </a:spcAft>
              <a:buClr>
                <a:srgbClr val="70AD47"/>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光・量子エレクトロニクス</a:t>
            </a:r>
          </a:p>
        </p:txBody>
      </p:sp>
      <p:sp>
        <p:nvSpPr>
          <p:cNvPr id="6" name="正方形/長方形 5"/>
          <p:cNvSpPr/>
          <p:nvPr/>
        </p:nvSpPr>
        <p:spPr>
          <a:xfrm>
            <a:off x="117475" y="4335463"/>
            <a:ext cx="3373438" cy="1816100"/>
          </a:xfrm>
          <a:prstGeom prst="rect">
            <a:avLst/>
          </a:prstGeom>
        </p:spPr>
        <p:txBody>
          <a:bodyPr>
            <a:spAutoFit/>
          </a:bodyPr>
          <a:lstStyle/>
          <a:p>
            <a:pPr marL="285750" marR="0" lvl="0" indent="-285750" algn="l" defTabSz="914400" rtl="0" eaLnBrk="0" fontAlgn="base" latinLnBrk="0" hangingPunct="0">
              <a:lnSpc>
                <a:spcPct val="100000"/>
              </a:lnSpc>
              <a:spcBef>
                <a:spcPct val="20000"/>
              </a:spcBef>
              <a:spcAft>
                <a:spcPct val="0"/>
              </a:spcAft>
              <a:buClr>
                <a:srgbClr val="FFC000">
                  <a:lumMod val="75000"/>
                </a:srgbClr>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ヒューマノイドロボット</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285750" marR="0" lvl="0" indent="-285750" algn="l" defTabSz="914400" rtl="0" eaLnBrk="0" fontAlgn="base" latinLnBrk="0" hangingPunct="0">
              <a:lnSpc>
                <a:spcPct val="100000"/>
              </a:lnSpc>
              <a:spcBef>
                <a:spcPct val="20000"/>
              </a:spcBef>
              <a:spcAft>
                <a:spcPct val="0"/>
              </a:spcAft>
              <a:buClr>
                <a:srgbClr val="FFC000">
                  <a:lumMod val="75000"/>
                </a:srgbClr>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レーザー応用技術</a:t>
            </a:r>
          </a:p>
          <a:p>
            <a:pPr marL="285750" marR="0" lvl="0" indent="-285750" algn="l" defTabSz="914400" rtl="0" eaLnBrk="0" fontAlgn="base" latinLnBrk="0" hangingPunct="0">
              <a:lnSpc>
                <a:spcPct val="100000"/>
              </a:lnSpc>
              <a:spcBef>
                <a:spcPct val="20000"/>
              </a:spcBef>
              <a:spcAft>
                <a:spcPct val="0"/>
              </a:spcAft>
              <a:buClr>
                <a:srgbClr val="FFC000">
                  <a:lumMod val="75000"/>
                </a:srgbClr>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半導体デバイスと物性物理学</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285750" marR="0" lvl="0" indent="-285750" algn="l" defTabSz="914400" rtl="0" eaLnBrk="0" fontAlgn="base" latinLnBrk="0" hangingPunct="0">
              <a:lnSpc>
                <a:spcPct val="100000"/>
              </a:lnSpc>
              <a:spcBef>
                <a:spcPct val="20000"/>
              </a:spcBef>
              <a:spcAft>
                <a:spcPct val="0"/>
              </a:spcAft>
              <a:buClr>
                <a:srgbClr val="FFC000">
                  <a:lumMod val="75000"/>
                </a:srgbClr>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光センサー技術</a:t>
            </a:r>
          </a:p>
          <a:p>
            <a:pPr marL="285750" marR="0" lvl="0" indent="-285750" algn="l" defTabSz="914400" rtl="0" eaLnBrk="0" fontAlgn="base" latinLnBrk="0" hangingPunct="0">
              <a:lnSpc>
                <a:spcPct val="100000"/>
              </a:lnSpc>
              <a:spcBef>
                <a:spcPct val="20000"/>
              </a:spcBef>
              <a:spcAft>
                <a:spcPct val="0"/>
              </a:spcAft>
              <a:buClr>
                <a:srgbClr val="FFC000">
                  <a:lumMod val="75000"/>
                </a:srgbClr>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非線形偏微分方程式</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285750" marR="0" lvl="0" indent="-285750" algn="l" defTabSz="914400" rtl="0" eaLnBrk="0" fontAlgn="base" latinLnBrk="0" hangingPunct="0">
              <a:lnSpc>
                <a:spcPct val="100000"/>
              </a:lnSpc>
              <a:spcBef>
                <a:spcPct val="20000"/>
              </a:spcBef>
              <a:spcAft>
                <a:spcPct val="0"/>
              </a:spcAft>
              <a:buClr>
                <a:srgbClr val="FFC000">
                  <a:lumMod val="75000"/>
                </a:srgbClr>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非線形関数解析</a:t>
            </a:r>
          </a:p>
        </p:txBody>
      </p:sp>
      <p:sp>
        <p:nvSpPr>
          <p:cNvPr id="7" name="正方形/長方形 6"/>
          <p:cNvSpPr/>
          <p:nvPr/>
        </p:nvSpPr>
        <p:spPr>
          <a:xfrm>
            <a:off x="3490913" y="4926013"/>
            <a:ext cx="3384550" cy="1225550"/>
          </a:xfrm>
          <a:prstGeom prst="rect">
            <a:avLst/>
          </a:prstGeom>
        </p:spPr>
        <p:txBody>
          <a:bodyPr>
            <a:spAutoFit/>
          </a:bodyPr>
          <a:lstStyle/>
          <a:p>
            <a:pPr marL="285750" marR="0" lvl="0" indent="-285750" algn="l" defTabSz="914400" rtl="0" eaLnBrk="0" fontAlgn="base" latinLnBrk="0" hangingPunct="0">
              <a:lnSpc>
                <a:spcPct val="100000"/>
              </a:lnSpc>
              <a:spcBef>
                <a:spcPct val="20000"/>
              </a:spcBef>
              <a:spcAft>
                <a:spcPct val="0"/>
              </a:spcAft>
              <a:buClr>
                <a:srgbClr val="ED7D31"/>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物理ベースアニメーション</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285750" marR="0" lvl="0" indent="-285750" algn="l" defTabSz="914400" rtl="0" eaLnBrk="0" fontAlgn="base" latinLnBrk="0" hangingPunct="0">
              <a:lnSpc>
                <a:spcPct val="100000"/>
              </a:lnSpc>
              <a:spcBef>
                <a:spcPct val="20000"/>
              </a:spcBef>
              <a:spcAft>
                <a:spcPct val="0"/>
              </a:spcAft>
              <a:buClr>
                <a:srgbClr val="ED7D31"/>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音楽情報処理</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285750" marR="0" lvl="0" indent="-285750" algn="l" defTabSz="914400" rtl="0" eaLnBrk="0" fontAlgn="base" latinLnBrk="0" hangingPunct="0">
              <a:lnSpc>
                <a:spcPct val="100000"/>
              </a:lnSpc>
              <a:spcBef>
                <a:spcPct val="20000"/>
              </a:spcBef>
              <a:spcAft>
                <a:spcPct val="0"/>
              </a:spcAft>
              <a:buClr>
                <a:srgbClr val="ED7D31"/>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ディジタル画像処理</a:t>
            </a:r>
            <a:endParaRPr kumimoji="0" lang="en-US" altLang="ja-JP"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endParaRPr>
          </a:p>
          <a:p>
            <a:pPr marL="285750" marR="0" lvl="0" indent="-285750" algn="l" defTabSz="914400" rtl="0" eaLnBrk="0" fontAlgn="base" latinLnBrk="0" hangingPunct="0">
              <a:lnSpc>
                <a:spcPct val="100000"/>
              </a:lnSpc>
              <a:spcBef>
                <a:spcPct val="20000"/>
              </a:spcBef>
              <a:spcAft>
                <a:spcPct val="0"/>
              </a:spcAft>
              <a:buClr>
                <a:srgbClr val="ED7D31"/>
              </a:buClr>
              <a:buSzTx/>
              <a:buFont typeface="Wingdings" panose="05000000000000000000" pitchFamily="2" charset="2"/>
              <a:buChar char="l"/>
              <a:tabLst/>
              <a:defRPr/>
            </a:pPr>
            <a:r>
              <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コンテンツ工学</a:t>
            </a:r>
          </a:p>
        </p:txBody>
      </p:sp>
    </p:spTree>
    <p:extLst>
      <p:ext uri="{BB962C8B-B14F-4D97-AF65-F5344CB8AC3E}">
        <p14:creationId xmlns:p14="http://schemas.microsoft.com/office/powerpoint/2010/main" val="415146029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186088" y="0"/>
            <a:ext cx="8207375" cy="600075"/>
          </a:xfrm>
        </p:spPr>
        <p:txBody>
          <a:bodyPr/>
          <a:lstStyle/>
          <a:p>
            <a:r>
              <a:rPr lang="ja-JP" altLang="en-US" dirty="0"/>
              <a:t>学科の特徴</a:t>
            </a:r>
            <a:r>
              <a:rPr lang="en-US" altLang="ja-JP" dirty="0"/>
              <a:t> (</a:t>
            </a:r>
            <a:r>
              <a:rPr lang="ja-JP" altLang="en-US" dirty="0"/>
              <a:t>応用物理学科</a:t>
            </a:r>
            <a:r>
              <a:rPr lang="en-US" altLang="ja-JP" dirty="0"/>
              <a:t>)</a:t>
            </a:r>
            <a:endParaRPr lang="ja-JP" altLang="en-US" dirty="0"/>
          </a:p>
        </p:txBody>
      </p:sp>
      <p:sp>
        <p:nvSpPr>
          <p:cNvPr id="4" name="片側の 2 つの角を丸めた四角形 3"/>
          <p:cNvSpPr/>
          <p:nvPr/>
        </p:nvSpPr>
        <p:spPr>
          <a:xfrm>
            <a:off x="468313" y="1484313"/>
            <a:ext cx="8207375" cy="360362"/>
          </a:xfrm>
          <a:prstGeom prst="round2SameRect">
            <a:avLst>
              <a:gd name="adj1" fmla="val 0"/>
              <a:gd name="adj2" fmla="val 21822"/>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5" name="Text Box 12"/>
          <p:cNvSpPr txBox="1">
            <a:spLocks noChangeArrowheads="1"/>
          </p:cNvSpPr>
          <p:nvPr/>
        </p:nvSpPr>
        <p:spPr bwMode="auto">
          <a:xfrm>
            <a:off x="468313" y="1052513"/>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ほとんどの教科は物理学科と共通</a:t>
            </a:r>
          </a:p>
        </p:txBody>
      </p:sp>
      <p:sp>
        <p:nvSpPr>
          <p:cNvPr id="39940" name="正方形/長方形 5"/>
          <p:cNvSpPr>
            <a:spLocks noChangeArrowheads="1"/>
          </p:cNvSpPr>
          <p:nvPr/>
        </p:nvSpPr>
        <p:spPr bwMode="auto">
          <a:xfrm>
            <a:off x="468313" y="1484313"/>
            <a:ext cx="8207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物理学を武器として未来を切り拓く、基礎の物理と数学の力を身につける</a:t>
            </a:r>
          </a:p>
        </p:txBody>
      </p:sp>
      <p:sp>
        <p:nvSpPr>
          <p:cNvPr id="7" name="片側の 2 つの角を丸めた四角形 6"/>
          <p:cNvSpPr/>
          <p:nvPr/>
        </p:nvSpPr>
        <p:spPr>
          <a:xfrm>
            <a:off x="468313" y="2349500"/>
            <a:ext cx="8207375" cy="935038"/>
          </a:xfrm>
          <a:prstGeom prst="round2SameRect">
            <a:avLst>
              <a:gd name="adj1" fmla="val 0"/>
              <a:gd name="adj2" fmla="val 8729"/>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8" name="Text Box 12"/>
          <p:cNvSpPr txBox="1">
            <a:spLocks noChangeArrowheads="1"/>
          </p:cNvSpPr>
          <p:nvPr/>
        </p:nvSpPr>
        <p:spPr bwMode="auto">
          <a:xfrm>
            <a:off x="468313" y="1916113"/>
            <a:ext cx="8207375" cy="433387"/>
          </a:xfrm>
          <a:prstGeom prst="round2SameRect">
            <a:avLst/>
          </a:prstGeom>
          <a:solidFill>
            <a:schemeClr val="accent5"/>
          </a:solidFill>
          <a:ln>
            <a:noFill/>
          </a:ln>
        </p:spPr>
        <p:txBody>
          <a:bodyPr wrap="none" anchor="ctr"/>
          <a:lstStyle>
            <a:defPPr>
              <a:defRPr lang="en-US"/>
            </a:defPPr>
            <a:lvl1pPr algn="ctr" eaLnBrk="1" hangingPunct="1">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問題解決型から課題発掘型人間へ</a:t>
            </a:r>
          </a:p>
        </p:txBody>
      </p:sp>
      <p:sp>
        <p:nvSpPr>
          <p:cNvPr id="39943" name="正方形/長方形 8"/>
          <p:cNvSpPr>
            <a:spLocks noChangeArrowheads="1"/>
          </p:cNvSpPr>
          <p:nvPr/>
        </p:nvSpPr>
        <p:spPr bwMode="auto">
          <a:xfrm>
            <a:off x="468313" y="2349500"/>
            <a:ext cx="8207375"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1" indent="-285750" algn="l" defTabSz="914400" rtl="0" eaLnBrk="1" fontAlgn="base" latinLnBrk="0" hangingPunct="1">
              <a:lnSpc>
                <a:spcPct val="100000"/>
              </a:lnSpc>
              <a:spcBef>
                <a:spcPct val="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応物研究ゼミ （必修</a:t>
            </a:r>
            <a:r>
              <a:rPr kumimoji="0" lang="en-US" altLang="ja-JP"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　１年生が研究室に仮所属</a:t>
            </a:r>
          </a:p>
          <a:p>
            <a:pPr marL="285750" marR="0" lvl="1" indent="-285750" algn="l" defTabSz="914400" rtl="0" eaLnBrk="1" fontAlgn="base" latinLnBrk="0" hangingPunct="1">
              <a:lnSpc>
                <a:spcPct val="100000"/>
              </a:lnSpc>
              <a:spcBef>
                <a:spcPct val="0"/>
              </a:spcBef>
              <a:spcAft>
                <a:spcPct val="0"/>
              </a:spcAft>
              <a:buClr>
                <a:srgbClr val="4472C4"/>
              </a:buClr>
              <a:buSzPct val="125000"/>
              <a:buFontTx/>
              <a:buNone/>
              <a:tabLst/>
              <a:defRPr/>
            </a:pPr>
            <a:r>
              <a:rPr kumimoji="0" lang="en-US" altLang="ja-JP"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	</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月１回程度研究活動を行い，年末にその成果を発表する</a:t>
            </a:r>
          </a:p>
          <a:p>
            <a:pPr marL="285750" marR="0" lvl="1" indent="-285750" algn="l" defTabSz="914400" rtl="0" eaLnBrk="1" fontAlgn="base" latinLnBrk="0" hangingPunct="1">
              <a:lnSpc>
                <a:spcPct val="100000"/>
              </a:lnSpc>
              <a:spcBef>
                <a:spcPct val="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卒業研究は３年生の１月から開始、個別のテーマに取り組む</a:t>
            </a:r>
          </a:p>
        </p:txBody>
      </p:sp>
      <p:sp>
        <p:nvSpPr>
          <p:cNvPr id="12" name="片側の 2 つの角を丸めた四角形 11"/>
          <p:cNvSpPr/>
          <p:nvPr/>
        </p:nvSpPr>
        <p:spPr>
          <a:xfrm>
            <a:off x="468313" y="3789363"/>
            <a:ext cx="8207375" cy="1223962"/>
          </a:xfrm>
          <a:prstGeom prst="round2SameRect">
            <a:avLst>
              <a:gd name="adj1" fmla="val 0"/>
              <a:gd name="adj2" fmla="val 8729"/>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3" name="Text Box 12"/>
          <p:cNvSpPr txBox="1">
            <a:spLocks noChangeArrowheads="1"/>
          </p:cNvSpPr>
          <p:nvPr/>
        </p:nvSpPr>
        <p:spPr bwMode="auto">
          <a:xfrm>
            <a:off x="468313" y="3357563"/>
            <a:ext cx="8207375" cy="431800"/>
          </a:xfrm>
          <a:prstGeom prst="round2SameRect">
            <a:avLst/>
          </a:prstGeom>
          <a:solidFill>
            <a:schemeClr val="accent5"/>
          </a:solidFill>
          <a:ln>
            <a:noFill/>
          </a:ln>
        </p:spPr>
        <p:txBody>
          <a:bodyPr wrap="none" anchor="ctr"/>
          <a:lstStyle>
            <a:defPPr>
              <a:defRPr lang="en-US"/>
            </a:defPPr>
            <a:lvl1pPr algn="ctr" eaLnBrk="1" hangingPunct="1">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日本一，幅広い物理工学分野から卒業研究を選択</a:t>
            </a:r>
          </a:p>
        </p:txBody>
      </p:sp>
      <p:sp>
        <p:nvSpPr>
          <p:cNvPr id="39946" name="正方形/長方形 13"/>
          <p:cNvSpPr>
            <a:spLocks noChangeArrowheads="1"/>
          </p:cNvSpPr>
          <p:nvPr/>
        </p:nvSpPr>
        <p:spPr bwMode="auto">
          <a:xfrm>
            <a:off x="468313" y="3789363"/>
            <a:ext cx="8207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1" indent="-285750" algn="l" defTabSz="914400" rtl="0" eaLnBrk="1" fontAlgn="base" latinLnBrk="0" hangingPunct="1">
              <a:lnSpc>
                <a:spcPct val="100000"/>
              </a:lnSpc>
              <a:spcBef>
                <a:spcPct val="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物理学科，応用物理学科，理工研の</a:t>
            </a:r>
            <a:r>
              <a:rPr kumimoji="0" lang="en-US" altLang="ja-JP"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30</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以上の研究室から卒研選択</a:t>
            </a:r>
          </a:p>
          <a:p>
            <a:pPr marL="285750" marR="0" lvl="1" indent="-285750" algn="l" defTabSz="914400" rtl="0" eaLnBrk="1" fontAlgn="base" latinLnBrk="0" hangingPunct="1">
              <a:lnSpc>
                <a:spcPct val="100000"/>
              </a:lnSpc>
              <a:spcBef>
                <a:spcPct val="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大学院は物理学科と共通の物理学及応用物理学専攻に８０％進学</a:t>
            </a:r>
          </a:p>
          <a:p>
            <a:pPr marL="285750" marR="0" lvl="1" indent="-285750" algn="l" defTabSz="914400" rtl="0" eaLnBrk="1" fontAlgn="base" latinLnBrk="0" hangingPunct="1">
              <a:lnSpc>
                <a:spcPct val="100000"/>
              </a:lnSpc>
              <a:spcBef>
                <a:spcPct val="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宇宙，原子核，素粒子，物性，生物，ロボット，画像工学，情報工学，視覚科学，光・量子エレクトロニクス，数理物理などから選択</a:t>
            </a:r>
          </a:p>
        </p:txBody>
      </p:sp>
      <p:sp>
        <p:nvSpPr>
          <p:cNvPr id="15" name="Text Box 12"/>
          <p:cNvSpPr txBox="1">
            <a:spLocks noChangeArrowheads="1"/>
          </p:cNvSpPr>
          <p:nvPr/>
        </p:nvSpPr>
        <p:spPr bwMode="auto">
          <a:xfrm>
            <a:off x="468313" y="5084763"/>
            <a:ext cx="8207375" cy="431800"/>
          </a:xfrm>
          <a:prstGeom prst="roundRect">
            <a:avLst/>
          </a:prstGeom>
          <a:solidFill>
            <a:schemeClr val="accent5"/>
          </a:solidFill>
          <a:ln>
            <a:noFill/>
          </a:ln>
        </p:spPr>
        <p:txBody>
          <a:bodyPr wrap="none" anchor="ctr"/>
          <a:lstStyle>
            <a:defPPr>
              <a:defRPr lang="en-US"/>
            </a:defPPr>
            <a:lvl1pPr algn="ctr" eaLnBrk="1" hangingPunct="1">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理科・数学・情報の教員免許が取得可能</a:t>
            </a:r>
          </a:p>
        </p:txBody>
      </p:sp>
      <p:sp>
        <p:nvSpPr>
          <p:cNvPr id="16" name="片側の 2 つの角を丸めた四角形 15"/>
          <p:cNvSpPr/>
          <p:nvPr/>
        </p:nvSpPr>
        <p:spPr>
          <a:xfrm>
            <a:off x="468313" y="6015038"/>
            <a:ext cx="8207375" cy="360362"/>
          </a:xfrm>
          <a:prstGeom prst="round2SameRect">
            <a:avLst>
              <a:gd name="adj1" fmla="val 0"/>
              <a:gd name="adj2" fmla="val 21822"/>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7" name="Text Box 12"/>
          <p:cNvSpPr txBox="1">
            <a:spLocks noChangeArrowheads="1"/>
          </p:cNvSpPr>
          <p:nvPr/>
        </p:nvSpPr>
        <p:spPr bwMode="auto">
          <a:xfrm>
            <a:off x="468313" y="5583238"/>
            <a:ext cx="8207375" cy="431800"/>
          </a:xfrm>
          <a:prstGeom prst="round2SameRect">
            <a:avLst/>
          </a:prstGeom>
          <a:solidFill>
            <a:schemeClr val="accent5"/>
          </a:solidFill>
          <a:ln>
            <a:noFill/>
          </a:ln>
        </p:spPr>
        <p:txBody>
          <a:bodyPr wrap="none" anchor="ctr"/>
          <a:lstStyle>
            <a:defPPr>
              <a:defRPr lang="en-US"/>
            </a:defPPr>
            <a:lvl1pPr algn="ctr" eaLnBrk="1" hangingPunct="1">
              <a:buSzTx/>
              <a:buFont typeface="Arial" panose="020B0604020202020204" pitchFamily="34" charset="0"/>
              <a:buNone/>
              <a:defRPr kumimoji="1" sz="2400" b="1">
                <a:solidFill>
                  <a:schemeClr val="bg1"/>
                </a:solidFill>
                <a:latin typeface="+mn-lt"/>
                <a:ea typeface="+mn-ea"/>
              </a:defRPr>
            </a:lvl1pPr>
            <a:lvl2pPr marL="742950" indent="-285750">
              <a:spcBef>
                <a:spcPts val="600"/>
              </a:spcBef>
              <a:buSzPct val="100000"/>
              <a:buFont typeface="Arial" panose="020B0604020202020204" pitchFamily="34" charset="0"/>
              <a:buChar char="–"/>
              <a:defRPr kumimoji="1" sz="2800">
                <a:solidFill>
                  <a:schemeClr val="tx1"/>
                </a:solidFill>
              </a:defRPr>
            </a:lvl2pPr>
            <a:lvl3pPr marL="1143000" indent="-228600">
              <a:spcBef>
                <a:spcPts val="600"/>
              </a:spcBef>
              <a:buSzPct val="100000"/>
              <a:buFont typeface="Arial" panose="020B0604020202020204" pitchFamily="34" charset="0"/>
              <a:buChar char="•"/>
              <a:defRPr kumimoji="1" sz="2400">
                <a:solidFill>
                  <a:schemeClr val="tx1"/>
                </a:solidFill>
              </a:defRPr>
            </a:lvl3pPr>
            <a:lvl4pPr marL="1600200" indent="-228600">
              <a:spcBef>
                <a:spcPts val="500"/>
              </a:spcBef>
              <a:buSzPct val="100000"/>
              <a:buFont typeface="Arial" panose="020B0604020202020204" pitchFamily="34" charset="0"/>
              <a:buChar char="–"/>
              <a:defRPr kumimoji="1" sz="2000">
                <a:solidFill>
                  <a:schemeClr val="tx1"/>
                </a:solidFill>
              </a:defRPr>
            </a:lvl4pPr>
            <a:lvl5pPr marL="2057400" indent="-228600">
              <a:spcBef>
                <a:spcPts val="500"/>
              </a:spcBef>
              <a:buSzPct val="100000"/>
              <a:buFont typeface="Arial" panose="020B0604020202020204" pitchFamily="34" charset="0"/>
              <a:buChar char="»"/>
              <a:defRPr kumimoji="1" sz="2000">
                <a:solidFill>
                  <a:schemeClr val="tx1"/>
                </a:solidFill>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就職は工学系と物理系の両方から</a:t>
            </a:r>
          </a:p>
        </p:txBody>
      </p:sp>
      <p:sp>
        <p:nvSpPr>
          <p:cNvPr id="18" name="正方形/長方形 17"/>
          <p:cNvSpPr/>
          <p:nvPr/>
        </p:nvSpPr>
        <p:spPr>
          <a:xfrm>
            <a:off x="468313" y="6015038"/>
            <a:ext cx="8207375" cy="365125"/>
          </a:xfrm>
          <a:prstGeom prst="rect">
            <a:avLst/>
          </a:prstGeom>
        </p:spPr>
        <p:txBody>
          <a:bodyPr>
            <a:spAutoFit/>
          </a:body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panose="05000000000000000000" pitchFamily="2" charset="2"/>
              <a:buChar char="l"/>
              <a:tabLst/>
              <a:defRPr/>
            </a:pPr>
            <a:r>
              <a:rPr kumimoji="0" lang="ja-JP" altLang="en-US" sz="1800" b="0" i="0" u="none" strike="noStrike" kern="1200" cap="none" spc="0" normalizeH="0" baseline="0" noProof="0" dirty="0">
                <a:ln>
                  <a:noFill/>
                </a:ln>
                <a:solidFill>
                  <a:srgbClr val="000000"/>
                </a:solidFill>
                <a:effectLst/>
                <a:uLnTx/>
                <a:uFillTx/>
                <a:latin typeface="Meiryo UI"/>
                <a:ea typeface="Meiryo UI"/>
                <a:cs typeface="+mn-cs"/>
                <a:sym typeface="Arial" pitchFamily="34" charset="0"/>
              </a:rPr>
              <a:t>理学系より圧倒的に有利</a:t>
            </a:r>
          </a:p>
        </p:txBody>
      </p:sp>
    </p:spTree>
    <p:extLst>
      <p:ext uri="{BB962C8B-B14F-4D97-AF65-F5344CB8AC3E}">
        <p14:creationId xmlns:p14="http://schemas.microsoft.com/office/powerpoint/2010/main" val="304525049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a:xfrm>
            <a:off x="152224" y="0"/>
            <a:ext cx="8207375" cy="600075"/>
          </a:xfrm>
        </p:spPr>
        <p:txBody>
          <a:bodyPr/>
          <a:lstStyle/>
          <a:p>
            <a:r>
              <a:rPr lang="ja-JP" altLang="en-US" dirty="0"/>
              <a:t>応用物理学科の教員</a:t>
            </a:r>
          </a:p>
        </p:txBody>
      </p:sp>
      <p:sp>
        <p:nvSpPr>
          <p:cNvPr id="2" name="テキスト ボックス 1"/>
          <p:cNvSpPr txBox="1"/>
          <p:nvPr/>
        </p:nvSpPr>
        <p:spPr>
          <a:xfrm>
            <a:off x="245801" y="804789"/>
            <a:ext cx="2951449" cy="523220"/>
          </a:xfrm>
          <a:prstGeom prst="rect">
            <a:avLst/>
          </a:prstGeom>
          <a:noFill/>
        </p:spPr>
        <p:txBody>
          <a:bodyPr wrap="non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先進</a:t>
            </a:r>
            <a:r>
              <a:rPr kumimoji="1" lang="en-US" altLang="ja-JP"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 Top Runner</a:t>
            </a:r>
            <a:endPar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endParaRPr>
          </a:p>
        </p:txBody>
      </p:sp>
      <p:sp>
        <p:nvSpPr>
          <p:cNvPr id="5" name="テキスト ボックス 4"/>
          <p:cNvSpPr txBox="1"/>
          <p:nvPr/>
        </p:nvSpPr>
        <p:spPr>
          <a:xfrm>
            <a:off x="245802" y="3581561"/>
            <a:ext cx="4680000" cy="2800767"/>
          </a:xfrm>
          <a:prstGeom prst="rect">
            <a:avLst/>
          </a:prstGeom>
          <a:noFill/>
        </p:spPr>
        <p:txBody>
          <a:bodyPr wrap="square" rtlCol="0" anchor="ctr" anchorCtr="0">
            <a:spAutoFit/>
          </a:bodyPr>
          <a:lstStyle/>
          <a:p>
            <a:pPr algn="just">
              <a:defRPr/>
            </a:pPr>
            <a:r>
              <a:rPr kumimoji="0" lang="ja-JP" altLang="en-US" sz="1600" b="0" i="0" u="none" strike="noStrike" kern="1200" cap="none" spc="0" normalizeH="0" baseline="0" noProof="0" dirty="0">
                <a:ln>
                  <a:noFill/>
                </a:ln>
                <a:solidFill>
                  <a:srgbClr val="000000"/>
                </a:solidFill>
                <a:effectLst/>
                <a:uLnTx/>
                <a:uFillTx/>
                <a:latin typeface="Meiryo UI"/>
                <a:ea typeface="Meiryo UI"/>
                <a:cs typeface="+mn-cs"/>
                <a:sym typeface="Arial" charset="0"/>
              </a:rPr>
              <a:t>一般的な天体望遠鏡は可視光を用いて月や星を観察しますが、より遠くにある巨大ブラックホールや中性子星など特殊な天体、人間の眼には見えないけれども宇宙空間に存在している高温ガスや爆発現象を観察するためには、可視光よりも高いエネルギーを持つ</a:t>
            </a:r>
            <a:r>
              <a:rPr kumimoji="0" lang="en-US" altLang="ja-JP" sz="1600" b="0" i="0" u="none" strike="noStrike" kern="1200" cap="none" spc="0" normalizeH="0" baseline="0" noProof="0" dirty="0">
                <a:ln>
                  <a:noFill/>
                </a:ln>
                <a:solidFill>
                  <a:srgbClr val="000000"/>
                </a:solidFill>
                <a:effectLst/>
                <a:uLnTx/>
                <a:uFillTx/>
                <a:latin typeface="Meiryo UI"/>
                <a:ea typeface="Meiryo UI"/>
                <a:cs typeface="+mn-cs"/>
                <a:sym typeface="Arial" charset="0"/>
              </a:rPr>
              <a:t>X</a:t>
            </a:r>
            <a:r>
              <a:rPr kumimoji="0" lang="ja-JP" altLang="en-US" sz="1600" b="0" i="0" u="none" strike="noStrike" kern="1200" cap="none" spc="0" normalizeH="0" baseline="0" noProof="0" dirty="0">
                <a:ln>
                  <a:noFill/>
                </a:ln>
                <a:solidFill>
                  <a:srgbClr val="000000"/>
                </a:solidFill>
                <a:effectLst/>
                <a:uLnTx/>
                <a:uFillTx/>
                <a:latin typeface="Meiryo UI"/>
                <a:ea typeface="Meiryo UI"/>
                <a:cs typeface="+mn-cs"/>
                <a:sym typeface="Arial" charset="0"/>
              </a:rPr>
              <a:t>線やガンマ線などの電磁波</a:t>
            </a:r>
            <a:r>
              <a:rPr kumimoji="0" lang="en-US" altLang="ja-JP" sz="1600" b="0" i="0" u="none" strike="noStrike" kern="1200" cap="none" spc="0" normalizeH="0" baseline="0" noProof="0" dirty="0">
                <a:ln>
                  <a:noFill/>
                </a:ln>
                <a:solidFill>
                  <a:srgbClr val="000000"/>
                </a:solidFill>
                <a:effectLst/>
                <a:uLnTx/>
                <a:uFillTx/>
                <a:latin typeface="Meiryo UI"/>
                <a:ea typeface="Meiryo UI"/>
                <a:cs typeface="+mn-cs"/>
                <a:sym typeface="Arial" charset="0"/>
              </a:rPr>
              <a:t>(</a:t>
            </a:r>
            <a:r>
              <a:rPr kumimoji="0" lang="ja-JP" altLang="en-US" sz="1600" b="0" i="0" u="none" strike="noStrike" kern="1200" cap="none" spc="0" normalizeH="0" baseline="0" noProof="0" dirty="0">
                <a:ln>
                  <a:noFill/>
                </a:ln>
                <a:solidFill>
                  <a:srgbClr val="000000"/>
                </a:solidFill>
                <a:effectLst/>
                <a:uLnTx/>
                <a:uFillTx/>
                <a:latin typeface="Meiryo UI"/>
                <a:ea typeface="Meiryo UI"/>
                <a:cs typeface="+mn-cs"/>
                <a:sym typeface="Arial" charset="0"/>
              </a:rPr>
              <a:t>放射線の一種</a:t>
            </a:r>
            <a:r>
              <a:rPr kumimoji="0" lang="en-US" altLang="ja-JP" sz="1600" b="0" i="0" u="none" strike="noStrike" kern="1200" cap="none" spc="0" normalizeH="0" baseline="0" noProof="0" dirty="0">
                <a:ln>
                  <a:noFill/>
                </a:ln>
                <a:solidFill>
                  <a:srgbClr val="000000"/>
                </a:solidFill>
                <a:effectLst/>
                <a:uLnTx/>
                <a:uFillTx/>
                <a:latin typeface="Meiryo UI"/>
                <a:ea typeface="Meiryo UI"/>
                <a:cs typeface="+mn-cs"/>
                <a:sym typeface="Arial" charset="0"/>
              </a:rPr>
              <a:t>)</a:t>
            </a:r>
            <a:r>
              <a:rPr kumimoji="0" lang="ja-JP" altLang="en-US" sz="1600" b="0" i="0" u="none" strike="noStrike" kern="1200" cap="none" spc="0" normalizeH="0" baseline="0" noProof="0" dirty="0">
                <a:ln>
                  <a:noFill/>
                </a:ln>
                <a:solidFill>
                  <a:srgbClr val="000000"/>
                </a:solidFill>
                <a:effectLst/>
                <a:uLnTx/>
                <a:uFillTx/>
                <a:latin typeface="Meiryo UI"/>
                <a:ea typeface="Meiryo UI"/>
                <a:cs typeface="+mn-cs"/>
                <a:sym typeface="Arial" charset="0"/>
              </a:rPr>
              <a:t>が有利です。この高エネルギー宇宙物理学の分野で、未知の天体を観測し、正体を解明するための放射線検出器や光センサーを開発しているのが、応用物理学科の片岡淳教授です。</a:t>
            </a:r>
            <a:r>
              <a:rPr kumimoji="0" lang="en-US" altLang="ja-JP" sz="1600" b="0" i="0" u="none" strike="noStrike" kern="1200" cap="none" spc="0" normalizeH="0" baseline="0" noProof="0" dirty="0">
                <a:ln>
                  <a:noFill/>
                </a:ln>
                <a:solidFill>
                  <a:srgbClr val="000000"/>
                </a:solidFill>
                <a:effectLst/>
                <a:uLnTx/>
                <a:uFillTx/>
                <a:latin typeface="Meiryo UI"/>
                <a:ea typeface="Meiryo UI"/>
                <a:cs typeface="+mn-cs"/>
                <a:sym typeface="Arial" charset="0"/>
              </a:rPr>
              <a:t>2021</a:t>
            </a:r>
            <a:r>
              <a:rPr kumimoji="0" lang="ja-JP" altLang="en-US" sz="1600" b="0" i="0" u="none" strike="noStrike" kern="1200" cap="none" spc="0" normalizeH="0" baseline="0" noProof="0" dirty="0">
                <a:ln>
                  <a:noFill/>
                </a:ln>
                <a:solidFill>
                  <a:srgbClr val="000000"/>
                </a:solidFill>
                <a:effectLst/>
                <a:uLnTx/>
                <a:uFillTx/>
                <a:latin typeface="Meiryo UI"/>
                <a:ea typeface="Meiryo UI"/>
                <a:cs typeface="+mn-cs"/>
                <a:sym typeface="Arial" charset="0"/>
              </a:rPr>
              <a:t>年</a:t>
            </a:r>
            <a:r>
              <a:rPr kumimoji="0" lang="ja-JP" altLang="en-US" sz="1600" b="0" i="0" u="none" strike="noStrike" kern="1200" cap="none" spc="0" normalizeH="0" baseline="0" noProof="0" dirty="0">
                <a:ln>
                  <a:noFill/>
                </a:ln>
                <a:solidFill>
                  <a:schemeClr val="tx1"/>
                </a:solidFill>
                <a:effectLst/>
                <a:uLnTx/>
                <a:uFillTx/>
                <a:latin typeface="Meiryo UI"/>
                <a:ea typeface="Meiryo UI"/>
                <a:cs typeface="+mn-cs"/>
                <a:sym typeface="Arial" charset="0"/>
              </a:rPr>
              <a:t>度、</a:t>
            </a:r>
            <a:r>
              <a:rPr lang="zh-TW" altLang="en-US" sz="1600" dirty="0">
                <a:solidFill>
                  <a:schemeClr val="tx1"/>
                </a:solidFill>
                <a:latin typeface="Meiryo UI"/>
                <a:ea typeface="Meiryo UI"/>
              </a:rPr>
              <a:t>戦略的創造研究推進事業</a:t>
            </a:r>
            <a:r>
              <a:rPr lang="ja-JP" altLang="en-US" sz="1600" dirty="0">
                <a:solidFill>
                  <a:schemeClr val="tx1"/>
                </a:solidFill>
                <a:latin typeface="Meiryo UI"/>
                <a:ea typeface="Meiryo UI"/>
              </a:rPr>
              <a:t>（</a:t>
            </a:r>
            <a:r>
              <a:rPr lang="en-US" altLang="ja-JP" sz="1600" dirty="0">
                <a:solidFill>
                  <a:schemeClr val="tx1"/>
                </a:solidFill>
                <a:latin typeface="Meiryo UI"/>
                <a:ea typeface="Meiryo UI"/>
              </a:rPr>
              <a:t>ERATO</a:t>
            </a:r>
            <a:r>
              <a:rPr lang="ja-JP" altLang="en-US" sz="1600" dirty="0">
                <a:solidFill>
                  <a:schemeClr val="tx1"/>
                </a:solidFill>
                <a:latin typeface="Meiryo UI"/>
                <a:ea typeface="Meiryo UI"/>
              </a:rPr>
              <a:t>）</a:t>
            </a:r>
            <a:r>
              <a:rPr kumimoji="1" lang="ja-JP" altLang="en-US" sz="1600" dirty="0">
                <a:solidFill>
                  <a:schemeClr val="tx1"/>
                </a:solidFill>
                <a:latin typeface="Meiryo UI"/>
                <a:ea typeface="Meiryo UI"/>
              </a:rPr>
              <a:t>に採択されました。</a:t>
            </a:r>
            <a:endParaRPr lang="en-US" altLang="ja-JP" sz="1600" dirty="0">
              <a:solidFill>
                <a:schemeClr val="tx1"/>
              </a:solidFill>
              <a:latin typeface="Meiryo UI"/>
              <a:ea typeface="Meiryo UI"/>
            </a:endParaRPr>
          </a:p>
        </p:txBody>
      </p:sp>
      <p:pic>
        <p:nvPicPr>
          <p:cNvPr id="6" name="図 5"/>
          <p:cNvPicPr>
            <a:picLocks noChangeAspect="1"/>
          </p:cNvPicPr>
          <p:nvPr/>
        </p:nvPicPr>
        <p:blipFill>
          <a:blip r:embed="rId2">
            <a:extLst>
              <a:ext uri="{28A0092B-C50C-407E-A947-70E740481C1C}">
                <a14:useLocalDpi xmlns:a14="http://schemas.microsoft.com/office/drawing/2010/main"/>
              </a:ext>
            </a:extLst>
          </a:blip>
          <a:stretch>
            <a:fillRect/>
          </a:stretch>
        </p:blipFill>
        <p:spPr>
          <a:xfrm rot="10800000" flipH="1" flipV="1">
            <a:off x="246321" y="1483638"/>
            <a:ext cx="4680000" cy="2201186"/>
          </a:xfrm>
          <a:prstGeom prst="rect">
            <a:avLst/>
          </a:prstGeom>
        </p:spPr>
      </p:pic>
      <p:pic>
        <p:nvPicPr>
          <p:cNvPr id="4" name="図 3">
            <a:extLst>
              <a:ext uri="{FF2B5EF4-FFF2-40B4-BE49-F238E27FC236}">
                <a16:creationId xmlns:a16="http://schemas.microsoft.com/office/drawing/2014/main" id="{BC094B79-BAD9-4C2A-9D9A-0F89E700D8FB}"/>
              </a:ext>
            </a:extLst>
          </p:cNvPr>
          <p:cNvPicPr>
            <a:picLocks noChangeAspect="1"/>
          </p:cNvPicPr>
          <p:nvPr/>
        </p:nvPicPr>
        <p:blipFill>
          <a:blip r:embed="rId3"/>
          <a:stretch>
            <a:fillRect/>
          </a:stretch>
        </p:blipFill>
        <p:spPr>
          <a:xfrm>
            <a:off x="5114146" y="2814140"/>
            <a:ext cx="3861782" cy="2407041"/>
          </a:xfrm>
          <a:prstGeom prst="rect">
            <a:avLst/>
          </a:prstGeom>
        </p:spPr>
      </p:pic>
      <p:sp>
        <p:nvSpPr>
          <p:cNvPr id="10" name="テキスト ボックス 9">
            <a:extLst>
              <a:ext uri="{FF2B5EF4-FFF2-40B4-BE49-F238E27FC236}">
                <a16:creationId xmlns:a16="http://schemas.microsoft.com/office/drawing/2014/main" id="{7C460E36-F984-4C4A-B80D-BE31BE10B762}"/>
              </a:ext>
            </a:extLst>
          </p:cNvPr>
          <p:cNvSpPr txBox="1"/>
          <p:nvPr/>
        </p:nvSpPr>
        <p:spPr>
          <a:xfrm>
            <a:off x="5114146" y="1934523"/>
            <a:ext cx="4029854" cy="584775"/>
          </a:xfrm>
          <a:prstGeom prst="rect">
            <a:avLst/>
          </a:prstGeom>
          <a:noFill/>
        </p:spPr>
        <p:txBody>
          <a:bodyPr wrap="square" rtlCol="0" anchor="ctr" anchorCtr="0">
            <a:spAutoFit/>
          </a:bodyPr>
          <a:lstStyle>
            <a:defPPr>
              <a:defRPr lang="en-US"/>
            </a:defPPr>
            <a:lvl1pPr marL="0" marR="0" lvl="0" indent="0" algn="just" defTabSz="914400" latinLnBrk="0">
              <a:lnSpc>
                <a:spcPct val="100000"/>
              </a:lnSpc>
              <a:buClrTx/>
              <a:buSzTx/>
              <a:buFontTx/>
              <a:buNone/>
              <a:tabLst/>
              <a:defRPr kumimoji="0" sz="1600" b="0" i="0" u="none" strike="noStrike" cap="none" spc="0" normalizeH="0" baseline="0">
                <a:ln>
                  <a:noFill/>
                </a:ln>
                <a:effectLst/>
                <a:uLnTx/>
                <a:uFillTx/>
                <a:latin typeface="Meiryo UI"/>
                <a:ea typeface="Meiryo UI"/>
              </a:defRPr>
            </a:lvl1pPr>
          </a:lstStyle>
          <a:p>
            <a:pPr algn="ctr"/>
            <a:r>
              <a:rPr lang="zh-TW" altLang="en-US" sz="1600" dirty="0">
                <a:latin typeface="Meiryo UI"/>
                <a:ea typeface="Meiryo UI"/>
              </a:rPr>
              <a:t>戦略的創造研究推進事業</a:t>
            </a:r>
            <a:r>
              <a:rPr lang="ja-JP" altLang="en-US" sz="1600" dirty="0">
                <a:latin typeface="Meiryo UI"/>
                <a:ea typeface="Meiryo UI"/>
              </a:rPr>
              <a:t>（</a:t>
            </a:r>
            <a:r>
              <a:rPr lang="en-US" altLang="ja-JP" sz="1600" dirty="0">
                <a:latin typeface="Meiryo UI"/>
                <a:ea typeface="Meiryo UI"/>
              </a:rPr>
              <a:t>ERATO</a:t>
            </a:r>
            <a:r>
              <a:rPr lang="ja-JP" altLang="en-US" sz="1600" dirty="0">
                <a:latin typeface="Meiryo UI"/>
                <a:ea typeface="Meiryo UI"/>
              </a:rPr>
              <a:t>）</a:t>
            </a:r>
            <a:endParaRPr lang="en-US" altLang="ja-JP" sz="1600" dirty="0">
              <a:latin typeface="Meiryo UI"/>
              <a:ea typeface="Meiryo UI"/>
            </a:endParaRPr>
          </a:p>
          <a:p>
            <a:pPr algn="ctr"/>
            <a:r>
              <a:rPr lang="ja-JP" altLang="en-US" dirty="0"/>
              <a:t>片岡ラインＸ線ガンマ線イメージングプロジェクト</a:t>
            </a:r>
            <a:endParaRPr lang="en-US" altLang="ja-JP" dirty="0"/>
          </a:p>
        </p:txBody>
      </p:sp>
      <p:sp>
        <p:nvSpPr>
          <p:cNvPr id="14" name="テキスト ボックス 13">
            <a:extLst>
              <a:ext uri="{FF2B5EF4-FFF2-40B4-BE49-F238E27FC236}">
                <a16:creationId xmlns:a16="http://schemas.microsoft.com/office/drawing/2014/main" id="{0B8B5DB6-C156-4A86-993C-940A29EAD951}"/>
              </a:ext>
            </a:extLst>
          </p:cNvPr>
          <p:cNvSpPr txBox="1"/>
          <p:nvPr/>
        </p:nvSpPr>
        <p:spPr>
          <a:xfrm>
            <a:off x="5359947" y="5516024"/>
            <a:ext cx="3538252" cy="461665"/>
          </a:xfrm>
          <a:prstGeom prst="rect">
            <a:avLst/>
          </a:prstGeom>
          <a:noFill/>
        </p:spPr>
        <p:txBody>
          <a:bodyPr wrap="square" rtlCol="0" anchor="ctr" anchorCtr="0">
            <a:spAutoFit/>
          </a:bodyPr>
          <a:lstStyle>
            <a:defPPr>
              <a:defRPr lang="en-US"/>
            </a:defPPr>
            <a:lvl1pPr marL="0" marR="0" lvl="0" indent="0" algn="just" defTabSz="914400" latinLnBrk="0">
              <a:lnSpc>
                <a:spcPct val="100000"/>
              </a:lnSpc>
              <a:buClrTx/>
              <a:buSzTx/>
              <a:buFontTx/>
              <a:buNone/>
              <a:tabLst/>
              <a:defRPr kumimoji="0" sz="1600" b="0" i="0" u="none" strike="noStrike" cap="none" spc="0" normalizeH="0" baseline="0">
                <a:ln>
                  <a:noFill/>
                </a:ln>
                <a:effectLst/>
                <a:uLnTx/>
                <a:uFillTx/>
                <a:latin typeface="Meiryo UI"/>
                <a:ea typeface="Meiryo UI"/>
              </a:defRPr>
            </a:lvl1pPr>
          </a:lstStyle>
          <a:p>
            <a:pPr algn="l"/>
            <a:r>
              <a:rPr lang="ja-JP" altLang="en-US" sz="1200" dirty="0">
                <a:hlinkClick r:id="rId4"/>
              </a:rPr>
              <a:t>https://www.jst.go.jp/erato/research_area/ongoing/jpmjer2102.html</a:t>
            </a:r>
            <a:r>
              <a:rPr lang="ja-JP" altLang="en-US" sz="1200" dirty="0"/>
              <a:t> より</a:t>
            </a:r>
          </a:p>
        </p:txBody>
      </p:sp>
    </p:spTree>
    <p:extLst>
      <p:ext uri="{BB962C8B-B14F-4D97-AF65-F5344CB8AC3E}">
        <p14:creationId xmlns:p14="http://schemas.microsoft.com/office/powerpoint/2010/main" val="411491502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8313" y="2781300"/>
            <a:ext cx="5299075" cy="1295400"/>
          </a:xfrm>
        </p:spPr>
        <p:txBody>
          <a:bodyPr/>
          <a:lstStyle/>
          <a:p>
            <a:pPr>
              <a:defRPr/>
            </a:pPr>
            <a:r>
              <a:rPr lang="ja-JP" altLang="en-US" dirty="0">
                <a:cs typeface="+mj-cs"/>
                <a:sym typeface="Arial" pitchFamily="34" charset="0"/>
              </a:rPr>
              <a:t>化学・生命化学科の紹介</a:t>
            </a:r>
          </a:p>
        </p:txBody>
      </p:sp>
      <p:sp>
        <p:nvSpPr>
          <p:cNvPr id="53250"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5AF58DA2-E8F9-D146-B54B-01419531CE94}" type="slidenum">
              <a:rPr kumimoji="0" lang="en-US" altLang="ja-JP" sz="1000">
                <a:solidFill>
                  <a:prstClr val="black"/>
                </a:solidFill>
                <a:latin typeface="Arial" charset="0"/>
                <a:ea typeface="ヒラギノ角ゴ ProN W3" charset="-128"/>
                <a:cs typeface="Arial" charset="0"/>
              </a:rPr>
              <a:pPr>
                <a:spcBef>
                  <a:spcPct val="0"/>
                </a:spcBef>
                <a:buSzTx/>
                <a:buFontTx/>
                <a:buNone/>
              </a:pPr>
              <a:t>31</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62958816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09" name="グループ化 8"/>
          <p:cNvGrpSpPr>
            <a:grpSpLocks/>
          </p:cNvGrpSpPr>
          <p:nvPr/>
        </p:nvGrpSpPr>
        <p:grpSpPr bwMode="auto">
          <a:xfrm>
            <a:off x="1403350" y="1916113"/>
            <a:ext cx="6337300" cy="3457575"/>
            <a:chOff x="1403648" y="1916832"/>
            <a:chExt cx="6336544" cy="3456279"/>
          </a:xfrm>
        </p:grpSpPr>
        <p:cxnSp>
          <p:nvCxnSpPr>
            <p:cNvPr id="31776" name="直線コネクタ 3"/>
            <p:cNvCxnSpPr>
              <a:cxnSpLocks noChangeShapeType="1"/>
            </p:cNvCxnSpPr>
            <p:nvPr/>
          </p:nvCxnSpPr>
          <p:spPr bwMode="auto">
            <a:xfrm flipV="1">
              <a:off x="3492549" y="2767413"/>
              <a:ext cx="2158742" cy="0"/>
            </a:xfrm>
            <a:prstGeom prst="line">
              <a:avLst/>
            </a:prstGeom>
            <a:noFill/>
            <a:ln w="76200" algn="ctr">
              <a:solidFill>
                <a:schemeClr val="accent3"/>
              </a:solidFill>
              <a:round/>
              <a:headEnd/>
              <a:tailEnd/>
            </a:ln>
          </p:spPr>
        </p:cxnSp>
        <p:cxnSp>
          <p:nvCxnSpPr>
            <p:cNvPr id="31777" name="直線コネクタ 20480"/>
            <p:cNvCxnSpPr>
              <a:cxnSpLocks noChangeShapeType="1"/>
            </p:cNvCxnSpPr>
            <p:nvPr/>
          </p:nvCxnSpPr>
          <p:spPr bwMode="auto">
            <a:xfrm flipH="1">
              <a:off x="2843339" y="2767413"/>
              <a:ext cx="649210" cy="934687"/>
            </a:xfrm>
            <a:prstGeom prst="line">
              <a:avLst/>
            </a:prstGeom>
            <a:noFill/>
            <a:ln w="76200" algn="ctr">
              <a:solidFill>
                <a:schemeClr val="accent3"/>
              </a:solidFill>
              <a:round/>
              <a:headEnd/>
              <a:tailEnd/>
            </a:ln>
          </p:spPr>
        </p:cxnSp>
        <p:cxnSp>
          <p:nvCxnSpPr>
            <p:cNvPr id="31778" name="直線コネクタ 37"/>
            <p:cNvCxnSpPr>
              <a:cxnSpLocks noChangeShapeType="1"/>
            </p:cNvCxnSpPr>
            <p:nvPr/>
          </p:nvCxnSpPr>
          <p:spPr bwMode="auto">
            <a:xfrm flipH="1" flipV="1">
              <a:off x="2843339" y="3716382"/>
              <a:ext cx="1728581" cy="720455"/>
            </a:xfrm>
            <a:prstGeom prst="line">
              <a:avLst/>
            </a:prstGeom>
            <a:noFill/>
            <a:ln w="76200" algn="ctr">
              <a:solidFill>
                <a:schemeClr val="accent3"/>
              </a:solidFill>
              <a:round/>
              <a:headEnd/>
              <a:tailEnd/>
            </a:ln>
          </p:spPr>
        </p:cxnSp>
        <p:cxnSp>
          <p:nvCxnSpPr>
            <p:cNvPr id="31779" name="直線コネクタ 41"/>
            <p:cNvCxnSpPr>
              <a:cxnSpLocks noChangeShapeType="1"/>
            </p:cNvCxnSpPr>
            <p:nvPr/>
          </p:nvCxnSpPr>
          <p:spPr bwMode="auto">
            <a:xfrm>
              <a:off x="5651291" y="2781695"/>
              <a:ext cx="649211" cy="934688"/>
            </a:xfrm>
            <a:prstGeom prst="line">
              <a:avLst/>
            </a:prstGeom>
            <a:noFill/>
            <a:ln w="76200" algn="ctr">
              <a:solidFill>
                <a:schemeClr val="accent3"/>
              </a:solidFill>
              <a:round/>
              <a:headEnd/>
              <a:tailEnd/>
            </a:ln>
          </p:spPr>
        </p:cxnSp>
        <p:cxnSp>
          <p:nvCxnSpPr>
            <p:cNvPr id="31780" name="直線コネクタ 44"/>
            <p:cNvCxnSpPr>
              <a:cxnSpLocks noChangeShapeType="1"/>
            </p:cNvCxnSpPr>
            <p:nvPr/>
          </p:nvCxnSpPr>
          <p:spPr bwMode="auto">
            <a:xfrm flipH="1">
              <a:off x="4571920" y="3716382"/>
              <a:ext cx="1728582" cy="720455"/>
            </a:xfrm>
            <a:prstGeom prst="line">
              <a:avLst/>
            </a:prstGeom>
            <a:noFill/>
            <a:ln w="76200" algn="ctr">
              <a:solidFill>
                <a:schemeClr val="accent3"/>
              </a:solidFill>
              <a:round/>
              <a:headEnd/>
              <a:tailEnd/>
            </a:ln>
          </p:spPr>
        </p:cxnSp>
        <p:cxnSp>
          <p:nvCxnSpPr>
            <p:cNvPr id="31781" name="直線コネクタ 20509"/>
            <p:cNvCxnSpPr>
              <a:cxnSpLocks noChangeShapeType="1"/>
            </p:cNvCxnSpPr>
            <p:nvPr/>
          </p:nvCxnSpPr>
          <p:spPr bwMode="auto">
            <a:xfrm flipH="1">
              <a:off x="4571920" y="4436837"/>
              <a:ext cx="0" cy="936274"/>
            </a:xfrm>
            <a:prstGeom prst="line">
              <a:avLst/>
            </a:prstGeom>
            <a:noFill/>
            <a:ln w="76200" algn="ctr">
              <a:solidFill>
                <a:schemeClr val="accent3"/>
              </a:solidFill>
              <a:round/>
              <a:headEnd/>
              <a:tailEnd/>
            </a:ln>
          </p:spPr>
        </p:cxnSp>
        <p:cxnSp>
          <p:nvCxnSpPr>
            <p:cNvPr id="31782" name="直線コネクタ 32"/>
            <p:cNvCxnSpPr>
              <a:cxnSpLocks noChangeShapeType="1"/>
            </p:cNvCxnSpPr>
            <p:nvPr/>
          </p:nvCxnSpPr>
          <p:spPr bwMode="auto">
            <a:xfrm flipH="1">
              <a:off x="1403648" y="3716382"/>
              <a:ext cx="1439691" cy="649044"/>
            </a:xfrm>
            <a:prstGeom prst="line">
              <a:avLst/>
            </a:prstGeom>
            <a:noFill/>
            <a:ln w="76200" algn="ctr">
              <a:solidFill>
                <a:schemeClr val="accent3"/>
              </a:solidFill>
              <a:round/>
              <a:headEnd/>
              <a:tailEnd/>
            </a:ln>
          </p:spPr>
        </p:cxnSp>
        <p:cxnSp>
          <p:nvCxnSpPr>
            <p:cNvPr id="31783" name="直線コネクタ 69"/>
            <p:cNvCxnSpPr>
              <a:cxnSpLocks noChangeShapeType="1"/>
            </p:cNvCxnSpPr>
            <p:nvPr/>
          </p:nvCxnSpPr>
          <p:spPr bwMode="auto">
            <a:xfrm flipH="1" flipV="1">
              <a:off x="2556036" y="1916832"/>
              <a:ext cx="936513" cy="863276"/>
            </a:xfrm>
            <a:prstGeom prst="line">
              <a:avLst/>
            </a:prstGeom>
            <a:noFill/>
            <a:ln w="76200" algn="ctr">
              <a:solidFill>
                <a:schemeClr val="accent3"/>
              </a:solidFill>
              <a:round/>
              <a:headEnd/>
              <a:tailEnd/>
            </a:ln>
          </p:spPr>
        </p:cxnSp>
        <p:cxnSp>
          <p:nvCxnSpPr>
            <p:cNvPr id="31784" name="直線コネクタ 72"/>
            <p:cNvCxnSpPr>
              <a:cxnSpLocks noChangeShapeType="1"/>
            </p:cNvCxnSpPr>
            <p:nvPr/>
          </p:nvCxnSpPr>
          <p:spPr bwMode="auto">
            <a:xfrm flipH="1">
              <a:off x="5652879" y="1916832"/>
              <a:ext cx="934925" cy="864863"/>
            </a:xfrm>
            <a:prstGeom prst="line">
              <a:avLst/>
            </a:prstGeom>
            <a:noFill/>
            <a:ln w="76200" algn="ctr">
              <a:solidFill>
                <a:schemeClr val="accent3"/>
              </a:solidFill>
              <a:round/>
              <a:headEnd/>
              <a:tailEnd/>
            </a:ln>
          </p:spPr>
        </p:cxnSp>
        <p:cxnSp>
          <p:nvCxnSpPr>
            <p:cNvPr id="31785" name="直線コネクタ 75"/>
            <p:cNvCxnSpPr>
              <a:cxnSpLocks noChangeShapeType="1"/>
            </p:cNvCxnSpPr>
            <p:nvPr/>
          </p:nvCxnSpPr>
          <p:spPr bwMode="auto">
            <a:xfrm>
              <a:off x="6300502" y="3716382"/>
              <a:ext cx="1439690" cy="649044"/>
            </a:xfrm>
            <a:prstGeom prst="line">
              <a:avLst/>
            </a:prstGeom>
            <a:noFill/>
            <a:ln w="76200" algn="ctr">
              <a:solidFill>
                <a:schemeClr val="accent3"/>
              </a:solidFill>
              <a:round/>
              <a:headEnd/>
              <a:tailEnd/>
            </a:ln>
          </p:spPr>
        </p:cxnSp>
      </p:grpSp>
      <p:sp>
        <p:nvSpPr>
          <p:cNvPr id="31748" name="正方形/長方形 4"/>
          <p:cNvSpPr>
            <a:spLocks noChangeArrowheads="1"/>
          </p:cNvSpPr>
          <p:nvPr/>
        </p:nvSpPr>
        <p:spPr bwMode="auto">
          <a:xfrm>
            <a:off x="468313" y="5580063"/>
            <a:ext cx="82073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37931725" indent="-37474525">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2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幅広い専門の「化学」を学ぶ</a:t>
            </a:r>
            <a:endParaRPr kumimoji="1" lang="en-US" altLang="ja-JP" sz="32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endParaRPr>
          </a:p>
        </p:txBody>
      </p:sp>
      <p:sp>
        <p:nvSpPr>
          <p:cNvPr id="31749" name="テキスト ボックス 1"/>
          <p:cNvSpPr txBox="1">
            <a:spLocks noChangeArrowheads="1"/>
          </p:cNvSpPr>
          <p:nvPr/>
        </p:nvSpPr>
        <p:spPr bwMode="auto">
          <a:xfrm>
            <a:off x="1547813" y="1700213"/>
            <a:ext cx="1871662" cy="433387"/>
          </a:xfrm>
          <a:prstGeom prst="rect">
            <a:avLst/>
          </a:prstGeom>
          <a:solidFill>
            <a:schemeClr val="accent2">
              <a:lumMod val="20000"/>
              <a:lumOff val="8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創薬科学</a:t>
            </a:r>
          </a:p>
        </p:txBody>
      </p:sp>
      <p:sp>
        <p:nvSpPr>
          <p:cNvPr id="31750" name="テキスト ボックス 5"/>
          <p:cNvSpPr txBox="1">
            <a:spLocks noChangeArrowheads="1"/>
          </p:cNvSpPr>
          <p:nvPr/>
        </p:nvSpPr>
        <p:spPr bwMode="auto">
          <a:xfrm>
            <a:off x="5468938" y="1700213"/>
            <a:ext cx="2466975" cy="433387"/>
          </a:xfrm>
          <a:prstGeom prst="rect">
            <a:avLst/>
          </a:prstGeom>
          <a:solidFill>
            <a:schemeClr val="accent4">
              <a:lumMod val="40000"/>
              <a:lumOff val="6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バイオテクノロジー</a:t>
            </a:r>
          </a:p>
        </p:txBody>
      </p:sp>
      <p:sp>
        <p:nvSpPr>
          <p:cNvPr id="31751" name="テキスト ボックス 6"/>
          <p:cNvSpPr txBox="1">
            <a:spLocks noChangeArrowheads="1"/>
          </p:cNvSpPr>
          <p:nvPr/>
        </p:nvSpPr>
        <p:spPr bwMode="auto">
          <a:xfrm>
            <a:off x="390525" y="4149725"/>
            <a:ext cx="2093913" cy="431800"/>
          </a:xfrm>
          <a:prstGeom prst="rect">
            <a:avLst/>
          </a:prstGeom>
          <a:solidFill>
            <a:schemeClr val="tx2">
              <a:lumMod val="20000"/>
              <a:lumOff val="8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ナノテクノロジー</a:t>
            </a:r>
          </a:p>
        </p:txBody>
      </p:sp>
      <p:sp>
        <p:nvSpPr>
          <p:cNvPr id="31752" name="テキスト ボックス 7"/>
          <p:cNvSpPr txBox="1">
            <a:spLocks noChangeArrowheads="1"/>
          </p:cNvSpPr>
          <p:nvPr/>
        </p:nvSpPr>
        <p:spPr bwMode="auto">
          <a:xfrm>
            <a:off x="3635375" y="5157788"/>
            <a:ext cx="1873250" cy="431800"/>
          </a:xfrm>
          <a:prstGeom prst="rect">
            <a:avLst/>
          </a:prstGeom>
          <a:solidFill>
            <a:schemeClr val="accent5">
              <a:lumMod val="20000"/>
              <a:lumOff val="8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情報科学</a:t>
            </a:r>
          </a:p>
        </p:txBody>
      </p:sp>
      <p:sp>
        <p:nvSpPr>
          <p:cNvPr id="31753" name="テキスト ボックス 8"/>
          <p:cNvSpPr txBox="1">
            <a:spLocks noChangeArrowheads="1"/>
          </p:cNvSpPr>
          <p:nvPr/>
        </p:nvSpPr>
        <p:spPr bwMode="auto">
          <a:xfrm>
            <a:off x="6804025" y="4149725"/>
            <a:ext cx="1871663" cy="431800"/>
          </a:xfrm>
          <a:prstGeom prst="rect">
            <a:avLst/>
          </a:prstGeom>
          <a:solidFill>
            <a:schemeClr val="accent6">
              <a:lumMod val="20000"/>
              <a:lumOff val="80000"/>
            </a:schemeClr>
          </a:solidFill>
          <a:ln>
            <a:noFill/>
          </a:ln>
        </p:spPr>
        <p:txBody>
          <a:bodyPr wrap="none" anchor="ct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環境科学</a:t>
            </a:r>
          </a:p>
        </p:txBody>
      </p:sp>
      <p:sp>
        <p:nvSpPr>
          <p:cNvPr id="10" name="テキスト ボックス 9"/>
          <p:cNvSpPr txBox="1"/>
          <p:nvPr/>
        </p:nvSpPr>
        <p:spPr>
          <a:xfrm>
            <a:off x="2771775" y="2554288"/>
            <a:ext cx="1439863" cy="431800"/>
          </a:xfrm>
          <a:prstGeom prst="ellipse">
            <a:avLst/>
          </a:prstGeom>
          <a:solidFill>
            <a:schemeClr val="accent2"/>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有機化学</a:t>
            </a:r>
          </a:p>
        </p:txBody>
      </p:sp>
      <p:sp>
        <p:nvSpPr>
          <p:cNvPr id="11" name="テキスト ボックス 10"/>
          <p:cNvSpPr txBox="1"/>
          <p:nvPr/>
        </p:nvSpPr>
        <p:spPr>
          <a:xfrm>
            <a:off x="2124075" y="3500438"/>
            <a:ext cx="1439863" cy="433387"/>
          </a:xfrm>
          <a:prstGeom prst="ellipse">
            <a:avLst/>
          </a:prstGeom>
          <a:solidFill>
            <a:schemeClr val="tx2"/>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無機化学</a:t>
            </a:r>
          </a:p>
        </p:txBody>
      </p:sp>
      <p:sp>
        <p:nvSpPr>
          <p:cNvPr id="12" name="テキスト ボックス 11"/>
          <p:cNvSpPr txBox="1"/>
          <p:nvPr/>
        </p:nvSpPr>
        <p:spPr>
          <a:xfrm>
            <a:off x="4932363" y="2551113"/>
            <a:ext cx="1439862" cy="431800"/>
          </a:xfrm>
          <a:prstGeom prst="ellipse">
            <a:avLst/>
          </a:prstGeom>
          <a:solidFill>
            <a:schemeClr val="accent4">
              <a:lumMod val="75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生命化学</a:t>
            </a:r>
          </a:p>
        </p:txBody>
      </p:sp>
      <p:sp>
        <p:nvSpPr>
          <p:cNvPr id="13" name="テキスト ボックス 12"/>
          <p:cNvSpPr txBox="1"/>
          <p:nvPr/>
        </p:nvSpPr>
        <p:spPr>
          <a:xfrm>
            <a:off x="5580063" y="3500438"/>
            <a:ext cx="1439862" cy="433387"/>
          </a:xfrm>
          <a:prstGeom prst="ellipse">
            <a:avLst/>
          </a:prstGeom>
          <a:solidFill>
            <a:schemeClr val="accent6"/>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分析化学</a:t>
            </a:r>
          </a:p>
        </p:txBody>
      </p:sp>
      <p:sp>
        <p:nvSpPr>
          <p:cNvPr id="14" name="テキスト ボックス 13"/>
          <p:cNvSpPr txBox="1"/>
          <p:nvPr/>
        </p:nvSpPr>
        <p:spPr>
          <a:xfrm>
            <a:off x="3856038" y="4225925"/>
            <a:ext cx="1439862" cy="431800"/>
          </a:xfrm>
          <a:prstGeom prst="ellipse">
            <a:avLst/>
          </a:prstGeom>
          <a:solidFill>
            <a:schemeClr val="accent5"/>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物理化学</a:t>
            </a:r>
          </a:p>
        </p:txBody>
      </p:sp>
      <p:sp>
        <p:nvSpPr>
          <p:cNvPr id="31759" name="テキスト ボックス 14"/>
          <p:cNvSpPr txBox="1">
            <a:spLocks noChangeArrowheads="1"/>
          </p:cNvSpPr>
          <p:nvPr/>
        </p:nvSpPr>
        <p:spPr bwMode="auto">
          <a:xfrm>
            <a:off x="3203575" y="4776788"/>
            <a:ext cx="901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計算化学</a:t>
            </a:r>
          </a:p>
        </p:txBody>
      </p:sp>
      <p:sp>
        <p:nvSpPr>
          <p:cNvPr id="31760" name="テキスト ボックス 15"/>
          <p:cNvSpPr txBox="1">
            <a:spLocks noChangeArrowheads="1"/>
          </p:cNvSpPr>
          <p:nvPr/>
        </p:nvSpPr>
        <p:spPr bwMode="auto">
          <a:xfrm>
            <a:off x="5011018" y="4776788"/>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構造化学</a:t>
            </a:r>
          </a:p>
        </p:txBody>
      </p:sp>
      <p:sp>
        <p:nvSpPr>
          <p:cNvPr id="31761" name="テキスト ボックス 16"/>
          <p:cNvSpPr txBox="1">
            <a:spLocks noChangeArrowheads="1"/>
          </p:cNvSpPr>
          <p:nvPr/>
        </p:nvSpPr>
        <p:spPr bwMode="auto">
          <a:xfrm>
            <a:off x="6227763" y="4714677"/>
            <a:ext cx="1081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光物理化学</a:t>
            </a:r>
          </a:p>
        </p:txBody>
      </p:sp>
      <p:sp>
        <p:nvSpPr>
          <p:cNvPr id="31762" name="テキスト ボックス 17"/>
          <p:cNvSpPr txBox="1">
            <a:spLocks noChangeArrowheads="1"/>
          </p:cNvSpPr>
          <p:nvPr/>
        </p:nvSpPr>
        <p:spPr bwMode="auto">
          <a:xfrm>
            <a:off x="5468938" y="4292600"/>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分光化学</a:t>
            </a:r>
          </a:p>
        </p:txBody>
      </p:sp>
      <p:sp>
        <p:nvSpPr>
          <p:cNvPr id="31763" name="テキスト ボックス 18"/>
          <p:cNvSpPr txBox="1">
            <a:spLocks noChangeArrowheads="1"/>
          </p:cNvSpPr>
          <p:nvPr/>
        </p:nvSpPr>
        <p:spPr bwMode="auto">
          <a:xfrm>
            <a:off x="4171950" y="3636963"/>
            <a:ext cx="901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理論化学</a:t>
            </a:r>
          </a:p>
        </p:txBody>
      </p:sp>
      <p:sp>
        <p:nvSpPr>
          <p:cNvPr id="31764" name="テキスト ボックス 19"/>
          <p:cNvSpPr txBox="1">
            <a:spLocks noChangeArrowheads="1"/>
          </p:cNvSpPr>
          <p:nvPr/>
        </p:nvSpPr>
        <p:spPr bwMode="auto">
          <a:xfrm>
            <a:off x="3938588" y="3124200"/>
            <a:ext cx="12620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機能有機化学</a:t>
            </a:r>
          </a:p>
        </p:txBody>
      </p:sp>
      <p:sp>
        <p:nvSpPr>
          <p:cNvPr id="31765" name="テキスト ボックス 20"/>
          <p:cNvSpPr txBox="1">
            <a:spLocks noChangeArrowheads="1"/>
          </p:cNvSpPr>
          <p:nvPr/>
        </p:nvSpPr>
        <p:spPr bwMode="auto">
          <a:xfrm>
            <a:off x="7185025" y="3738563"/>
            <a:ext cx="1260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機器分析化学</a:t>
            </a:r>
          </a:p>
        </p:txBody>
      </p:sp>
      <p:sp>
        <p:nvSpPr>
          <p:cNvPr id="31766" name="テキスト ボックス 21"/>
          <p:cNvSpPr txBox="1">
            <a:spLocks noChangeArrowheads="1"/>
          </p:cNvSpPr>
          <p:nvPr/>
        </p:nvSpPr>
        <p:spPr bwMode="auto">
          <a:xfrm>
            <a:off x="2484438" y="4221163"/>
            <a:ext cx="12620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電子状態理論</a:t>
            </a:r>
          </a:p>
        </p:txBody>
      </p:sp>
      <p:sp>
        <p:nvSpPr>
          <p:cNvPr id="31767" name="テキスト ボックス 22"/>
          <p:cNvSpPr txBox="1">
            <a:spLocks noChangeArrowheads="1"/>
          </p:cNvSpPr>
          <p:nvPr/>
        </p:nvSpPr>
        <p:spPr bwMode="auto">
          <a:xfrm>
            <a:off x="500063" y="3716338"/>
            <a:ext cx="9032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錯体化学</a:t>
            </a:r>
          </a:p>
        </p:txBody>
      </p:sp>
      <p:sp>
        <p:nvSpPr>
          <p:cNvPr id="31768" name="テキスト ボックス 23"/>
          <p:cNvSpPr txBox="1">
            <a:spLocks noChangeArrowheads="1"/>
          </p:cNvSpPr>
          <p:nvPr/>
        </p:nvSpPr>
        <p:spPr bwMode="auto">
          <a:xfrm>
            <a:off x="788988" y="3213100"/>
            <a:ext cx="12620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無機反応化学</a:t>
            </a:r>
          </a:p>
        </p:txBody>
      </p:sp>
      <p:sp>
        <p:nvSpPr>
          <p:cNvPr id="31769" name="テキスト ボックス 24"/>
          <p:cNvSpPr txBox="1">
            <a:spLocks noChangeArrowheads="1"/>
          </p:cNvSpPr>
          <p:nvPr/>
        </p:nvSpPr>
        <p:spPr bwMode="auto">
          <a:xfrm>
            <a:off x="1222375" y="2781300"/>
            <a:ext cx="1262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構造有機化学</a:t>
            </a:r>
          </a:p>
        </p:txBody>
      </p:sp>
      <p:sp>
        <p:nvSpPr>
          <p:cNvPr id="31770" name="テキスト ボックス 25"/>
          <p:cNvSpPr txBox="1">
            <a:spLocks noChangeArrowheads="1"/>
          </p:cNvSpPr>
          <p:nvPr/>
        </p:nvSpPr>
        <p:spPr bwMode="auto">
          <a:xfrm>
            <a:off x="1574800" y="2276475"/>
            <a:ext cx="1260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反応有機化学</a:t>
            </a:r>
          </a:p>
        </p:txBody>
      </p:sp>
      <p:sp>
        <p:nvSpPr>
          <p:cNvPr id="31771" name="テキスト ボックス 26"/>
          <p:cNvSpPr txBox="1">
            <a:spLocks noChangeArrowheads="1"/>
          </p:cNvSpPr>
          <p:nvPr/>
        </p:nvSpPr>
        <p:spPr bwMode="auto">
          <a:xfrm>
            <a:off x="3348038" y="2133600"/>
            <a:ext cx="1081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化学合成法</a:t>
            </a:r>
          </a:p>
        </p:txBody>
      </p:sp>
      <p:sp>
        <p:nvSpPr>
          <p:cNvPr id="31772" name="テキスト ボックス 27"/>
          <p:cNvSpPr txBox="1">
            <a:spLocks noChangeArrowheads="1"/>
          </p:cNvSpPr>
          <p:nvPr/>
        </p:nvSpPr>
        <p:spPr bwMode="auto">
          <a:xfrm>
            <a:off x="4613275" y="2133600"/>
            <a:ext cx="1262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生物分子化学</a:t>
            </a:r>
          </a:p>
        </p:txBody>
      </p:sp>
      <p:sp>
        <p:nvSpPr>
          <p:cNvPr id="31773" name="テキスト ボックス 28"/>
          <p:cNvSpPr txBox="1">
            <a:spLocks noChangeArrowheads="1"/>
          </p:cNvSpPr>
          <p:nvPr/>
        </p:nvSpPr>
        <p:spPr bwMode="auto">
          <a:xfrm>
            <a:off x="6910388" y="2133600"/>
            <a:ext cx="12620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先端システム</a:t>
            </a:r>
            <a:endParaRPr kumimoji="1" lang="en-US" altLang="ja-JP"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医学生物工学</a:t>
            </a:r>
          </a:p>
        </p:txBody>
      </p:sp>
      <p:sp>
        <p:nvSpPr>
          <p:cNvPr id="31774" name="テキスト ボックス 29"/>
          <p:cNvSpPr txBox="1">
            <a:spLocks noChangeArrowheads="1"/>
          </p:cNvSpPr>
          <p:nvPr/>
        </p:nvSpPr>
        <p:spPr bwMode="auto">
          <a:xfrm>
            <a:off x="6426200" y="2724150"/>
            <a:ext cx="108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分子生物学</a:t>
            </a:r>
          </a:p>
        </p:txBody>
      </p:sp>
      <p:sp>
        <p:nvSpPr>
          <p:cNvPr id="31775" name="テキスト ボックス 30"/>
          <p:cNvSpPr txBox="1">
            <a:spLocks noChangeArrowheads="1"/>
          </p:cNvSpPr>
          <p:nvPr/>
        </p:nvSpPr>
        <p:spPr bwMode="auto">
          <a:xfrm>
            <a:off x="6383338" y="3128963"/>
            <a:ext cx="1552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ケミカルバイオロジー</a:t>
            </a:r>
          </a:p>
        </p:txBody>
      </p:sp>
      <p:sp>
        <p:nvSpPr>
          <p:cNvPr id="43038" name="タイトル 52"/>
          <p:cNvSpPr>
            <a:spLocks noGrp="1"/>
          </p:cNvSpPr>
          <p:nvPr>
            <p:ph type="title"/>
          </p:nvPr>
        </p:nvSpPr>
        <p:spPr/>
        <p:txBody>
          <a:bodyPr/>
          <a:lstStyle/>
          <a:p>
            <a:r>
              <a:rPr lang="ja-JP" altLang="en-US"/>
              <a:t>研究分野</a:t>
            </a:r>
            <a:r>
              <a:rPr lang="en-US" altLang="ja-JP"/>
              <a:t> (</a:t>
            </a:r>
            <a:r>
              <a:rPr lang="ja-JP" altLang="en-US"/>
              <a:t>化学・生命化学科</a:t>
            </a:r>
            <a:r>
              <a:rPr lang="en-US" altLang="ja-JP"/>
              <a:t>)</a:t>
            </a:r>
            <a:endParaRPr lang="ja-JP" altLang="en-US"/>
          </a:p>
        </p:txBody>
      </p:sp>
      <p:sp>
        <p:nvSpPr>
          <p:cNvPr id="43" name="角丸四角形 42"/>
          <p:cNvSpPr/>
          <p:nvPr/>
        </p:nvSpPr>
        <p:spPr>
          <a:xfrm>
            <a:off x="2411413" y="1052513"/>
            <a:ext cx="4319587" cy="461962"/>
          </a:xfrm>
          <a:prstGeom prst="roundRect">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関連分野とカリキュラム</a:t>
            </a:r>
            <a:endParaRPr kumimoji="1" lang="en-US" altLang="ja-JP"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44" name="テキスト ボックス 16"/>
          <p:cNvSpPr txBox="1">
            <a:spLocks noChangeArrowheads="1"/>
          </p:cNvSpPr>
          <p:nvPr/>
        </p:nvSpPr>
        <p:spPr bwMode="auto">
          <a:xfrm>
            <a:off x="1329354" y="4714875"/>
            <a:ext cx="1701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ケム・インフォマティクス</a:t>
            </a:r>
          </a:p>
        </p:txBody>
      </p:sp>
    </p:spTree>
    <p:extLst>
      <p:ext uri="{BB962C8B-B14F-4D97-AF65-F5344CB8AC3E}">
        <p14:creationId xmlns:p14="http://schemas.microsoft.com/office/powerpoint/2010/main" val="311438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片側の 2 つの角を丸めた四角形 16"/>
          <p:cNvSpPr/>
          <p:nvPr/>
        </p:nvSpPr>
        <p:spPr>
          <a:xfrm>
            <a:off x="468313" y="1052513"/>
            <a:ext cx="8207375" cy="863600"/>
          </a:xfrm>
          <a:prstGeom prst="round2SameRect">
            <a:avLst>
              <a:gd name="adj1" fmla="val 12656"/>
              <a:gd name="adj2" fmla="val 0"/>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32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物質とエネルギーの基本法則</a:t>
            </a:r>
          </a:p>
        </p:txBody>
      </p:sp>
      <p:sp>
        <p:nvSpPr>
          <p:cNvPr id="18" name="Text Box 12"/>
          <p:cNvSpPr txBox="1">
            <a:spLocks noChangeArrowheads="1"/>
          </p:cNvSpPr>
          <p:nvPr/>
        </p:nvSpPr>
        <p:spPr bwMode="auto">
          <a:xfrm>
            <a:off x="468313" y="1916113"/>
            <a:ext cx="8207375" cy="433387"/>
          </a:xfrm>
          <a:prstGeom prst="round2SameRect">
            <a:avLst>
              <a:gd name="adj1" fmla="val 0"/>
              <a:gd name="adj2" fmla="val 21821"/>
            </a:avLst>
          </a:prstGeom>
          <a:solidFill>
            <a:schemeClr val="accent5">
              <a:lumMod val="20000"/>
              <a:lumOff val="80000"/>
            </a:schemeClr>
          </a:solidFill>
          <a:ln>
            <a:noFill/>
          </a:ln>
        </p:spPr>
        <p:txBody>
          <a:bodyPr wrap="none" anchor="ctr"/>
          <a:lstStyle>
            <a:defPPr>
              <a:defRPr lang="en-US"/>
            </a:defPPr>
            <a:lvl1pPr algn="ctr" eaLnBrk="1" hangingPunct="1">
              <a:buFont typeface="Arial" panose="020B0604020202020204" pitchFamily="34" charset="0"/>
              <a:buNone/>
              <a:defRPr kumimoji="1" sz="2400" b="1">
                <a:solidFill>
                  <a:schemeClr val="bg1"/>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rPr>
              <a:t>最先端の科学技術を支える原点</a:t>
            </a:r>
          </a:p>
        </p:txBody>
      </p:sp>
      <p:sp>
        <p:nvSpPr>
          <p:cNvPr id="33801" name="テキスト ボックス 9"/>
          <p:cNvSpPr txBox="1">
            <a:spLocks noChangeArrowheads="1"/>
          </p:cNvSpPr>
          <p:nvPr/>
        </p:nvSpPr>
        <p:spPr bwMode="auto">
          <a:xfrm>
            <a:off x="0" y="5516563"/>
            <a:ext cx="9144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37931725" indent="-37474525">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3600" b="1" i="0" u="none" strike="noStrike" kern="1200" cap="none" spc="0" normalizeH="0" baseline="0" noProof="0" dirty="0">
                <a:ln>
                  <a:noFill/>
                </a:ln>
                <a:solidFill>
                  <a:srgbClr val="ED7D31"/>
                </a:solidFill>
                <a:effectLst/>
                <a:uLnTx/>
                <a:uFillTx/>
                <a:latin typeface="Century Gothic"/>
                <a:ea typeface="Meiryo UI" panose="020B0604030504040204" pitchFamily="50" charset="-128"/>
                <a:cs typeface="Meiryo UI" panose="020B0604030504040204" pitchFamily="50" charset="-128"/>
                <a:sym typeface="Arial" panose="020B0604020202020204" pitchFamily="34" charset="0"/>
              </a:rPr>
              <a:t>創造性豊かな卓越した人材の育成を目指す</a:t>
            </a:r>
          </a:p>
        </p:txBody>
      </p:sp>
      <p:sp>
        <p:nvSpPr>
          <p:cNvPr id="45060" name="タイトル 1"/>
          <p:cNvSpPr>
            <a:spLocks noGrp="1"/>
          </p:cNvSpPr>
          <p:nvPr>
            <p:ph type="title"/>
          </p:nvPr>
        </p:nvSpPr>
        <p:spPr/>
        <p:txBody>
          <a:bodyPr/>
          <a:lstStyle/>
          <a:p>
            <a:r>
              <a:rPr lang="ja-JP" altLang="en-US"/>
              <a:t>教育内容と目標</a:t>
            </a:r>
            <a:r>
              <a:rPr lang="en-US" altLang="ja-JP"/>
              <a:t> (</a:t>
            </a:r>
            <a:r>
              <a:rPr lang="ja-JP" altLang="en-US"/>
              <a:t>化学・生命化学科</a:t>
            </a:r>
            <a:r>
              <a:rPr lang="en-US" altLang="ja-JP"/>
              <a:t>)</a:t>
            </a:r>
            <a:endParaRPr lang="ja-JP" altLang="en-US"/>
          </a:p>
        </p:txBody>
      </p:sp>
      <p:sp>
        <p:nvSpPr>
          <p:cNvPr id="20" name="片側の 2 つの角を丸めた四角形 19"/>
          <p:cNvSpPr/>
          <p:nvPr/>
        </p:nvSpPr>
        <p:spPr>
          <a:xfrm>
            <a:off x="468313" y="2492375"/>
            <a:ext cx="8207375" cy="865188"/>
          </a:xfrm>
          <a:prstGeom prst="round2SameRect">
            <a:avLst>
              <a:gd name="adj1" fmla="val 12656"/>
              <a:gd name="adj2" fmla="val 0"/>
            </a:avLst>
          </a:prstGeom>
          <a:solidFill>
            <a:schemeClr val="accent5"/>
          </a:solidFill>
          <a:ln>
            <a:noFill/>
          </a:ln>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1" lang="ja-JP" altLang="en-US" sz="3200" b="1" i="0" u="none" strike="noStrike" kern="1200" cap="none" spc="0" normalizeH="0" baseline="0" noProof="0">
                <a:ln>
                  <a:noFill/>
                </a:ln>
                <a:solidFill>
                  <a:prstClr val="white"/>
                </a:solidFill>
                <a:effectLst/>
                <a:uLnTx/>
                <a:uFillTx/>
                <a:latin typeface="Century Gothic" pitchFamily="34" charset="0"/>
                <a:ea typeface="Meiryo UI" pitchFamily="50" charset="-128"/>
                <a:cs typeface="Meiryo UI" pitchFamily="50" charset="-128"/>
                <a:sym typeface="Arial" pitchFamily="34" charset="0"/>
              </a:rPr>
              <a:t>新しい物質の創造を目指す“分子の科学”</a:t>
            </a:r>
          </a:p>
        </p:txBody>
      </p:sp>
      <p:sp>
        <p:nvSpPr>
          <p:cNvPr id="21" name="Text Box 12"/>
          <p:cNvSpPr txBox="1">
            <a:spLocks noChangeArrowheads="1"/>
          </p:cNvSpPr>
          <p:nvPr/>
        </p:nvSpPr>
        <p:spPr bwMode="auto">
          <a:xfrm>
            <a:off x="468313" y="3357563"/>
            <a:ext cx="8207375" cy="431800"/>
          </a:xfrm>
          <a:prstGeom prst="round2SameRect">
            <a:avLst>
              <a:gd name="adj1" fmla="val 0"/>
              <a:gd name="adj2" fmla="val 21821"/>
            </a:avLst>
          </a:prstGeom>
          <a:solidFill>
            <a:schemeClr val="accent5">
              <a:lumMod val="20000"/>
              <a:lumOff val="80000"/>
            </a:schemeClr>
          </a:solidFill>
          <a:ln>
            <a:noFill/>
          </a:ln>
        </p:spPr>
        <p:txBody>
          <a:bodyPr wrap="none" anchor="ctr"/>
          <a:lstStyle>
            <a:defPPr>
              <a:defRPr lang="en-US"/>
            </a:defPPr>
            <a:lvl1pPr algn="ctr" eaLnBrk="1" hangingPunct="1">
              <a:buFont typeface="Arial" panose="020B0604020202020204" pitchFamily="34" charset="0"/>
              <a:buNone/>
              <a:defRPr kumimoji="1" sz="2400" b="0">
                <a:solidFill>
                  <a:schemeClr val="tx1"/>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rPr>
              <a:t>分子レベルで化学・生命現象の解明</a:t>
            </a:r>
          </a:p>
        </p:txBody>
      </p:sp>
      <p:sp>
        <p:nvSpPr>
          <p:cNvPr id="22" name="片側の 2 つの角を丸めた四角形 21"/>
          <p:cNvSpPr/>
          <p:nvPr/>
        </p:nvSpPr>
        <p:spPr>
          <a:xfrm>
            <a:off x="468313" y="3933825"/>
            <a:ext cx="8207375" cy="863600"/>
          </a:xfrm>
          <a:prstGeom prst="round2SameRect">
            <a:avLst>
              <a:gd name="adj1" fmla="val 12656"/>
              <a:gd name="adj2" fmla="val 0"/>
            </a:avLst>
          </a:prstGeom>
          <a:solidFill>
            <a:schemeClr val="accent5"/>
          </a:solidFill>
          <a:ln>
            <a:noFill/>
          </a:ln>
        </p:spPr>
        <p:txBody>
          <a:bodyPr wrap="none" anchor="ctr"/>
          <a:lstStyle>
            <a:lvl1pPr>
              <a:defRPr kumimoji="1" sz="2400">
                <a:solidFill>
                  <a:srgbClr val="000000"/>
                </a:solidFill>
                <a:latin typeface="Arial" pitchFamily="34" charset="0"/>
                <a:ea typeface="ヒラギノ角ゴ ProN W3" pitchFamily="1" charset="-128"/>
                <a:sym typeface="Arial" pitchFamily="34" charset="0"/>
              </a:defRPr>
            </a:lvl1pPr>
            <a:lvl2pPr marL="742950" indent="-285750">
              <a:defRPr kumimoji="1" sz="2400">
                <a:solidFill>
                  <a:srgbClr val="000000"/>
                </a:solidFill>
                <a:latin typeface="Arial" pitchFamily="34" charset="0"/>
                <a:ea typeface="ヒラギノ角ゴ ProN W3" pitchFamily="1" charset="-128"/>
                <a:sym typeface="Arial" pitchFamily="34" charset="0"/>
              </a:defRPr>
            </a:lvl2pPr>
            <a:lvl3pPr marL="1143000" indent="-228600">
              <a:defRPr kumimoji="1" sz="2400">
                <a:solidFill>
                  <a:srgbClr val="000000"/>
                </a:solidFill>
                <a:latin typeface="Arial" pitchFamily="34" charset="0"/>
                <a:ea typeface="ヒラギノ角ゴ ProN W3" pitchFamily="1" charset="-128"/>
                <a:sym typeface="Arial" pitchFamily="34" charset="0"/>
              </a:defRPr>
            </a:lvl3pPr>
            <a:lvl4pPr marL="1600200" indent="-228600">
              <a:defRPr kumimoji="1" sz="2400">
                <a:solidFill>
                  <a:srgbClr val="000000"/>
                </a:solidFill>
                <a:latin typeface="Arial" pitchFamily="34" charset="0"/>
                <a:ea typeface="ヒラギノ角ゴ ProN W3" pitchFamily="1" charset="-128"/>
                <a:sym typeface="Arial" pitchFamily="34" charset="0"/>
              </a:defRPr>
            </a:lvl4pPr>
            <a:lvl5pPr marL="2057400" indent="-228600">
              <a:defRPr kumimoji="1" sz="2400">
                <a:solidFill>
                  <a:srgbClr val="000000"/>
                </a:solidFill>
                <a:latin typeface="Arial" pitchFamily="34" charset="0"/>
                <a:ea typeface="ヒラギノ角ゴ ProN W3" pitchFamily="1" charset="-128"/>
                <a:sym typeface="Arial" pitchFamily="34" charset="0"/>
              </a:defRPr>
            </a:lvl5pPr>
            <a:lvl6pPr marL="25146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6pPr>
            <a:lvl7pPr marL="29718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7pPr>
            <a:lvl8pPr marL="34290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8pPr>
            <a:lvl9pPr marL="3886200" indent="-228600" eaLnBrk="0" fontAlgn="base" hangingPunct="0">
              <a:spcBef>
                <a:spcPct val="0"/>
              </a:spcBef>
              <a:spcAft>
                <a:spcPct val="0"/>
              </a:spcAft>
              <a:defRPr kumimoji="1" sz="2400">
                <a:solidFill>
                  <a:srgbClr val="000000"/>
                </a:solidFill>
                <a:latin typeface="Arial" pitchFamily="34" charset="0"/>
                <a:ea typeface="ヒラギノ角ゴ ProN W3" pitchFamily="1" charset="-128"/>
                <a:sym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defRPr/>
            </a:pPr>
            <a:r>
              <a:rPr kumimoji="1" lang="en-US" altLang="ja-JP" sz="3200" b="1" i="0" u="none" strike="noStrike" kern="1200" cap="none" spc="0" normalizeH="0" baseline="0" noProof="0">
                <a:ln>
                  <a:noFill/>
                </a:ln>
                <a:solidFill>
                  <a:prstClr val="white"/>
                </a:solidFill>
                <a:effectLst/>
                <a:uLnTx/>
                <a:uFillTx/>
                <a:latin typeface="Century Gothic" pitchFamily="34" charset="0"/>
                <a:ea typeface="Meiryo UI" pitchFamily="50" charset="-128"/>
                <a:cs typeface="Meiryo UI" pitchFamily="50" charset="-128"/>
                <a:sym typeface="Arial" pitchFamily="34" charset="0"/>
              </a:rPr>
              <a:t>“The Central Science”</a:t>
            </a:r>
            <a:endParaRPr kumimoji="1" lang="ja-JP" altLang="en-US" sz="3200" b="1" i="0" u="none" strike="noStrike" kern="1200" cap="none" spc="0" normalizeH="0" baseline="0" noProof="0">
              <a:ln>
                <a:noFill/>
              </a:ln>
              <a:solidFill>
                <a:prstClr val="white"/>
              </a:solidFill>
              <a:effectLst/>
              <a:uLnTx/>
              <a:uFillTx/>
              <a:latin typeface="Century Gothic" pitchFamily="34" charset="0"/>
              <a:ea typeface="Meiryo UI" pitchFamily="50" charset="-128"/>
              <a:cs typeface="Meiryo UI" pitchFamily="50" charset="-128"/>
              <a:sym typeface="Arial" pitchFamily="34" charset="0"/>
            </a:endParaRPr>
          </a:p>
        </p:txBody>
      </p:sp>
      <p:sp>
        <p:nvSpPr>
          <p:cNvPr id="23" name="Text Box 12"/>
          <p:cNvSpPr txBox="1">
            <a:spLocks noChangeArrowheads="1"/>
          </p:cNvSpPr>
          <p:nvPr/>
        </p:nvSpPr>
        <p:spPr bwMode="auto">
          <a:xfrm>
            <a:off x="468313" y="4797425"/>
            <a:ext cx="8207375" cy="431800"/>
          </a:xfrm>
          <a:prstGeom prst="round2SameRect">
            <a:avLst>
              <a:gd name="adj1" fmla="val 0"/>
              <a:gd name="adj2" fmla="val 21821"/>
            </a:avLst>
          </a:prstGeom>
          <a:solidFill>
            <a:schemeClr val="accent5">
              <a:lumMod val="20000"/>
              <a:lumOff val="80000"/>
            </a:schemeClr>
          </a:solidFill>
          <a:ln>
            <a:noFill/>
          </a:ln>
        </p:spPr>
        <p:txBody>
          <a:bodyPr wrap="none" anchor="ctr"/>
          <a:lstStyle>
            <a:defPPr>
              <a:defRPr lang="en-US"/>
            </a:defPPr>
            <a:lvl1pPr algn="ctr" eaLnBrk="1" hangingPunct="1">
              <a:buFont typeface="Arial" panose="020B0604020202020204" pitchFamily="34" charset="0"/>
              <a:buNone/>
              <a:defRPr kumimoji="1" sz="2400" b="0">
                <a:solidFill>
                  <a:schemeClr val="tx1"/>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0" i="0" u="none" strike="noStrike" kern="1200" cap="none" spc="0" normalizeH="0" baseline="0" noProof="0" dirty="0">
                <a:ln>
                  <a:noFill/>
                </a:ln>
                <a:solidFill>
                  <a:prstClr val="black"/>
                </a:solidFill>
                <a:effectLst/>
                <a:uLnTx/>
                <a:uFillTx/>
                <a:latin typeface="Century Gothic"/>
                <a:ea typeface="Meiryo UI"/>
                <a:cs typeface="+mn-cs"/>
                <a:sym typeface="Arial" pitchFamily="34" charset="0"/>
              </a:rPr>
              <a:t>工学系，生命系，薬学，自然科学系分野との連携の基礎</a:t>
            </a:r>
          </a:p>
        </p:txBody>
      </p:sp>
    </p:spTree>
    <p:extLst>
      <p:ext uri="{BB962C8B-B14F-4D97-AF65-F5344CB8AC3E}">
        <p14:creationId xmlns:p14="http://schemas.microsoft.com/office/powerpoint/2010/main" val="1007287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p:txBody>
          <a:bodyPr/>
          <a:lstStyle/>
          <a:p>
            <a:r>
              <a:rPr lang="ja-JP" altLang="en-US" dirty="0"/>
              <a:t>化学・生命化学科の教員</a:t>
            </a:r>
          </a:p>
        </p:txBody>
      </p:sp>
      <p:sp>
        <p:nvSpPr>
          <p:cNvPr id="9" name="テキスト ボックス 8">
            <a:extLst>
              <a:ext uri="{FF2B5EF4-FFF2-40B4-BE49-F238E27FC236}">
                <a16:creationId xmlns:a16="http://schemas.microsoft.com/office/drawing/2014/main" id="{28D395EC-D308-064F-A8FA-C2F3FFFBBE83}"/>
              </a:ext>
            </a:extLst>
          </p:cNvPr>
          <p:cNvSpPr txBox="1"/>
          <p:nvPr/>
        </p:nvSpPr>
        <p:spPr>
          <a:xfrm>
            <a:off x="323528" y="1021959"/>
            <a:ext cx="2951449" cy="523220"/>
          </a:xfrm>
          <a:prstGeom prst="rect">
            <a:avLst/>
          </a:prstGeom>
          <a:noFill/>
        </p:spPr>
        <p:txBody>
          <a:bodyPr wrap="none" rtlCol="0" anchor="ctr" anchorCtr="0">
            <a:spAutoFit/>
          </a:bodyPr>
          <a:lstStyle/>
          <a:p>
            <a:r>
              <a:rPr kumimoji="1" lang="ja-JP" altLang="en-US" sz="2800" dirty="0">
                <a:solidFill>
                  <a:srgbClr val="045082"/>
                </a:solidFill>
                <a:latin typeface="+mj-lt"/>
                <a:ea typeface="+mn-ea"/>
              </a:rPr>
              <a:t>先進</a:t>
            </a:r>
            <a:r>
              <a:rPr kumimoji="1" lang="en-US" altLang="ja-JP" sz="2800" dirty="0">
                <a:solidFill>
                  <a:srgbClr val="045082"/>
                </a:solidFill>
                <a:latin typeface="+mj-lt"/>
                <a:ea typeface="+mn-ea"/>
              </a:rPr>
              <a:t> Top Runner</a:t>
            </a:r>
            <a:endParaRPr kumimoji="1" lang="ja-JP" altLang="en-US" sz="2800" dirty="0">
              <a:solidFill>
                <a:srgbClr val="045082"/>
              </a:solidFill>
              <a:latin typeface="+mj-lt"/>
              <a:ea typeface="+mn-ea"/>
            </a:endParaRPr>
          </a:p>
        </p:txBody>
      </p:sp>
      <p:sp>
        <p:nvSpPr>
          <p:cNvPr id="10" name="テキスト ボックス 9">
            <a:extLst>
              <a:ext uri="{FF2B5EF4-FFF2-40B4-BE49-F238E27FC236}">
                <a16:creationId xmlns:a16="http://schemas.microsoft.com/office/drawing/2014/main" id="{294B00C8-3063-7148-AA47-971C86DEC863}"/>
              </a:ext>
            </a:extLst>
          </p:cNvPr>
          <p:cNvSpPr txBox="1"/>
          <p:nvPr/>
        </p:nvSpPr>
        <p:spPr>
          <a:xfrm>
            <a:off x="323528" y="3855233"/>
            <a:ext cx="4680000" cy="2462213"/>
          </a:xfrm>
          <a:prstGeom prst="rect">
            <a:avLst/>
          </a:prstGeom>
          <a:noFill/>
        </p:spPr>
        <p:txBody>
          <a:bodyPr wrap="square" rtlCol="0" anchor="ctr" anchorCtr="0">
            <a:spAutoFit/>
          </a:bodyPr>
          <a:lstStyle/>
          <a:p>
            <a:pPr algn="just"/>
            <a:r>
              <a:rPr lang="ja-JP" altLang="en-US" sz="1400" dirty="0">
                <a:latin typeface="+mn-ea"/>
                <a:ea typeface="+mn-ea"/>
              </a:rPr>
              <a:t>「味噌汁を毎日飲めば健康でいられる」「納豆は体にいい」など、伝統的な発酵食品は体にいいとよくいわれていますが、それはなぜだか考えたことがありますか？ 栄養素を基に考える食品化学の世界では、多くの場合ミネラル、ビタミンなどの働きを根拠として説明がなされています。最近では、カテキンやイソフラボンなどの効能が「体にいい」ともいわれています。しかし、本当にそれだけが「体にいい」原因なのでしょうか？ 食品には、私たちの知らないものがもっと隠れているのではないでしょうか？ 私の研究室ではこの考えを基に、「体にいい」「健康を保てる」とされる発酵食品の中に、生体に何らかの作用をもたらす（</a:t>
            </a:r>
            <a:r>
              <a:rPr lang="ja-JP" altLang="en-US" sz="1400">
                <a:latin typeface="+mn-ea"/>
                <a:ea typeface="+mn-ea"/>
              </a:rPr>
              <a:t>＝生物活性</a:t>
            </a:r>
            <a:r>
              <a:rPr lang="ja-JP" altLang="en-US" sz="1400" dirty="0">
                <a:latin typeface="+mn-ea"/>
                <a:ea typeface="+mn-ea"/>
              </a:rPr>
              <a:t>を持つ）化学物質がないか探っています。</a:t>
            </a:r>
            <a:endParaRPr kumimoji="1" lang="ja-JP" altLang="en-US" sz="1400" dirty="0">
              <a:solidFill>
                <a:schemeClr val="bg1"/>
              </a:solidFill>
              <a:latin typeface="+mn-ea"/>
              <a:ea typeface="+mn-ea"/>
            </a:endParaRPr>
          </a:p>
        </p:txBody>
      </p:sp>
      <p:pic>
        <p:nvPicPr>
          <p:cNvPr id="11" name="図 10">
            <a:extLst>
              <a:ext uri="{FF2B5EF4-FFF2-40B4-BE49-F238E27FC236}">
                <a16:creationId xmlns:a16="http://schemas.microsoft.com/office/drawing/2014/main" id="{5DB0FE5E-6BAE-AA46-AE3D-5E24AE48C3D2}"/>
              </a:ext>
            </a:extLst>
          </p:cNvPr>
          <p:cNvPicPr>
            <a:picLocks noChangeAspect="1"/>
          </p:cNvPicPr>
          <p:nvPr/>
        </p:nvPicPr>
        <p:blipFill>
          <a:blip r:embed="rId2"/>
          <a:stretch>
            <a:fillRect/>
          </a:stretch>
        </p:blipFill>
        <p:spPr>
          <a:xfrm>
            <a:off x="323528" y="1700808"/>
            <a:ext cx="4695896" cy="2067441"/>
          </a:xfrm>
          <a:prstGeom prst="rect">
            <a:avLst/>
          </a:prstGeom>
        </p:spPr>
      </p:pic>
      <p:pic>
        <p:nvPicPr>
          <p:cNvPr id="12" name="図 11">
            <a:extLst>
              <a:ext uri="{FF2B5EF4-FFF2-40B4-BE49-F238E27FC236}">
                <a16:creationId xmlns:a16="http://schemas.microsoft.com/office/drawing/2014/main" id="{CA5B4D24-410A-3446-BD50-494D0F3587EC}"/>
              </a:ext>
            </a:extLst>
          </p:cNvPr>
          <p:cNvPicPr>
            <a:picLocks noChangeAspect="1"/>
          </p:cNvPicPr>
          <p:nvPr/>
        </p:nvPicPr>
        <p:blipFill>
          <a:blip r:embed="rId3"/>
          <a:stretch>
            <a:fillRect/>
          </a:stretch>
        </p:blipFill>
        <p:spPr>
          <a:xfrm>
            <a:off x="5272557" y="3573016"/>
            <a:ext cx="3773875" cy="2281479"/>
          </a:xfrm>
          <a:prstGeom prst="rect">
            <a:avLst/>
          </a:prstGeom>
        </p:spPr>
      </p:pic>
      <p:pic>
        <p:nvPicPr>
          <p:cNvPr id="13" name="図 12">
            <a:extLst>
              <a:ext uri="{FF2B5EF4-FFF2-40B4-BE49-F238E27FC236}">
                <a16:creationId xmlns:a16="http://schemas.microsoft.com/office/drawing/2014/main" id="{0AFB7E60-A005-0E40-B74B-7C4F255AD1CD}"/>
              </a:ext>
            </a:extLst>
          </p:cNvPr>
          <p:cNvPicPr>
            <a:picLocks noChangeAspect="1"/>
          </p:cNvPicPr>
          <p:nvPr/>
        </p:nvPicPr>
        <p:blipFill>
          <a:blip r:embed="rId4"/>
          <a:stretch>
            <a:fillRect/>
          </a:stretch>
        </p:blipFill>
        <p:spPr>
          <a:xfrm>
            <a:off x="5272557" y="1749672"/>
            <a:ext cx="3773875" cy="2007702"/>
          </a:xfrm>
          <a:prstGeom prst="rect">
            <a:avLst/>
          </a:prstGeom>
        </p:spPr>
      </p:pic>
      <p:sp>
        <p:nvSpPr>
          <p:cNvPr id="14" name="テキスト ボックス 13">
            <a:extLst>
              <a:ext uri="{FF2B5EF4-FFF2-40B4-BE49-F238E27FC236}">
                <a16:creationId xmlns:a16="http://schemas.microsoft.com/office/drawing/2014/main" id="{E5F942A8-288D-E34F-9DF1-7B782AF40B2F}"/>
              </a:ext>
            </a:extLst>
          </p:cNvPr>
          <p:cNvSpPr txBox="1"/>
          <p:nvPr/>
        </p:nvSpPr>
        <p:spPr>
          <a:xfrm>
            <a:off x="5220072" y="1526595"/>
            <a:ext cx="2232248" cy="246221"/>
          </a:xfrm>
          <a:prstGeom prst="rect">
            <a:avLst/>
          </a:prstGeom>
          <a:noFill/>
        </p:spPr>
        <p:txBody>
          <a:bodyPr wrap="square" rtlCol="0" anchor="ctr" anchorCtr="0">
            <a:spAutoFit/>
          </a:bodyPr>
          <a:lstStyle/>
          <a:p>
            <a:r>
              <a:rPr lang="ja-JP" altLang="en-US" sz="1000">
                <a:latin typeface="+mn-ea"/>
                <a:ea typeface="+mn-ea"/>
              </a:rPr>
              <a:t>さまざまな海洋生物</a:t>
            </a:r>
            <a:endParaRPr kumimoji="1" lang="ja-JP" altLang="en-US" sz="1000" dirty="0">
              <a:solidFill>
                <a:schemeClr val="bg1"/>
              </a:solidFill>
              <a:latin typeface="+mn-ea"/>
              <a:ea typeface="+mn-ea"/>
            </a:endParaRPr>
          </a:p>
        </p:txBody>
      </p:sp>
    </p:spTree>
    <p:extLst>
      <p:ext uri="{BB962C8B-B14F-4D97-AF65-F5344CB8AC3E}">
        <p14:creationId xmlns:p14="http://schemas.microsoft.com/office/powerpoint/2010/main" val="287535997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dirty="0">
                <a:cs typeface="+mj-cs"/>
                <a:sym typeface="Arial" pitchFamily="34" charset="0"/>
              </a:rPr>
              <a:t>応用化学科の紹介</a:t>
            </a:r>
          </a:p>
        </p:txBody>
      </p:sp>
      <p:sp>
        <p:nvSpPr>
          <p:cNvPr id="58370"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352822E6-5DB2-5342-B661-23A4B2CCDC3C}" type="slidenum">
              <a:rPr kumimoji="0" lang="en-US" altLang="ja-JP" sz="1000">
                <a:solidFill>
                  <a:prstClr val="black"/>
                </a:solidFill>
                <a:latin typeface="Arial" charset="0"/>
                <a:ea typeface="ヒラギノ角ゴ ProN W3" charset="-128"/>
                <a:cs typeface="Arial" charset="0"/>
              </a:rPr>
              <a:pPr>
                <a:spcBef>
                  <a:spcPct val="0"/>
                </a:spcBef>
                <a:buSzTx/>
                <a:buFontTx/>
                <a:buNone/>
              </a:pPr>
              <a:t>35</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206147864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タイトル 3"/>
          <p:cNvSpPr>
            <a:spLocks noGrp="1"/>
          </p:cNvSpPr>
          <p:nvPr>
            <p:ph type="title"/>
          </p:nvPr>
        </p:nvSpPr>
        <p:spPr/>
        <p:txBody>
          <a:bodyPr/>
          <a:lstStyle/>
          <a:p>
            <a:r>
              <a:rPr lang="ja-JP" altLang="en-US"/>
              <a:t>研究分野</a:t>
            </a:r>
            <a:r>
              <a:rPr lang="en-US" altLang="ja-JP"/>
              <a:t> (</a:t>
            </a:r>
            <a:r>
              <a:rPr lang="ja-JP" altLang="en-US"/>
              <a:t>応用化学科</a:t>
            </a:r>
            <a:r>
              <a:rPr lang="en-US" altLang="ja-JP"/>
              <a:t>)</a:t>
            </a:r>
            <a:endParaRPr lang="ja-JP" altLang="en-US"/>
          </a:p>
        </p:txBody>
      </p:sp>
      <p:sp>
        <p:nvSpPr>
          <p:cNvPr id="2" name="正方形/長方形 1">
            <a:extLst>
              <a:ext uri="{FF2B5EF4-FFF2-40B4-BE49-F238E27FC236}">
                <a16:creationId xmlns:a16="http://schemas.microsoft.com/office/drawing/2014/main" id="{215945A1-8C97-C128-5CAD-A9265912E721}"/>
              </a:ext>
            </a:extLst>
          </p:cNvPr>
          <p:cNvSpPr/>
          <p:nvPr/>
        </p:nvSpPr>
        <p:spPr>
          <a:xfrm>
            <a:off x="2643190" y="769556"/>
            <a:ext cx="6215068" cy="1148904"/>
          </a:xfrm>
          <a:prstGeom prst="rect">
            <a:avLst/>
          </a:prstGeom>
          <a:solidFill>
            <a:schemeClr val="bg1">
              <a:alpha val="89945"/>
            </a:schemeClr>
          </a:solidFill>
          <a:effectLst>
            <a:softEdge rad="23662"/>
          </a:effectLst>
        </p:spPr>
        <p:txBody>
          <a:bodyPr wrap="square">
            <a:spAutoFit/>
          </a:bodyPr>
          <a:lstStyle/>
          <a:p>
            <a:pPr lvl="1" algn="ctr">
              <a:lnSpc>
                <a:spcPct val="150000"/>
              </a:lnSpc>
            </a:pPr>
            <a:r>
              <a:rPr lang="ja-JP" altLang="en-US" sz="2400" b="1" u="sng">
                <a:latin typeface="Meiryo UI" panose="020B0604030504040204" pitchFamily="34" charset="-128"/>
                <a:ea typeface="Meiryo UI" panose="020B0604030504040204" pitchFamily="34" charset="-128"/>
                <a:cs typeface="HGP創英角ｺﾞｼｯｸUB" charset="0"/>
              </a:rPr>
              <a:t>化学を利用して、ものづくりに役立てる学問</a:t>
            </a:r>
          </a:p>
          <a:p>
            <a:pPr lvl="1" algn="ctr">
              <a:lnSpc>
                <a:spcPct val="90000"/>
              </a:lnSpc>
            </a:pPr>
            <a:r>
              <a:rPr lang="ja-JP" altLang="en-US" b="1">
                <a:latin typeface="Meiryo UI" panose="020B0604030504040204" pitchFamily="34" charset="-128"/>
                <a:ea typeface="Meiryo UI" panose="020B0604030504040204" pitchFamily="34" charset="-128"/>
                <a:cs typeface="HGP創英角ｺﾞｼｯｸUB" charset="0"/>
              </a:rPr>
              <a:t>役立つ物質をつくりだし、役立つ反応を見つけ出し、化学を</a:t>
            </a:r>
            <a:endParaRPr lang="en-US" altLang="ja-JP" b="1" dirty="0">
              <a:latin typeface="Meiryo UI" panose="020B0604030504040204" pitchFamily="34" charset="-128"/>
              <a:ea typeface="Meiryo UI" panose="020B0604030504040204" pitchFamily="34" charset="-128"/>
              <a:cs typeface="HGP創英角ｺﾞｼｯｸUB" charset="0"/>
            </a:endParaRPr>
          </a:p>
          <a:p>
            <a:pPr lvl="1" algn="ctr">
              <a:lnSpc>
                <a:spcPct val="90000"/>
              </a:lnSpc>
            </a:pPr>
            <a:r>
              <a:rPr lang="ja-JP" altLang="en-US" b="1">
                <a:latin typeface="Meiryo UI" panose="020B0604030504040204" pitchFamily="34" charset="-128"/>
                <a:ea typeface="Meiryo UI" panose="020B0604030504040204" pitchFamily="34" charset="-128"/>
                <a:cs typeface="HGP創英角ｺﾞｼｯｸUB" charset="0"/>
              </a:rPr>
              <a:t>役立てる方法や新しい化学を追求する学問</a:t>
            </a:r>
          </a:p>
        </p:txBody>
      </p:sp>
      <p:sp>
        <p:nvSpPr>
          <p:cNvPr id="3" name="角丸四角形 48133">
            <a:extLst>
              <a:ext uri="{FF2B5EF4-FFF2-40B4-BE49-F238E27FC236}">
                <a16:creationId xmlns:a16="http://schemas.microsoft.com/office/drawing/2014/main" id="{5DAD7BA3-1531-8F47-7914-1C730D0434FF}"/>
              </a:ext>
            </a:extLst>
          </p:cNvPr>
          <p:cNvSpPr/>
          <p:nvPr/>
        </p:nvSpPr>
        <p:spPr>
          <a:xfrm>
            <a:off x="581567" y="957433"/>
            <a:ext cx="2503487" cy="461962"/>
          </a:xfrm>
          <a:prstGeom prst="roundRect">
            <a:avLst/>
          </a:prstGeom>
          <a:solidFill>
            <a:schemeClr val="accent5"/>
          </a:solidFill>
          <a:ln>
            <a:noFill/>
          </a:ln>
        </p:spPr>
        <p:txBody>
          <a:bodyPr wrap="none" anchor="ct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1" lang="ja-JP" altLang="en-US" sz="2400" b="1" i="0" u="none" strike="noStrike" kern="1200" cap="none" spc="0" normalizeH="0" baseline="0" noProof="0">
                <a:ln>
                  <a:noFill/>
                </a:ln>
                <a:solidFill>
                  <a:prstClr val="white"/>
                </a:solidFill>
                <a:effectLst/>
                <a:uLnTx/>
                <a:uFillTx/>
                <a:latin typeface="Century Gothic"/>
                <a:ea typeface="Meiryo UI"/>
                <a:cs typeface="+mn-cs"/>
                <a:sym typeface="Arial" pitchFamily="34" charset="0"/>
              </a:rPr>
              <a:t>応用化学</a:t>
            </a:r>
            <a:r>
              <a:rPr kumimoji="1" lang="ja-JP" altLang="en-US" b="1">
                <a:solidFill>
                  <a:prstClr val="white"/>
                </a:solidFill>
                <a:latin typeface="Century Gothic"/>
                <a:ea typeface="Meiryo UI"/>
                <a:sym typeface="Arial" pitchFamily="34" charset="0"/>
              </a:rPr>
              <a:t>とは</a:t>
            </a:r>
            <a:endParaRPr kumimoji="1" lang="en-US" altLang="ja-JP"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endParaRPr>
          </a:p>
        </p:txBody>
      </p:sp>
      <p:sp>
        <p:nvSpPr>
          <p:cNvPr id="4" name="Text Box 7">
            <a:extLst>
              <a:ext uri="{FF2B5EF4-FFF2-40B4-BE49-F238E27FC236}">
                <a16:creationId xmlns:a16="http://schemas.microsoft.com/office/drawing/2014/main" id="{6C54FF1D-FB37-D634-241C-E5ABF17709BA}"/>
              </a:ext>
            </a:extLst>
          </p:cNvPr>
          <p:cNvSpPr txBox="1">
            <a:spLocks noChangeArrowheads="1"/>
          </p:cNvSpPr>
          <p:nvPr/>
        </p:nvSpPr>
        <p:spPr bwMode="auto">
          <a:xfrm>
            <a:off x="2232255" y="5800722"/>
            <a:ext cx="4679486" cy="584775"/>
          </a:xfrm>
          <a:prstGeom prst="rect">
            <a:avLst/>
          </a:prstGeom>
          <a:noFill/>
          <a:ln>
            <a:noFill/>
          </a:ln>
        </p:spPr>
        <p:txBody>
          <a:bodyPr wrap="none">
            <a:spAutoFit/>
          </a:bodyPr>
          <a:lstStyle>
            <a:lvl1pPr>
              <a:spcBef>
                <a:spcPct val="20000"/>
              </a:spcBef>
              <a:buChar char="•"/>
              <a:defRPr kumimoji="1" sz="3200">
                <a:solidFill>
                  <a:schemeClr val="tx1"/>
                </a:solidFill>
                <a:latin typeface="Verdana" panose="020B060403050404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Verdana" panose="020B060403050404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Verdana" panose="020B060403050404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Verdana" panose="020B060403050404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Verdana" panose="020B0604030504040204" pitchFamily="34" charset="0"/>
                <a:ea typeface="ＭＳ Ｐゴシック" panose="020B0600070205080204"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b="1" i="0" u="none" strike="noStrike" kern="1200" cap="none" spc="0" normalizeH="0" baseline="0" noProof="0" dirty="0">
                <a:ln>
                  <a:noFill/>
                </a:ln>
                <a:solidFill>
                  <a:srgbClr val="ED7D31"/>
                </a:solidFill>
                <a:effectLst/>
                <a:uLnTx/>
                <a:uFillTx/>
                <a:latin typeface="Meiryo UI"/>
                <a:ea typeface="Meiryo UI"/>
                <a:cs typeface="+mn-cs"/>
                <a:sym typeface="Arial" pitchFamily="34" charset="0"/>
              </a:rPr>
              <a:t>役立つ化学・役立てる化学</a:t>
            </a:r>
          </a:p>
        </p:txBody>
      </p:sp>
      <p:pic>
        <p:nvPicPr>
          <p:cNvPr id="5" name="図 4">
            <a:extLst>
              <a:ext uri="{FF2B5EF4-FFF2-40B4-BE49-F238E27FC236}">
                <a16:creationId xmlns:a16="http://schemas.microsoft.com/office/drawing/2014/main" id="{9111E861-DD18-452B-82D4-122F62EA8B31}"/>
              </a:ext>
            </a:extLst>
          </p:cNvPr>
          <p:cNvPicPr>
            <a:picLocks noChangeAspect="1"/>
          </p:cNvPicPr>
          <p:nvPr/>
        </p:nvPicPr>
        <p:blipFill>
          <a:blip r:embed="rId2"/>
          <a:stretch>
            <a:fillRect/>
          </a:stretch>
        </p:blipFill>
        <p:spPr>
          <a:xfrm>
            <a:off x="196847" y="803694"/>
            <a:ext cx="769441" cy="769441"/>
          </a:xfrm>
          <a:prstGeom prst="rect">
            <a:avLst/>
          </a:prstGeom>
          <a:effectLst>
            <a:glow rad="50545">
              <a:schemeClr val="bg1"/>
            </a:glow>
          </a:effectLst>
        </p:spPr>
      </p:pic>
      <p:pic>
        <p:nvPicPr>
          <p:cNvPr id="7" name="図 6">
            <a:extLst>
              <a:ext uri="{FF2B5EF4-FFF2-40B4-BE49-F238E27FC236}">
                <a16:creationId xmlns:a16="http://schemas.microsoft.com/office/drawing/2014/main" id="{FE51D553-984F-913A-898D-EB5FEDB6785D}"/>
              </a:ext>
            </a:extLst>
          </p:cNvPr>
          <p:cNvPicPr>
            <a:picLocks noChangeAspect="1"/>
          </p:cNvPicPr>
          <p:nvPr/>
        </p:nvPicPr>
        <p:blipFill>
          <a:blip r:embed="rId3"/>
          <a:stretch>
            <a:fillRect/>
          </a:stretch>
        </p:blipFill>
        <p:spPr>
          <a:xfrm>
            <a:off x="966288" y="2023577"/>
            <a:ext cx="6797566" cy="3672027"/>
          </a:xfrm>
          <a:prstGeom prst="rect">
            <a:avLst/>
          </a:prstGeom>
        </p:spPr>
      </p:pic>
    </p:spTree>
    <p:extLst>
      <p:ext uri="{BB962C8B-B14F-4D97-AF65-F5344CB8AC3E}">
        <p14:creationId xmlns:p14="http://schemas.microsoft.com/office/powerpoint/2010/main" val="362077541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0D75FF-76AF-BAD9-9BF9-75AC4A5BC5DD}"/>
              </a:ext>
            </a:extLst>
          </p:cNvPr>
          <p:cNvSpPr>
            <a:spLocks noGrp="1"/>
          </p:cNvSpPr>
          <p:nvPr>
            <p:ph type="title"/>
          </p:nvPr>
        </p:nvSpPr>
        <p:spPr/>
        <p:txBody>
          <a:bodyPr/>
          <a:lstStyle/>
          <a:p>
            <a:r>
              <a:rPr kumimoji="1" lang="ja-JP" altLang="en-US"/>
              <a:t>学科の特徴</a:t>
            </a:r>
            <a:r>
              <a:rPr kumimoji="1" lang="en-US" altLang="ja-JP" dirty="0"/>
              <a:t>(</a:t>
            </a:r>
            <a:r>
              <a:rPr kumimoji="1" lang="ja-JP" altLang="en-US"/>
              <a:t>応用化学科</a:t>
            </a:r>
            <a:r>
              <a:rPr kumimoji="1" lang="en-US" altLang="ja-JP" dirty="0"/>
              <a:t>)</a:t>
            </a:r>
            <a:endParaRPr kumimoji="1" lang="ja-JP" altLang="en-US"/>
          </a:p>
        </p:txBody>
      </p:sp>
      <p:sp>
        <p:nvSpPr>
          <p:cNvPr id="3" name="片側の 2 つの角を丸めた四角形 10">
            <a:extLst>
              <a:ext uri="{FF2B5EF4-FFF2-40B4-BE49-F238E27FC236}">
                <a16:creationId xmlns:a16="http://schemas.microsoft.com/office/drawing/2014/main" id="{0A5F3D8D-3429-187F-B2C8-C4EA3C6B34ED}"/>
              </a:ext>
            </a:extLst>
          </p:cNvPr>
          <p:cNvSpPr/>
          <p:nvPr/>
        </p:nvSpPr>
        <p:spPr>
          <a:xfrm>
            <a:off x="468313" y="1247326"/>
            <a:ext cx="8207375" cy="1850455"/>
          </a:xfrm>
          <a:prstGeom prst="round2SameRect">
            <a:avLst>
              <a:gd name="adj1" fmla="val 0"/>
              <a:gd name="adj2" fmla="val 5044"/>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4" name="Text Box 12">
            <a:extLst>
              <a:ext uri="{FF2B5EF4-FFF2-40B4-BE49-F238E27FC236}">
                <a16:creationId xmlns:a16="http://schemas.microsoft.com/office/drawing/2014/main" id="{A71C5886-1BBD-B32E-AC3F-B2DC10F4E3A4}"/>
              </a:ext>
            </a:extLst>
          </p:cNvPr>
          <p:cNvSpPr txBox="1">
            <a:spLocks noChangeArrowheads="1"/>
          </p:cNvSpPr>
          <p:nvPr/>
        </p:nvSpPr>
        <p:spPr bwMode="auto">
          <a:xfrm>
            <a:off x="468313" y="815526"/>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a:ln>
                  <a:noFill/>
                </a:ln>
                <a:solidFill>
                  <a:prstClr val="white"/>
                </a:solidFill>
                <a:effectLst/>
                <a:uLnTx/>
                <a:uFillTx/>
                <a:latin typeface="Century Gothic"/>
                <a:ea typeface="Meiryo UI"/>
                <a:cs typeface="+mn-cs"/>
                <a:sym typeface="Arial" panose="020B0604020202020204" pitchFamily="34" charset="0"/>
              </a:rPr>
              <a:t>教育内容・目標</a:t>
            </a:r>
            <a:endPar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5" name="正方形/長方形 5">
            <a:extLst>
              <a:ext uri="{FF2B5EF4-FFF2-40B4-BE49-F238E27FC236}">
                <a16:creationId xmlns:a16="http://schemas.microsoft.com/office/drawing/2014/main" id="{327DB8DB-B1B8-C469-BA1E-D97163CADC90}"/>
              </a:ext>
            </a:extLst>
          </p:cNvPr>
          <p:cNvSpPr>
            <a:spLocks noChangeArrowheads="1"/>
          </p:cNvSpPr>
          <p:nvPr/>
        </p:nvSpPr>
        <p:spPr bwMode="auto">
          <a:xfrm>
            <a:off x="468313" y="1339401"/>
            <a:ext cx="8207375" cy="1649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応用化学の長い伝統を踏まえて体系的に整理された化学について、主要</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4</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領域</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 (</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無機化学・有機化学・物理化学・化学工学</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 を中心に</a:t>
            </a:r>
            <a:r>
              <a:rPr kumimoji="0" lang="en-US" altLang="ja-JP" sz="1800" b="0" i="0" u="none" strike="noStrike" kern="1200" cap="none" spc="0" normalizeH="0" baseline="0" noProof="0" dirty="0">
                <a:ln>
                  <a:noFill/>
                </a:ln>
                <a:solidFill>
                  <a:srgbClr val="FF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FF0000"/>
                </a:solidFill>
                <a:effectLst/>
                <a:uLnTx/>
                <a:uFillTx/>
                <a:latin typeface="Meiryo UI" charset="-128"/>
                <a:ea typeface="Meiryo UI" charset="-128"/>
                <a:cs typeface="+mn-cs"/>
                <a:sym typeface="Arial" charset="0"/>
              </a:rPr>
              <a:t>講義</a:t>
            </a:r>
            <a:r>
              <a:rPr kumimoji="0" lang="en-US" altLang="ja-JP" sz="1800" b="0" i="0" u="none" strike="noStrike" kern="1200" cap="none" spc="0" normalizeH="0" baseline="0" noProof="0" dirty="0">
                <a:ln>
                  <a:noFill/>
                </a:ln>
                <a:solidFill>
                  <a:srgbClr val="FF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FF0000"/>
                </a:solidFill>
                <a:effectLst/>
                <a:uLnTx/>
                <a:uFillTx/>
                <a:latin typeface="Meiryo UI" charset="-128"/>
                <a:ea typeface="Meiryo UI" charset="-128"/>
                <a:cs typeface="+mn-cs"/>
                <a:sym typeface="Arial" charset="0"/>
              </a:rPr>
              <a:t>少人数の演習</a:t>
            </a:r>
            <a:r>
              <a:rPr kumimoji="0" lang="en-US" altLang="ja-JP" sz="1800" b="0" i="0" u="none" strike="noStrike" kern="1200" cap="none" spc="0" normalizeH="0" baseline="0" noProof="0" dirty="0">
                <a:ln>
                  <a:noFill/>
                </a:ln>
                <a:solidFill>
                  <a:srgbClr val="FF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FF0000"/>
                </a:solidFill>
                <a:effectLst/>
                <a:uLnTx/>
                <a:uFillTx/>
                <a:latin typeface="Meiryo UI" charset="-128"/>
                <a:ea typeface="Meiryo UI" charset="-128"/>
                <a:cs typeface="+mn-cs"/>
                <a:sym typeface="Arial" charset="0"/>
              </a:rPr>
              <a:t>充実した実験カリキュラム</a:t>
            </a:r>
            <a:r>
              <a:rPr kumimoji="0" lang="en-US" altLang="ja-JP" sz="1800" b="0" i="0" u="none" strike="noStrike" kern="1200" cap="none" spc="0" normalizeH="0" baseline="0" noProof="0" dirty="0">
                <a:ln>
                  <a:noFill/>
                </a:ln>
                <a:solidFill>
                  <a:srgbClr val="FF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で広く深く修得</a:t>
            </a:r>
            <a:endPar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化学分野の学理を研究し、独創の研鑽を重ねて、社会の持続的発展に貢献する能力を涵養し、化学を通して社会に役立つ人材を養成</a:t>
            </a:r>
            <a:endPar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endParaRPr>
          </a:p>
        </p:txBody>
      </p:sp>
      <p:sp>
        <p:nvSpPr>
          <p:cNvPr id="6" name="片側の 2 つの角を丸めた四角形 13">
            <a:extLst>
              <a:ext uri="{FF2B5EF4-FFF2-40B4-BE49-F238E27FC236}">
                <a16:creationId xmlns:a16="http://schemas.microsoft.com/office/drawing/2014/main" id="{471416CC-5AF0-E86C-1853-9AE85EB8A343}"/>
              </a:ext>
            </a:extLst>
          </p:cNvPr>
          <p:cNvSpPr/>
          <p:nvPr/>
        </p:nvSpPr>
        <p:spPr>
          <a:xfrm>
            <a:off x="468312" y="5263266"/>
            <a:ext cx="8207375" cy="1148758"/>
          </a:xfrm>
          <a:prstGeom prst="round2SameRect">
            <a:avLst>
              <a:gd name="adj1" fmla="val 0"/>
              <a:gd name="adj2" fmla="val 7711"/>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7" name="Text Box 12">
            <a:extLst>
              <a:ext uri="{FF2B5EF4-FFF2-40B4-BE49-F238E27FC236}">
                <a16:creationId xmlns:a16="http://schemas.microsoft.com/office/drawing/2014/main" id="{2403128E-F72B-54D2-6013-FD46734A42B3}"/>
              </a:ext>
            </a:extLst>
          </p:cNvPr>
          <p:cNvSpPr txBox="1">
            <a:spLocks noChangeArrowheads="1"/>
          </p:cNvSpPr>
          <p:nvPr/>
        </p:nvSpPr>
        <p:spPr bwMode="auto">
          <a:xfrm>
            <a:off x="468312" y="4831466"/>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a:ln>
                  <a:noFill/>
                </a:ln>
                <a:solidFill>
                  <a:prstClr val="white"/>
                </a:solidFill>
                <a:effectLst/>
                <a:uLnTx/>
                <a:uFillTx/>
                <a:latin typeface="Century Gothic"/>
                <a:ea typeface="Meiryo UI"/>
                <a:cs typeface="+mn-cs"/>
                <a:sym typeface="Arial" panose="020B0604020202020204" pitchFamily="34" charset="0"/>
              </a:rPr>
              <a:t>長い伝統と卒業生のつながり</a:t>
            </a:r>
            <a:endPar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8" name="正方形/長方形 5">
            <a:extLst>
              <a:ext uri="{FF2B5EF4-FFF2-40B4-BE49-F238E27FC236}">
                <a16:creationId xmlns:a16="http://schemas.microsoft.com/office/drawing/2014/main" id="{3FDF565E-0D9D-01A0-5A70-0D6EBA8C7B18}"/>
              </a:ext>
            </a:extLst>
          </p:cNvPr>
          <p:cNvSpPr>
            <a:spLocks noChangeArrowheads="1"/>
          </p:cNvSpPr>
          <p:nvPr/>
        </p:nvSpPr>
        <p:spPr bwMode="auto">
          <a:xfrm>
            <a:off x="468312" y="5307747"/>
            <a:ext cx="8207375" cy="1104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1917</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年創立</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(100</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年以上</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の長い伝統と</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10,000</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名超の</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OBOG</a:t>
            </a: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応用化学会</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教員・学生・</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OBOG)</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の活発な交流・活動</a:t>
            </a:r>
            <a:endPar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充実した学科独自の</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返済不要な</a:t>
            </a:r>
            <a:r>
              <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rPr>
              <a:t>)</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給付奨学金・褒賞</a:t>
            </a:r>
          </a:p>
        </p:txBody>
      </p:sp>
      <p:sp>
        <p:nvSpPr>
          <p:cNvPr id="9" name="片側の 2 つの角を丸めた四角形 16">
            <a:extLst>
              <a:ext uri="{FF2B5EF4-FFF2-40B4-BE49-F238E27FC236}">
                <a16:creationId xmlns:a16="http://schemas.microsoft.com/office/drawing/2014/main" id="{A98C18A1-974D-CD7B-0D5B-217CFC7FC053}"/>
              </a:ext>
            </a:extLst>
          </p:cNvPr>
          <p:cNvSpPr/>
          <p:nvPr/>
        </p:nvSpPr>
        <p:spPr>
          <a:xfrm>
            <a:off x="468312" y="3618012"/>
            <a:ext cx="8207375" cy="1126146"/>
          </a:xfrm>
          <a:prstGeom prst="round2SameRect">
            <a:avLst>
              <a:gd name="adj1" fmla="val 0"/>
              <a:gd name="adj2" fmla="val 10995"/>
            </a:avLst>
          </a:prstGeom>
          <a:solidFill>
            <a:schemeClr val="accent5">
              <a:lumMod val="20000"/>
              <a:lumOff val="80000"/>
            </a:schemeClr>
          </a:solidFill>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0" name="Text Box 12">
            <a:extLst>
              <a:ext uri="{FF2B5EF4-FFF2-40B4-BE49-F238E27FC236}">
                <a16:creationId xmlns:a16="http://schemas.microsoft.com/office/drawing/2014/main" id="{B55918F6-FFE3-AD63-4AD7-5E152244BD34}"/>
              </a:ext>
            </a:extLst>
          </p:cNvPr>
          <p:cNvSpPr txBox="1">
            <a:spLocks noChangeArrowheads="1"/>
          </p:cNvSpPr>
          <p:nvPr/>
        </p:nvSpPr>
        <p:spPr bwMode="auto">
          <a:xfrm>
            <a:off x="468312" y="3186212"/>
            <a:ext cx="8207375" cy="431800"/>
          </a:xfrm>
          <a:prstGeom prst="round2SameRect">
            <a:avLst/>
          </a:prstGeom>
          <a:solidFill>
            <a:schemeClr val="accent5"/>
          </a:solidFill>
          <a:ln>
            <a:noFill/>
          </a:ln>
        </p:spPr>
        <p:txBody>
          <a:bodyPr wrap="none" anchor="ctr"/>
          <a:lstStyle>
            <a:lvl1pPr>
              <a:spcBef>
                <a:spcPts val="700"/>
              </a:spcBef>
              <a:buSzPct val="100000"/>
              <a:buFont typeface="Arial" panose="020B0604020202020204" pitchFamily="34" charset="0"/>
              <a:buChar char="•"/>
              <a:defRPr kumimoji="1" sz="3200">
                <a:solidFill>
                  <a:schemeClr val="tx1"/>
                </a:solidFill>
                <a:latin typeface="Arial" panose="020B0604020202020204" pitchFamily="34" charset="0"/>
                <a:ea typeface="ヒラギノ角ゴ ProN W3"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800">
                <a:solidFill>
                  <a:schemeClr val="tx1"/>
                </a:solidFill>
                <a:latin typeface="Arial" panose="020B0604020202020204" pitchFamily="34" charset="0"/>
                <a:ea typeface="ヒラギノ角ゴ ProN W3"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sz="2400">
                <a:solidFill>
                  <a:schemeClr val="tx1"/>
                </a:solidFill>
                <a:latin typeface="Arial" panose="020B0604020202020204" pitchFamily="34" charset="0"/>
                <a:ea typeface="ヒラギノ角ゴ ProN W3"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2000">
                <a:solidFill>
                  <a:schemeClr val="tx1"/>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400" b="1" i="0" u="none" strike="noStrike" kern="1200" cap="none" spc="0" normalizeH="0" baseline="0" noProof="0">
                <a:ln>
                  <a:noFill/>
                </a:ln>
                <a:solidFill>
                  <a:prstClr val="white"/>
                </a:solidFill>
                <a:effectLst/>
                <a:uLnTx/>
                <a:uFillTx/>
                <a:latin typeface="Century Gothic"/>
                <a:ea typeface="Meiryo UI"/>
                <a:cs typeface="+mn-cs"/>
                <a:sym typeface="Arial" panose="020B0604020202020204" pitchFamily="34" charset="0"/>
              </a:rPr>
              <a:t>最先端の教育・研究環境</a:t>
            </a:r>
            <a:endPar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endParaRPr>
          </a:p>
        </p:txBody>
      </p:sp>
      <p:sp>
        <p:nvSpPr>
          <p:cNvPr id="20" name="正方形/長方形 5">
            <a:extLst>
              <a:ext uri="{FF2B5EF4-FFF2-40B4-BE49-F238E27FC236}">
                <a16:creationId xmlns:a16="http://schemas.microsoft.com/office/drawing/2014/main" id="{E1B59291-3491-9083-6229-CAFEFA92FC5C}"/>
              </a:ext>
            </a:extLst>
          </p:cNvPr>
          <p:cNvSpPr>
            <a:spLocks noChangeArrowheads="1"/>
          </p:cNvSpPr>
          <p:nvPr/>
        </p:nvSpPr>
        <p:spPr bwMode="auto">
          <a:xfrm>
            <a:off x="467424" y="3704001"/>
            <a:ext cx="8207375" cy="1040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2857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en-US" altLang="ja-JP" sz="1800" dirty="0">
                <a:solidFill>
                  <a:srgbClr val="000000"/>
                </a:solidFill>
                <a:latin typeface="Meiryo UI" charset="-128"/>
              </a:rPr>
              <a:t>8</a:t>
            </a: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つの研究部門でナノ・エネルギー、新素材、バイオ、カーボン・ニュートラルなど最先端領域で研究展開</a:t>
            </a:r>
            <a:endPar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endParaRPr>
          </a:p>
          <a:p>
            <a:pPr marL="285750" marR="0" lvl="1" indent="-285750" algn="l" defTabSz="914400" rtl="0" eaLnBrk="1" fontAlgn="base" latinLnBrk="0" hangingPunct="1">
              <a:lnSpc>
                <a:spcPct val="110000"/>
              </a:lnSpc>
              <a:spcBef>
                <a:spcPts val="500"/>
              </a:spcBef>
              <a:spcAft>
                <a:spcPct val="0"/>
              </a:spcAft>
              <a:buClr>
                <a:srgbClr val="4472C4"/>
              </a:buClr>
              <a:buSzPct val="125000"/>
              <a:buFont typeface="Wingdings" charset="2"/>
              <a:buChar char="l"/>
              <a:tabLst/>
              <a:defRPr/>
            </a:pPr>
            <a:r>
              <a:rPr kumimoji="0" lang="ja-JP" altLang="en-US" sz="1800" b="0" i="0" u="none" strike="noStrike" kern="1200" cap="none" spc="0" normalizeH="0" baseline="0" noProof="0">
                <a:ln>
                  <a:noFill/>
                </a:ln>
                <a:solidFill>
                  <a:srgbClr val="000000"/>
                </a:solidFill>
                <a:effectLst/>
                <a:uLnTx/>
                <a:uFillTx/>
                <a:latin typeface="Meiryo UI" charset="-128"/>
                <a:ea typeface="Meiryo UI" charset="-128"/>
                <a:cs typeface="+mn-cs"/>
                <a:sym typeface="Arial" charset="0"/>
              </a:rPr>
              <a:t>国の大型研究費による支援、産学連携で充実した研究環境・施設</a:t>
            </a:r>
            <a:endParaRPr kumimoji="0" lang="en-US" altLang="ja-JP" sz="1800" b="0" i="0" u="none" strike="noStrike" kern="1200" cap="none" spc="0" normalizeH="0" baseline="0" noProof="0" dirty="0">
              <a:ln>
                <a:noFill/>
              </a:ln>
              <a:solidFill>
                <a:srgbClr val="000000"/>
              </a:solidFill>
              <a:effectLst/>
              <a:uLnTx/>
              <a:uFillTx/>
              <a:latin typeface="Meiryo UI" charset="-128"/>
              <a:ea typeface="Meiryo UI" charset="-128"/>
              <a:cs typeface="+mn-cs"/>
              <a:sym typeface="Arial" charset="0"/>
            </a:endParaRPr>
          </a:p>
        </p:txBody>
      </p:sp>
    </p:spTree>
    <p:extLst>
      <p:ext uri="{BB962C8B-B14F-4D97-AF65-F5344CB8AC3E}">
        <p14:creationId xmlns:p14="http://schemas.microsoft.com/office/powerpoint/2010/main" val="315402188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a:xfrm>
            <a:off x="0" y="0"/>
            <a:ext cx="8207375" cy="600075"/>
          </a:xfrm>
        </p:spPr>
        <p:txBody>
          <a:bodyPr/>
          <a:lstStyle/>
          <a:p>
            <a:r>
              <a:rPr lang="ja-JP" altLang="en-US" dirty="0"/>
              <a:t>応用化学科の教員</a:t>
            </a:r>
          </a:p>
        </p:txBody>
      </p:sp>
      <p:sp>
        <p:nvSpPr>
          <p:cNvPr id="3" name="タイトル 4">
            <a:extLst>
              <a:ext uri="{FF2B5EF4-FFF2-40B4-BE49-F238E27FC236}">
                <a16:creationId xmlns:a16="http://schemas.microsoft.com/office/drawing/2014/main" id="{AED6542E-3C7A-6772-E4E1-52FCE97CE6D1}"/>
              </a:ext>
            </a:extLst>
          </p:cNvPr>
          <p:cNvSpPr txBox="1">
            <a:spLocks/>
          </p:cNvSpPr>
          <p:nvPr/>
        </p:nvSpPr>
        <p:spPr bwMode="auto">
          <a:xfrm>
            <a:off x="0" y="0"/>
            <a:ext cx="82073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50800" tIns="50800" rIns="91440" bIns="50800" numCol="1" anchor="ctr" anchorCtr="0" compatLnSpc="1">
            <a:prstTxWarp prst="textNoShape">
              <a:avLst/>
            </a:prstTxWarp>
          </a:bodyPr>
          <a:lst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a:lstStyle>
          <a:p>
            <a:r>
              <a:rPr lang="ja-JP" altLang="en-US" kern="0"/>
              <a:t>応用化学科の教員</a:t>
            </a:r>
            <a:endParaRPr lang="ja-JP" altLang="en-US" kern="0" dirty="0"/>
          </a:p>
        </p:txBody>
      </p:sp>
      <p:sp>
        <p:nvSpPr>
          <p:cNvPr id="6" name="テキスト ボックス 5">
            <a:extLst>
              <a:ext uri="{FF2B5EF4-FFF2-40B4-BE49-F238E27FC236}">
                <a16:creationId xmlns:a16="http://schemas.microsoft.com/office/drawing/2014/main" id="{DC8E6AC7-6A7C-4C3F-6400-1266D09ACB09}"/>
              </a:ext>
            </a:extLst>
          </p:cNvPr>
          <p:cNvSpPr txBox="1"/>
          <p:nvPr/>
        </p:nvSpPr>
        <p:spPr>
          <a:xfrm>
            <a:off x="323528" y="1021959"/>
            <a:ext cx="2951449" cy="523220"/>
          </a:xfrm>
          <a:prstGeom prst="rect">
            <a:avLst/>
          </a:prstGeom>
          <a:noFill/>
        </p:spPr>
        <p:txBody>
          <a:bodyPr wrap="non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先進</a:t>
            </a:r>
            <a:r>
              <a:rPr kumimoji="1" lang="en-US" altLang="ja-JP"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 Top Runner</a:t>
            </a:r>
            <a:endPar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endParaRPr>
          </a:p>
        </p:txBody>
      </p:sp>
      <p:sp>
        <p:nvSpPr>
          <p:cNvPr id="9" name="テキスト ボックス 8">
            <a:extLst>
              <a:ext uri="{FF2B5EF4-FFF2-40B4-BE49-F238E27FC236}">
                <a16:creationId xmlns:a16="http://schemas.microsoft.com/office/drawing/2014/main" id="{F2F1FBF2-1220-18E9-4232-1D88F6813A00}"/>
              </a:ext>
            </a:extLst>
          </p:cNvPr>
          <p:cNvSpPr txBox="1"/>
          <p:nvPr/>
        </p:nvSpPr>
        <p:spPr>
          <a:xfrm>
            <a:off x="323528" y="3838108"/>
            <a:ext cx="4503520" cy="2062103"/>
          </a:xfrm>
          <a:prstGeom prst="rect">
            <a:avLst/>
          </a:prstGeom>
          <a:noFill/>
        </p:spPr>
        <p:txBody>
          <a:bodyPr wrap="square" rtlCol="0" anchor="ctr" anchorCtr="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lang="ja-JP" altLang="en-US" sz="1600" b="0" i="0" u="none" strike="noStrike">
                <a:solidFill>
                  <a:srgbClr val="212121"/>
                </a:solidFill>
                <a:effectLst/>
                <a:latin typeface="Yu Gothic" panose="020B0400000000000000" pitchFamily="34" charset="-128"/>
                <a:ea typeface="Yu Gothic" panose="020B0400000000000000" pitchFamily="34" charset="-128"/>
              </a:rPr>
              <a:t>応用化学の関根教授は、触媒層に電場を加える「非在来型」触媒プロセスの開発を通じて、</a:t>
            </a:r>
            <a:r>
              <a:rPr lang="en-US" altLang="ja-JP" sz="1600" b="0" i="0" u="none" strike="noStrike" dirty="0">
                <a:solidFill>
                  <a:srgbClr val="212121"/>
                </a:solidFill>
                <a:effectLst/>
                <a:latin typeface="Yu Gothic" panose="020B0400000000000000" pitchFamily="34" charset="-128"/>
              </a:rPr>
              <a:t>100</a:t>
            </a:r>
            <a:r>
              <a:rPr lang="ja-JP" altLang="en-US" sz="1600" b="0" i="0" u="none" strike="noStrike">
                <a:solidFill>
                  <a:srgbClr val="212121"/>
                </a:solidFill>
                <a:effectLst/>
                <a:latin typeface="Yu Gothic" panose="020B0400000000000000" pitchFamily="34" charset="-128"/>
                <a:ea typeface="Yu Gothic" panose="020B0400000000000000" pitchFamily="34" charset="-128"/>
              </a:rPr>
              <a:t>℃といった低温でも作動可能な触媒プロセスを提案しています。再生可能エネルギーの時間的・空間的制約を解決し、水素エネルギーの運搬役として注目されるアンモニアや、バイオマスなどの高効率な変換・利用拡大に向けた触媒プロセスの開発に挑戦しています。</a:t>
            </a:r>
            <a:endParaRPr kumimoji="1" lang="ja-JP" altLang="en-US" sz="1600" b="0" i="0" u="none" strike="noStrike" kern="1200" cap="none" spc="0" normalizeH="0" baseline="0" noProof="0" dirty="0">
              <a:ln>
                <a:noFill/>
              </a:ln>
              <a:solidFill>
                <a:prstClr val="white"/>
              </a:solidFill>
              <a:effectLst/>
              <a:uLnTx/>
              <a:uFillTx/>
              <a:latin typeface="Meiryo UI"/>
              <a:ea typeface="Meiryo UI"/>
              <a:cs typeface="+mn-cs"/>
              <a:sym typeface="Arial" charset="0"/>
            </a:endParaRPr>
          </a:p>
        </p:txBody>
      </p:sp>
      <p:pic>
        <p:nvPicPr>
          <p:cNvPr id="10" name="図 9" descr="グラフィカル ユーザー インターフェイス, テキスト&#10;&#10;自動的に生成された説明">
            <a:extLst>
              <a:ext uri="{FF2B5EF4-FFF2-40B4-BE49-F238E27FC236}">
                <a16:creationId xmlns:a16="http://schemas.microsoft.com/office/drawing/2014/main" id="{03CF7E86-B2E0-725F-ED92-211D8E22E628}"/>
              </a:ext>
            </a:extLst>
          </p:cNvPr>
          <p:cNvPicPr>
            <a:picLocks noChangeAspect="1"/>
          </p:cNvPicPr>
          <p:nvPr/>
        </p:nvPicPr>
        <p:blipFill>
          <a:blip r:embed="rId2"/>
          <a:srcRect b="27449"/>
          <a:stretch/>
        </p:blipFill>
        <p:spPr>
          <a:xfrm>
            <a:off x="334036" y="1625353"/>
            <a:ext cx="4542763" cy="1819862"/>
          </a:xfrm>
          <a:prstGeom prst="rect">
            <a:avLst/>
          </a:prstGeom>
        </p:spPr>
      </p:pic>
      <p:pic>
        <p:nvPicPr>
          <p:cNvPr id="11" name="図 10" descr="ダイアグラム&#10;&#10;自動的に生成された説明">
            <a:extLst>
              <a:ext uri="{FF2B5EF4-FFF2-40B4-BE49-F238E27FC236}">
                <a16:creationId xmlns:a16="http://schemas.microsoft.com/office/drawing/2014/main" id="{8EB02C4B-20E8-2997-F90F-52D332020E28}"/>
              </a:ext>
            </a:extLst>
          </p:cNvPr>
          <p:cNvPicPr>
            <a:picLocks noChangeAspect="1"/>
          </p:cNvPicPr>
          <p:nvPr/>
        </p:nvPicPr>
        <p:blipFill>
          <a:blip r:embed="rId3"/>
          <a:srcRect l="3015" t="3966" r="2626" b="3427"/>
          <a:stretch/>
        </p:blipFill>
        <p:spPr>
          <a:xfrm>
            <a:off x="4827048" y="2289671"/>
            <a:ext cx="4316952" cy="2471435"/>
          </a:xfrm>
          <a:prstGeom prst="rect">
            <a:avLst/>
          </a:prstGeom>
          <a:ln>
            <a:noFill/>
          </a:ln>
        </p:spPr>
      </p:pic>
    </p:spTree>
    <p:extLst>
      <p:ext uri="{BB962C8B-B14F-4D97-AF65-F5344CB8AC3E}">
        <p14:creationId xmlns:p14="http://schemas.microsoft.com/office/powerpoint/2010/main" val="63263282"/>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defRPr/>
            </a:pPr>
            <a:r>
              <a:rPr lang="ja-JP" altLang="en-US" dirty="0">
                <a:cs typeface="+mj-cs"/>
                <a:sym typeface="Arial" pitchFamily="34" charset="0"/>
              </a:rPr>
              <a:t>生命医科学科の紹介</a:t>
            </a:r>
          </a:p>
        </p:txBody>
      </p:sp>
      <p:sp>
        <p:nvSpPr>
          <p:cNvPr id="6144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C6A8560D-184C-7A49-A043-F2413AD6873F}" type="slidenum">
              <a:rPr kumimoji="0" lang="en-US" altLang="ja-JP" sz="1000">
                <a:solidFill>
                  <a:prstClr val="black"/>
                </a:solidFill>
                <a:latin typeface="Arial" charset="0"/>
                <a:ea typeface="ヒラギノ角ゴ ProN W3" charset="-128"/>
                <a:cs typeface="Arial" charset="0"/>
              </a:rPr>
              <a:pPr>
                <a:spcBef>
                  <a:spcPct val="0"/>
                </a:spcBef>
                <a:buSzTx/>
                <a:buFontTx/>
                <a:buNone/>
              </a:pPr>
              <a:t>39</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214275961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アーチ 2"/>
          <p:cNvSpPr/>
          <p:nvPr/>
        </p:nvSpPr>
        <p:spPr>
          <a:xfrm>
            <a:off x="2339975" y="1700213"/>
            <a:ext cx="4464050" cy="4464050"/>
          </a:xfrm>
          <a:prstGeom prst="blockArc">
            <a:avLst>
              <a:gd name="adj1" fmla="val 9006305"/>
              <a:gd name="adj2" fmla="val 16210696"/>
              <a:gd name="adj3" fmla="val 23814"/>
            </a:avLst>
          </a:prstGeom>
          <a:solidFill>
            <a:schemeClr val="accent2"/>
          </a:solidFill>
          <a:ln w="38100">
            <a:solidFill>
              <a:schemeClr val="bg1"/>
            </a:solid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8" name="アーチ 17"/>
          <p:cNvSpPr/>
          <p:nvPr/>
        </p:nvSpPr>
        <p:spPr>
          <a:xfrm flipH="1">
            <a:off x="2339975" y="1700213"/>
            <a:ext cx="4464050" cy="4464050"/>
          </a:xfrm>
          <a:prstGeom prst="blockArc">
            <a:avLst>
              <a:gd name="adj1" fmla="val 9006305"/>
              <a:gd name="adj2" fmla="val 16210696"/>
              <a:gd name="adj3" fmla="val 23814"/>
            </a:avLst>
          </a:prstGeom>
          <a:solidFill>
            <a:schemeClr val="accent6"/>
          </a:solidFill>
          <a:ln w="38100">
            <a:solidFill>
              <a:schemeClr val="bg1"/>
            </a:solid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19" name="アーチ 18"/>
          <p:cNvSpPr/>
          <p:nvPr/>
        </p:nvSpPr>
        <p:spPr>
          <a:xfrm rot="7200000" flipH="1">
            <a:off x="2339975" y="1700213"/>
            <a:ext cx="4464050" cy="4464050"/>
          </a:xfrm>
          <a:prstGeom prst="blockArc">
            <a:avLst>
              <a:gd name="adj1" fmla="val 9006305"/>
              <a:gd name="adj2" fmla="val 16210696"/>
              <a:gd name="adj3" fmla="val 23814"/>
            </a:avLst>
          </a:prstGeom>
          <a:solidFill>
            <a:schemeClr val="accent5"/>
          </a:solidFill>
          <a:ln w="38100">
            <a:solidFill>
              <a:schemeClr val="bg1"/>
            </a:solid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sp>
        <p:nvSpPr>
          <p:cNvPr id="51204" name="タイトル 2"/>
          <p:cNvSpPr>
            <a:spLocks noGrp="1"/>
          </p:cNvSpPr>
          <p:nvPr>
            <p:ph type="title"/>
          </p:nvPr>
        </p:nvSpPr>
        <p:spPr/>
        <p:txBody>
          <a:bodyPr/>
          <a:lstStyle/>
          <a:p>
            <a:r>
              <a:rPr lang="ja-JP" altLang="en-US"/>
              <a:t>研究分野</a:t>
            </a:r>
            <a:r>
              <a:rPr lang="en-US" altLang="ja-JP"/>
              <a:t> (</a:t>
            </a:r>
            <a:r>
              <a:rPr lang="ja-JP" altLang="en-US"/>
              <a:t>生命医科学科</a:t>
            </a:r>
            <a:r>
              <a:rPr lang="en-US" altLang="ja-JP"/>
              <a:t>)</a:t>
            </a:r>
            <a:endParaRPr lang="ja-JP" altLang="en-US"/>
          </a:p>
        </p:txBody>
      </p:sp>
      <p:sp>
        <p:nvSpPr>
          <p:cNvPr id="6149" name="Text Box 27"/>
          <p:cNvSpPr txBox="1">
            <a:spLocks noChangeArrowheads="1"/>
          </p:cNvSpPr>
          <p:nvPr/>
        </p:nvSpPr>
        <p:spPr bwMode="auto">
          <a:xfrm>
            <a:off x="3470275" y="3432175"/>
            <a:ext cx="2203450"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sym typeface="Arial" panose="020B0604020202020204" pitchFamily="34" charset="0"/>
              </a:rPr>
              <a:t>理工学と</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2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sym typeface="Arial" panose="020B0604020202020204" pitchFamily="34" charset="0"/>
              </a:rPr>
              <a:t>医学の融合</a:t>
            </a:r>
          </a:p>
        </p:txBody>
      </p:sp>
      <p:sp>
        <p:nvSpPr>
          <p:cNvPr id="51207" name="Text Box 37"/>
          <p:cNvSpPr txBox="1">
            <a:spLocks noChangeArrowheads="1"/>
          </p:cNvSpPr>
          <p:nvPr/>
        </p:nvSpPr>
        <p:spPr bwMode="auto">
          <a:xfrm>
            <a:off x="2517775" y="2816225"/>
            <a:ext cx="1306513" cy="757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28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医学系</a:t>
            </a:r>
            <a:r>
              <a:rPr kumimoji="1" lang="ja-JP" altLang="en-US" sz="12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科目</a:t>
            </a:r>
          </a:p>
        </p:txBody>
      </p:sp>
      <p:sp>
        <p:nvSpPr>
          <p:cNvPr id="6152" name="AutoShape 43"/>
          <p:cNvSpPr>
            <a:spLocks noChangeArrowheads="1"/>
          </p:cNvSpPr>
          <p:nvPr/>
        </p:nvSpPr>
        <p:spPr bwMode="auto">
          <a:xfrm>
            <a:off x="468313" y="1628775"/>
            <a:ext cx="2159000" cy="1079500"/>
          </a:xfrm>
          <a:prstGeom prst="wedgeRectCallout">
            <a:avLst>
              <a:gd name="adj1" fmla="val 66661"/>
              <a:gd name="adj2" fmla="val 50448"/>
            </a:avLst>
          </a:prstGeom>
          <a:solidFill>
            <a:schemeClr val="accent2">
              <a:lumMod val="20000"/>
              <a:lumOff val="80000"/>
            </a:schemeClr>
          </a:solidFill>
          <a:ln w="25400">
            <a:solidFill>
              <a:schemeClr val="accent2"/>
            </a:solidFill>
            <a:miter lim="800000"/>
            <a:headEnd/>
            <a:tailEnd/>
          </a:ln>
          <a:effectLst/>
        </p:spPr>
        <p:txBody>
          <a:bodyPr bIns="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解剖組織学実習、生理学</a:t>
            </a:r>
            <a:r>
              <a:rPr kumimoji="0" lang="ja-JP" altLang="en-US" sz="1400" b="1" i="0" u="none" strike="noStrike" kern="1200" cap="none" spc="0" normalizeH="0" baseline="0" noProof="0" dirty="0" err="1">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a:t>
            </a:r>
            <a:r>
              <a:rPr kumimoji="0" lang="zh-CN" altLang="en-US" sz="14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生化学、薬理学、</a:t>
            </a:r>
            <a:endParaRPr kumimoji="0" lang="en-US" altLang="zh-CN" sz="14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遺伝医学</a:t>
            </a:r>
            <a:r>
              <a:rPr kumimoji="0" lang="ja-JP" altLang="en-US" sz="14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、免疫学、</a:t>
            </a:r>
            <a:endParaRPr kumimoji="0" lang="en-US" altLang="ja-JP" sz="14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400" b="1" i="0" u="none" strike="noStrike" kern="1200" cap="none" spc="0" normalizeH="0" baseline="0" noProof="0" dirty="0">
                <a:ln>
                  <a:noFill/>
                </a:ln>
                <a:solidFill>
                  <a:srgbClr val="ED7D31">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臨床医学概論など</a:t>
            </a:r>
          </a:p>
        </p:txBody>
      </p:sp>
      <p:sp>
        <p:nvSpPr>
          <p:cNvPr id="51209" name="Text Box 44"/>
          <p:cNvSpPr txBox="1">
            <a:spLocks noChangeArrowheads="1"/>
          </p:cNvSpPr>
          <p:nvPr/>
        </p:nvSpPr>
        <p:spPr bwMode="auto">
          <a:xfrm>
            <a:off x="3563938" y="5229225"/>
            <a:ext cx="2022475" cy="765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1" lang="zh-CN" altLang="en-US" sz="28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生命科学系</a:t>
            </a:r>
            <a:r>
              <a:rPr kumimoji="1" lang="ja-JP" altLang="en-US" sz="12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科目</a:t>
            </a:r>
          </a:p>
        </p:txBody>
      </p:sp>
      <p:sp>
        <p:nvSpPr>
          <p:cNvPr id="6154" name="AutoShape 45"/>
          <p:cNvSpPr>
            <a:spLocks noChangeArrowheads="1"/>
          </p:cNvSpPr>
          <p:nvPr/>
        </p:nvSpPr>
        <p:spPr bwMode="auto">
          <a:xfrm>
            <a:off x="468313" y="5084763"/>
            <a:ext cx="2159000" cy="1081087"/>
          </a:xfrm>
          <a:prstGeom prst="wedgeRectCallout">
            <a:avLst>
              <a:gd name="adj1" fmla="val 69183"/>
              <a:gd name="adj2" fmla="val -49200"/>
            </a:avLst>
          </a:prstGeom>
          <a:solidFill>
            <a:schemeClr val="accent5">
              <a:lumMod val="20000"/>
              <a:lumOff val="80000"/>
            </a:schemeClr>
          </a:solidFill>
          <a:ln w="25400">
            <a:solidFill>
              <a:schemeClr val="accent5"/>
            </a:solidFill>
            <a:miter lim="800000"/>
            <a:headEnd/>
            <a:tailEnd/>
          </a:ln>
          <a:effectLst/>
        </p:spPr>
        <p:txBody>
          <a:bodyPr bIns="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分子細胞生物学、</a:t>
            </a:r>
            <a:endParaRPr kumimoji="0" lang="en-US" altLang="zh-CN" sz="14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CN" altLang="en-US" sz="14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微生物学、発生生物学、</a:t>
            </a:r>
            <a:endParaRPr kumimoji="0" lang="en-US" altLang="zh-CN" sz="14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4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神経科学、</a:t>
            </a:r>
            <a:endParaRPr kumimoji="0" lang="en-US" altLang="ja-JP" sz="14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400" b="1" i="0" u="none" strike="noStrike" kern="1200" cap="none" spc="0" normalizeH="0" baseline="0" noProof="0" dirty="0">
                <a:ln>
                  <a:noFill/>
                </a:ln>
                <a:solidFill>
                  <a:srgbClr val="4472C4">
                    <a:lumMod val="50000"/>
                  </a:srgbClr>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研究倫理概論など</a:t>
            </a:r>
          </a:p>
        </p:txBody>
      </p:sp>
      <p:sp>
        <p:nvSpPr>
          <p:cNvPr id="6155" name="AutoShape 46"/>
          <p:cNvSpPr>
            <a:spLocks noChangeArrowheads="1"/>
          </p:cNvSpPr>
          <p:nvPr/>
        </p:nvSpPr>
        <p:spPr bwMode="auto">
          <a:xfrm>
            <a:off x="6424613" y="1628775"/>
            <a:ext cx="2160587" cy="1079500"/>
          </a:xfrm>
          <a:prstGeom prst="wedgeRectCallout">
            <a:avLst>
              <a:gd name="adj1" fmla="val -66264"/>
              <a:gd name="adj2" fmla="val 45489"/>
            </a:avLst>
          </a:prstGeom>
          <a:solidFill>
            <a:schemeClr val="accent6">
              <a:lumMod val="20000"/>
              <a:lumOff val="80000"/>
            </a:schemeClr>
          </a:solidFill>
          <a:ln w="25400">
            <a:solidFill>
              <a:schemeClr val="accent6"/>
            </a:solidFill>
            <a:miter lim="800000"/>
            <a:headEnd/>
            <a:tailEnd/>
          </a:ln>
          <a:effectLst/>
        </p:spPr>
        <p:txBody>
          <a:bodyPr bIns="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4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物理化学、分析化学、有機化学、基礎統計学、</a:t>
            </a:r>
            <a:endParaRPr kumimoji="0" lang="en-US" altLang="ja-JP" sz="14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400" b="1" i="0" u="none" strike="noStrike" kern="1200" cap="none" spc="0" normalizeH="0" baseline="0" noProof="0" dirty="0">
                <a:ln>
                  <a:noFill/>
                </a:ln>
                <a:solidFill>
                  <a:srgbClr val="385723"/>
                </a:solidFill>
                <a:effectLst/>
                <a:uLnTx/>
                <a:uFillTx/>
                <a:latin typeface="Meiryo UI" charset="0"/>
                <a:ea typeface="Meiryo UI" charset="0"/>
                <a:cs typeface="Meiryo UI" charset="0"/>
                <a:sym typeface="Arial" charset="0"/>
              </a:rPr>
              <a:t>応用数学、バイオインフォマティクス演習など</a:t>
            </a:r>
          </a:p>
        </p:txBody>
      </p:sp>
      <p:sp>
        <p:nvSpPr>
          <p:cNvPr id="51212" name="Text Box 47"/>
          <p:cNvSpPr txBox="1">
            <a:spLocks noChangeArrowheads="1"/>
          </p:cNvSpPr>
          <p:nvPr/>
        </p:nvSpPr>
        <p:spPr bwMode="auto">
          <a:xfrm>
            <a:off x="5354638" y="2822575"/>
            <a:ext cx="1312862" cy="757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28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理工系</a:t>
            </a:r>
            <a:r>
              <a:rPr kumimoji="1" lang="ja-JP" altLang="en-US" sz="12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1" lang="ja-JP" altLang="en-US" sz="2000" b="1" i="0" u="none" strike="noStrike" kern="1200" cap="none" spc="0" normalizeH="0" baseline="0" noProof="0">
                <a:ln>
                  <a:noFill/>
                </a:ln>
                <a:solidFill>
                  <a:prstClr val="white"/>
                </a:solidFill>
                <a:effectLst/>
                <a:uLnTx/>
                <a:uFillTx/>
                <a:latin typeface="Meiryo UI" charset="-128"/>
                <a:ea typeface="Meiryo UI" charset="-128"/>
                <a:cs typeface="+mn-cs"/>
                <a:sym typeface="Arial" charset="0"/>
              </a:rPr>
              <a:t>科目</a:t>
            </a:r>
          </a:p>
        </p:txBody>
      </p:sp>
      <p:sp>
        <p:nvSpPr>
          <p:cNvPr id="6157" name="AutoShape 48"/>
          <p:cNvSpPr>
            <a:spLocks noChangeArrowheads="1"/>
          </p:cNvSpPr>
          <p:nvPr/>
        </p:nvSpPr>
        <p:spPr bwMode="auto">
          <a:xfrm>
            <a:off x="5653088" y="5084763"/>
            <a:ext cx="3022600" cy="1081087"/>
          </a:xfrm>
          <a:prstGeom prst="roundRect">
            <a:avLst>
              <a:gd name="adj" fmla="val 8352"/>
            </a:avLst>
          </a:prstGeom>
          <a:solidFill>
            <a:schemeClr val="accent3">
              <a:lumMod val="20000"/>
              <a:lumOff val="80000"/>
            </a:schemeClr>
          </a:solidFill>
          <a:ln w="9525">
            <a:solidFill>
              <a:srgbClr val="808080"/>
            </a:solidFill>
            <a:round/>
            <a:headEnd/>
            <a:tailEnd/>
          </a:ln>
          <a:effectLst/>
        </p:spPr>
        <p:txBody>
          <a:bodyPr wrap="none" anchor="ctr"/>
          <a:lstStyle/>
          <a:p>
            <a:pPr marL="285750" marR="0" lvl="0" indent="-285750" algn="l" defTabSz="914400" rtl="0" eaLnBrk="0" fontAlgn="base" latinLnBrk="0" hangingPunct="0">
              <a:lnSpc>
                <a:spcPct val="100000"/>
              </a:lnSpc>
              <a:spcBef>
                <a:spcPct val="0"/>
              </a:spcBef>
              <a:spcAft>
                <a:spcPct val="0"/>
              </a:spcAft>
              <a:buClr>
                <a:srgbClr val="A5A5A5"/>
              </a:buClr>
              <a:buSzTx/>
              <a:buFont typeface="Wingdings" panose="05000000000000000000" pitchFamily="2" charset="2"/>
              <a:buChar char="l"/>
              <a:tabLst/>
              <a:defRPr/>
            </a:pPr>
            <a:r>
              <a:rPr kumimoji="0"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教員の哲学と研究に触れる</a:t>
            </a:r>
            <a:endParaRPr kumimoji="0"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
                <a:srgbClr val="A5A5A5"/>
              </a:buClr>
              <a:buSzTx/>
              <a:buFontTx/>
              <a:buNone/>
              <a:tabLst/>
              <a:defRPr/>
            </a:pPr>
            <a:r>
              <a:rPr kumimoji="0"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	</a:t>
            </a:r>
            <a:r>
              <a:rPr kumimoji="0"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生医ゼミナール</a:t>
            </a:r>
            <a:r>
              <a:rPr kumimoji="0"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Ⅰ</a:t>
            </a:r>
          </a:p>
          <a:p>
            <a:pPr marL="285750" marR="0" lvl="0" indent="-285750" algn="l" defTabSz="914400" rtl="0" eaLnBrk="0" fontAlgn="base" latinLnBrk="0" hangingPunct="0">
              <a:lnSpc>
                <a:spcPct val="100000"/>
              </a:lnSpc>
              <a:spcBef>
                <a:spcPct val="0"/>
              </a:spcBef>
              <a:spcAft>
                <a:spcPct val="0"/>
              </a:spcAft>
              <a:buClr>
                <a:srgbClr val="A5A5A5"/>
              </a:buClr>
              <a:buSzTx/>
              <a:buFont typeface="Wingdings" panose="05000000000000000000" pitchFamily="2" charset="2"/>
              <a:buChar char="l"/>
              <a:tabLst/>
              <a:defRPr/>
            </a:pPr>
            <a:r>
              <a:rPr kumimoji="0"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研究室配属に向けたガイダンス</a:t>
            </a:r>
            <a:endParaRPr kumimoji="0"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endParaRPr>
          </a:p>
          <a:p>
            <a:pPr marL="0" marR="0" lvl="0" indent="0" algn="l" defTabSz="914400" rtl="0" eaLnBrk="0" fontAlgn="base" latinLnBrk="0" hangingPunct="0">
              <a:lnSpc>
                <a:spcPct val="100000"/>
              </a:lnSpc>
              <a:spcBef>
                <a:spcPct val="0"/>
              </a:spcBef>
              <a:spcAft>
                <a:spcPct val="0"/>
              </a:spcAft>
              <a:buClr>
                <a:srgbClr val="A5A5A5"/>
              </a:buClr>
              <a:buSzTx/>
              <a:buFontTx/>
              <a:buNone/>
              <a:tabLst/>
              <a:defRPr/>
            </a:pPr>
            <a:r>
              <a:rPr kumimoji="0"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	</a:t>
            </a:r>
            <a:r>
              <a:rPr kumimoji="0" lang="ja-JP" altLang="en-US"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生医ゼミナール</a:t>
            </a:r>
            <a:r>
              <a:rPr kumimoji="0" lang="en-US" altLang="ja-JP" sz="14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eiryo UI" panose="020B0604030504040204" pitchFamily="50" charset="-128"/>
                <a:sym typeface="Arial" pitchFamily="34" charset="0"/>
              </a:rPr>
              <a:t>Ⅱ</a:t>
            </a:r>
          </a:p>
        </p:txBody>
      </p:sp>
      <p:sp>
        <p:nvSpPr>
          <p:cNvPr id="15" name="角丸四角形 14"/>
          <p:cNvSpPr/>
          <p:nvPr/>
        </p:nvSpPr>
        <p:spPr>
          <a:xfrm>
            <a:off x="2411413" y="1052513"/>
            <a:ext cx="4319587" cy="461962"/>
          </a:xfrm>
          <a:prstGeom prst="roundRect">
            <a:avLst/>
          </a:prstGeom>
          <a:solidFill>
            <a:schemeClr val="accent5"/>
          </a:solidFill>
          <a:ln>
            <a:no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理工学と基礎医学を学ぼう</a:t>
            </a:r>
          </a:p>
        </p:txBody>
      </p:sp>
    </p:spTree>
    <p:extLst>
      <p:ext uri="{BB962C8B-B14F-4D97-AF65-F5344CB8AC3E}">
        <p14:creationId xmlns:p14="http://schemas.microsoft.com/office/powerpoint/2010/main" val="183739149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タイトル 2"/>
          <p:cNvSpPr>
            <a:spLocks noGrp="1"/>
          </p:cNvSpPr>
          <p:nvPr>
            <p:ph type="title"/>
          </p:nvPr>
        </p:nvSpPr>
        <p:spPr/>
        <p:txBody>
          <a:bodyPr/>
          <a:lstStyle/>
          <a:p>
            <a:r>
              <a:rPr lang="ja-JP" altLang="en-US">
                <a:latin typeface="Meiryo UI" charset="-128"/>
              </a:rPr>
              <a:t>教育内容と目標</a:t>
            </a:r>
            <a:r>
              <a:rPr lang="en-US" altLang="ja-JP" dirty="0">
                <a:latin typeface="Meiryo UI" charset="-128"/>
              </a:rPr>
              <a:t> </a:t>
            </a:r>
            <a:r>
              <a:rPr lang="en-US" altLang="ja-JP" dirty="0"/>
              <a:t>(</a:t>
            </a:r>
            <a:r>
              <a:rPr lang="ja-JP" altLang="en-US"/>
              <a:t>生命医科学科</a:t>
            </a:r>
            <a:r>
              <a:rPr lang="en-US" altLang="ja-JP" dirty="0"/>
              <a:t>)</a:t>
            </a:r>
            <a:endParaRPr lang="ja-JP" altLang="en-US">
              <a:latin typeface="Meiryo UI" charset="-128"/>
            </a:endParaRPr>
          </a:p>
        </p:txBody>
      </p:sp>
      <p:sp>
        <p:nvSpPr>
          <p:cNvPr id="16387" name="Text Box 5"/>
          <p:cNvSpPr txBox="1">
            <a:spLocks noChangeArrowheads="1"/>
          </p:cNvSpPr>
          <p:nvPr/>
        </p:nvSpPr>
        <p:spPr bwMode="auto">
          <a:xfrm>
            <a:off x="468313" y="1052513"/>
            <a:ext cx="8207375" cy="954087"/>
          </a:xfrm>
          <a:prstGeom prst="rect">
            <a:avLst/>
          </a:prstGeom>
          <a:solidFill>
            <a:schemeClr val="accent5"/>
          </a:solidFill>
          <a:ln>
            <a:noFill/>
          </a:ln>
          <a:effectLst/>
        </p:spPr>
        <p:txBody>
          <a:bodyPr>
            <a:spAutoFit/>
          </a:bodyPr>
          <a:lstStyle>
            <a:lvl1pPr>
              <a:spcBef>
                <a:spcPts val="700"/>
              </a:spcBef>
              <a:buSzPct val="100000"/>
              <a:buFont typeface="Arial" panose="020B0604020202020204" pitchFamily="34" charset="0"/>
              <a:buChar char="•"/>
              <a:defRPr kumimoji="1" sz="24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1pPr>
            <a:lvl2pPr marL="742950" indent="-285750">
              <a:spcBef>
                <a:spcPts val="600"/>
              </a:spcBef>
              <a:buSzPct val="100000"/>
              <a:buFont typeface="Arial" panose="020B0604020202020204" pitchFamily="34" charset="0"/>
              <a:buChar char="–"/>
              <a:defRPr kumimoji="1" sz="20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2pPr>
            <a:lvl3pPr marL="1143000" indent="-228600">
              <a:spcBef>
                <a:spcPts val="600"/>
              </a:spcBef>
              <a:buSzPct val="100000"/>
              <a:buFont typeface="Arial" panose="020B0604020202020204" pitchFamily="34" charset="0"/>
              <a:buChar char="•"/>
              <a:defRPr kumimoji="1">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3pPr>
            <a:lvl4pPr marL="16002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4pPr>
            <a:lvl5pPr marL="2057400" indent="-228600">
              <a:spcBef>
                <a:spcPts val="500"/>
              </a:spcBef>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5pPr>
            <a:lvl6pPr marL="25146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6pPr>
            <a:lvl7pPr marL="29718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7pPr>
            <a:lvl8pPr marL="34290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8pPr>
            <a:lvl9pPr marL="3886200" indent="-228600" eaLnBrk="0" fontAlgn="base" hangingPunct="0">
              <a:spcBef>
                <a:spcPts val="500"/>
              </a:spcBef>
              <a:spcAft>
                <a:spcPct val="0"/>
              </a:spcAft>
              <a:buSzPct val="100000"/>
              <a:buFont typeface="Arial" panose="020B0604020202020204" pitchFamily="34" charset="0"/>
              <a:buChar char="»"/>
              <a:defRPr kumimoji="1" sz="16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800" b="1" i="0" u="none" strike="noStrike" kern="1200" cap="none" spc="0" normalizeH="0" baseline="0" noProof="0">
                <a:ln>
                  <a:noFill/>
                </a:ln>
                <a:solidFill>
                  <a:prstClr val="white"/>
                </a:solidFill>
                <a:effectLst/>
                <a:uLnTx/>
                <a:uFillTx/>
                <a:latin typeface="Century Gothic" panose="020B0502020202020204" pitchFamily="34" charset="0"/>
                <a:ea typeface="メイリオ" panose="020B0604030504040204" pitchFamily="50" charset="-128"/>
                <a:cs typeface="メイリオ" panose="020B0604030504040204" pitchFamily="50" charset="-128"/>
                <a:sym typeface="Arial" panose="020B0604020202020204" pitchFamily="34" charset="0"/>
              </a:rPr>
              <a:t>生命科学、医科学、医工学の領域を</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1" lang="ja-JP" altLang="en-US" sz="2800" b="1" i="0" u="none" strike="noStrike" kern="1200" cap="none" spc="0" normalizeH="0" baseline="0" noProof="0">
                <a:ln>
                  <a:noFill/>
                </a:ln>
                <a:solidFill>
                  <a:prstClr val="white"/>
                </a:solidFill>
                <a:effectLst/>
                <a:uLnTx/>
                <a:uFillTx/>
                <a:latin typeface="Century Gothic" panose="020B0502020202020204" pitchFamily="34" charset="0"/>
                <a:ea typeface="メイリオ" panose="020B0604030504040204" pitchFamily="50" charset="-128"/>
                <a:cs typeface="メイリオ" panose="020B0604030504040204" pitchFamily="50" charset="-128"/>
                <a:sym typeface="Arial" panose="020B0604020202020204" pitchFamily="34" charset="0"/>
              </a:rPr>
              <a:t>リードするグローバルな人材を養成します。</a:t>
            </a:r>
          </a:p>
        </p:txBody>
      </p:sp>
      <p:sp>
        <p:nvSpPr>
          <p:cNvPr id="16389" name="Text Box 7"/>
          <p:cNvSpPr txBox="1">
            <a:spLocks noChangeArrowheads="1"/>
          </p:cNvSpPr>
          <p:nvPr/>
        </p:nvSpPr>
        <p:spPr bwMode="auto">
          <a:xfrm>
            <a:off x="476250" y="3292475"/>
            <a:ext cx="8199438"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eaLnBrk="0" hangingPunct="0">
              <a:defRPr kumimoji="1">
                <a:solidFill>
                  <a:schemeClr val="tx1"/>
                </a:solidFill>
                <a:latin typeface="Arial" charset="0"/>
                <a:ea typeface="メイリオ" charset="0"/>
                <a:cs typeface="メイリオ" charset="0"/>
              </a:defRPr>
            </a:lvl1pPr>
            <a:lvl2pPr marL="742950" indent="-285750" eaLnBrk="0" hangingPunct="0">
              <a:defRPr kumimoji="1">
                <a:solidFill>
                  <a:schemeClr val="tx1"/>
                </a:solidFill>
                <a:latin typeface="Arial" charset="0"/>
                <a:ea typeface="メイリオ" charset="0"/>
                <a:cs typeface="メイリオ" charset="0"/>
              </a:defRPr>
            </a:lvl2pPr>
            <a:lvl3pPr marL="1143000" indent="-228600" eaLnBrk="0" hangingPunct="0">
              <a:defRPr kumimoji="1">
                <a:solidFill>
                  <a:schemeClr val="tx1"/>
                </a:solidFill>
                <a:latin typeface="Arial" charset="0"/>
                <a:ea typeface="メイリオ" charset="0"/>
                <a:cs typeface="メイリオ" charset="0"/>
              </a:defRPr>
            </a:lvl3pPr>
            <a:lvl4pPr marL="1600200" indent="-228600" eaLnBrk="0" hangingPunct="0">
              <a:defRPr kumimoji="1">
                <a:solidFill>
                  <a:schemeClr val="tx1"/>
                </a:solidFill>
                <a:latin typeface="Arial" charset="0"/>
                <a:ea typeface="メイリオ" charset="0"/>
                <a:cs typeface="メイリオ" charset="0"/>
              </a:defRPr>
            </a:lvl4pPr>
            <a:lvl5pPr marL="2057400" indent="-228600" eaLnBrk="0" hangingPunct="0">
              <a:defRPr kumimoji="1">
                <a:solidFill>
                  <a:schemeClr val="tx1"/>
                </a:solidFill>
                <a:latin typeface="Arial" charset="0"/>
                <a:ea typeface="メイリオ" charset="0"/>
                <a:cs typeface="メイリオ" charset="0"/>
              </a:defRPr>
            </a:lvl5pPr>
            <a:lvl6pPr marL="2514600" indent="-228600" eaLnBrk="0" fontAlgn="base" hangingPunct="0">
              <a:spcBef>
                <a:spcPct val="0"/>
              </a:spcBef>
              <a:spcAft>
                <a:spcPct val="0"/>
              </a:spcAft>
              <a:defRPr kumimoji="1">
                <a:solidFill>
                  <a:schemeClr val="tx1"/>
                </a:solidFill>
                <a:latin typeface="Arial" charset="0"/>
                <a:ea typeface="メイリオ" charset="0"/>
                <a:cs typeface="メイリオ" charset="0"/>
              </a:defRPr>
            </a:lvl6pPr>
            <a:lvl7pPr marL="2971800" indent="-228600" eaLnBrk="0" fontAlgn="base" hangingPunct="0">
              <a:spcBef>
                <a:spcPct val="0"/>
              </a:spcBef>
              <a:spcAft>
                <a:spcPct val="0"/>
              </a:spcAft>
              <a:defRPr kumimoji="1">
                <a:solidFill>
                  <a:schemeClr val="tx1"/>
                </a:solidFill>
                <a:latin typeface="Arial" charset="0"/>
                <a:ea typeface="メイリオ" charset="0"/>
                <a:cs typeface="メイリオ" charset="0"/>
              </a:defRPr>
            </a:lvl7pPr>
            <a:lvl8pPr marL="3429000" indent="-228600" eaLnBrk="0" fontAlgn="base" hangingPunct="0">
              <a:spcBef>
                <a:spcPct val="0"/>
              </a:spcBef>
              <a:spcAft>
                <a:spcPct val="0"/>
              </a:spcAft>
              <a:defRPr kumimoji="1">
                <a:solidFill>
                  <a:schemeClr val="tx1"/>
                </a:solidFill>
                <a:latin typeface="Arial" charset="0"/>
                <a:ea typeface="メイリオ" charset="0"/>
                <a:cs typeface="メイリオ" charset="0"/>
              </a:defRPr>
            </a:lvl8pPr>
            <a:lvl9pPr marL="3886200" indent="-228600" eaLnBrk="0" fontAlgn="base" hangingPunct="0">
              <a:spcBef>
                <a:spcPct val="0"/>
              </a:spcBef>
              <a:spcAft>
                <a:spcPct val="0"/>
              </a:spcAft>
              <a:defRPr kumimoji="1">
                <a:solidFill>
                  <a:schemeClr val="tx1"/>
                </a:solidFill>
                <a:latin typeface="Arial" charset="0"/>
                <a:ea typeface="メイリオ" charset="0"/>
                <a:cs typeface="メイリオ" charset="0"/>
              </a:defRPr>
            </a:lvl9p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panose="05000000000000000000" pitchFamily="2" charset="2"/>
              <a:buChar char="l"/>
              <a:tabLst/>
              <a:defRPr/>
            </a:pPr>
            <a:r>
              <a:rPr kumimoji="1" lang="ja-JP" altLang="en-US" sz="24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国内外の教育研究機関や企業の研究者との有機的な連携しつつ、</a:t>
            </a:r>
            <a:r>
              <a:rPr kumimoji="1" lang="ja-JP" altLang="en-US" sz="2400" b="1" i="0" u="none" strike="noStrike" kern="1200" cap="none" spc="0" normalizeH="0" baseline="0" noProof="0" dirty="0">
                <a:ln>
                  <a:noFill/>
                </a:ln>
                <a:solidFill>
                  <a:srgbClr val="ED7D31"/>
                </a:solidFill>
                <a:effectLst/>
                <a:uLnTx/>
                <a:uFillTx/>
                <a:latin typeface="Century Gothic"/>
                <a:ea typeface="Meiryo UI"/>
                <a:cs typeface="+mn-cs"/>
                <a:sym typeface="Arial" pitchFamily="34" charset="0"/>
              </a:rPr>
              <a:t>博士課程まで含めた</a:t>
            </a:r>
            <a:r>
              <a:rPr kumimoji="1" lang="en-US" altLang="ja-JP" sz="2400" b="1" i="0" u="none" strike="noStrike" kern="1200" cap="none" spc="0" normalizeH="0" baseline="0" noProof="0" dirty="0">
                <a:ln>
                  <a:noFill/>
                </a:ln>
                <a:solidFill>
                  <a:srgbClr val="ED7D31"/>
                </a:solidFill>
                <a:effectLst/>
                <a:uLnTx/>
                <a:uFillTx/>
                <a:latin typeface="Century Gothic"/>
                <a:ea typeface="Meiryo UI"/>
                <a:cs typeface="+mn-cs"/>
                <a:sym typeface="Arial" pitchFamily="34" charset="0"/>
              </a:rPr>
              <a:t>6+3</a:t>
            </a:r>
            <a:r>
              <a:rPr kumimoji="1" lang="ja-JP" altLang="en-US" sz="2400" b="1" i="0" u="none" strike="noStrike" kern="1200" cap="none" spc="0" normalizeH="0" baseline="0" noProof="0" dirty="0">
                <a:ln>
                  <a:noFill/>
                </a:ln>
                <a:solidFill>
                  <a:srgbClr val="ED7D31"/>
                </a:solidFill>
                <a:effectLst/>
                <a:uLnTx/>
                <a:uFillTx/>
                <a:latin typeface="Century Gothic"/>
                <a:ea typeface="Meiryo UI"/>
                <a:cs typeface="+mn-cs"/>
                <a:sym typeface="Arial" pitchFamily="34" charset="0"/>
              </a:rPr>
              <a:t>年間の集中教育・研究プログラム</a:t>
            </a:r>
            <a:r>
              <a:rPr kumimoji="1" lang="ja-JP" altLang="en-US" sz="24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を実践する。</a:t>
            </a:r>
          </a:p>
        </p:txBody>
      </p:sp>
      <p:sp>
        <p:nvSpPr>
          <p:cNvPr id="16390" name="Text Box 8"/>
          <p:cNvSpPr txBox="1">
            <a:spLocks noChangeArrowheads="1"/>
          </p:cNvSpPr>
          <p:nvPr/>
        </p:nvSpPr>
        <p:spPr bwMode="auto">
          <a:xfrm>
            <a:off x="476250" y="4548188"/>
            <a:ext cx="820102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eaLnBrk="0" hangingPunct="0">
              <a:defRPr kumimoji="1">
                <a:solidFill>
                  <a:schemeClr val="tx1"/>
                </a:solidFill>
                <a:latin typeface="Arial" charset="0"/>
                <a:ea typeface="メイリオ" charset="0"/>
                <a:cs typeface="メイリオ" charset="0"/>
              </a:defRPr>
            </a:lvl1pPr>
            <a:lvl2pPr marL="742950" indent="-285750" eaLnBrk="0" hangingPunct="0">
              <a:defRPr kumimoji="1">
                <a:solidFill>
                  <a:schemeClr val="tx1"/>
                </a:solidFill>
                <a:latin typeface="Arial" charset="0"/>
                <a:ea typeface="メイリオ" charset="0"/>
                <a:cs typeface="メイリオ" charset="0"/>
              </a:defRPr>
            </a:lvl2pPr>
            <a:lvl3pPr marL="1143000" indent="-228600" eaLnBrk="0" hangingPunct="0">
              <a:defRPr kumimoji="1">
                <a:solidFill>
                  <a:schemeClr val="tx1"/>
                </a:solidFill>
                <a:latin typeface="Arial" charset="0"/>
                <a:ea typeface="メイリオ" charset="0"/>
                <a:cs typeface="メイリオ" charset="0"/>
              </a:defRPr>
            </a:lvl3pPr>
            <a:lvl4pPr marL="1600200" indent="-228600" eaLnBrk="0" hangingPunct="0">
              <a:defRPr kumimoji="1">
                <a:solidFill>
                  <a:schemeClr val="tx1"/>
                </a:solidFill>
                <a:latin typeface="Arial" charset="0"/>
                <a:ea typeface="メイリオ" charset="0"/>
                <a:cs typeface="メイリオ" charset="0"/>
              </a:defRPr>
            </a:lvl4pPr>
            <a:lvl5pPr marL="2057400" indent="-228600" eaLnBrk="0" hangingPunct="0">
              <a:defRPr kumimoji="1">
                <a:solidFill>
                  <a:schemeClr val="tx1"/>
                </a:solidFill>
                <a:latin typeface="Arial" charset="0"/>
                <a:ea typeface="メイリオ" charset="0"/>
                <a:cs typeface="メイリオ" charset="0"/>
              </a:defRPr>
            </a:lvl5pPr>
            <a:lvl6pPr marL="2514600" indent="-228600" eaLnBrk="0" fontAlgn="base" hangingPunct="0">
              <a:spcBef>
                <a:spcPct val="0"/>
              </a:spcBef>
              <a:spcAft>
                <a:spcPct val="0"/>
              </a:spcAft>
              <a:defRPr kumimoji="1">
                <a:solidFill>
                  <a:schemeClr val="tx1"/>
                </a:solidFill>
                <a:latin typeface="Arial" charset="0"/>
                <a:ea typeface="メイリオ" charset="0"/>
                <a:cs typeface="メイリオ" charset="0"/>
              </a:defRPr>
            </a:lvl6pPr>
            <a:lvl7pPr marL="2971800" indent="-228600" eaLnBrk="0" fontAlgn="base" hangingPunct="0">
              <a:spcBef>
                <a:spcPct val="0"/>
              </a:spcBef>
              <a:spcAft>
                <a:spcPct val="0"/>
              </a:spcAft>
              <a:defRPr kumimoji="1">
                <a:solidFill>
                  <a:schemeClr val="tx1"/>
                </a:solidFill>
                <a:latin typeface="Arial" charset="0"/>
                <a:ea typeface="メイリオ" charset="0"/>
                <a:cs typeface="メイリオ" charset="0"/>
              </a:defRPr>
            </a:lvl7pPr>
            <a:lvl8pPr marL="3429000" indent="-228600" eaLnBrk="0" fontAlgn="base" hangingPunct="0">
              <a:spcBef>
                <a:spcPct val="0"/>
              </a:spcBef>
              <a:spcAft>
                <a:spcPct val="0"/>
              </a:spcAft>
              <a:defRPr kumimoji="1">
                <a:solidFill>
                  <a:schemeClr val="tx1"/>
                </a:solidFill>
                <a:latin typeface="Arial" charset="0"/>
                <a:ea typeface="メイリオ" charset="0"/>
                <a:cs typeface="メイリオ" charset="0"/>
              </a:defRPr>
            </a:lvl8pPr>
            <a:lvl9pPr marL="3886200" indent="-228600" eaLnBrk="0" fontAlgn="base" hangingPunct="0">
              <a:spcBef>
                <a:spcPct val="0"/>
              </a:spcBef>
              <a:spcAft>
                <a:spcPct val="0"/>
              </a:spcAft>
              <a:defRPr kumimoji="1">
                <a:solidFill>
                  <a:schemeClr val="tx1"/>
                </a:solidFill>
                <a:latin typeface="Arial" charset="0"/>
                <a:ea typeface="メイリオ" charset="0"/>
                <a:cs typeface="メイリオ" charset="0"/>
              </a:defRPr>
            </a:lvl9p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panose="05000000000000000000" pitchFamily="2" charset="2"/>
              <a:buChar char="l"/>
              <a:tabLst/>
              <a:defRPr/>
            </a:pPr>
            <a:r>
              <a:rPr kumimoji="1" lang="ja-JP" altLang="en-US" sz="24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様々なバックグラウンドを持った教員たちがオープンラボで融合し、</a:t>
            </a:r>
            <a:r>
              <a:rPr kumimoji="1" lang="ja-JP" altLang="en-US" sz="2400" b="1" i="0" u="none" strike="noStrike" kern="1200" cap="none" spc="0" normalizeH="0" baseline="0" noProof="0" dirty="0">
                <a:ln>
                  <a:noFill/>
                </a:ln>
                <a:solidFill>
                  <a:srgbClr val="ED7D31"/>
                </a:solidFill>
                <a:effectLst/>
                <a:uLnTx/>
                <a:uFillTx/>
                <a:latin typeface="Century Gothic"/>
                <a:ea typeface="Meiryo UI"/>
                <a:cs typeface="+mn-cs"/>
                <a:sym typeface="Arial" pitchFamily="34" charset="0"/>
              </a:rPr>
              <a:t>新たな分野を創造するパイオニア精神あふれる国際的研究者</a:t>
            </a:r>
            <a:r>
              <a:rPr kumimoji="1" lang="ja-JP" altLang="en-US" sz="2400" b="0" i="0" u="none" strike="noStrike" kern="1200" cap="none" spc="0" normalizeH="0" baseline="0" noProof="0" dirty="0">
                <a:ln>
                  <a:noFill/>
                </a:ln>
                <a:solidFill>
                  <a:srgbClr val="000000"/>
                </a:solidFill>
                <a:effectLst/>
                <a:uLnTx/>
                <a:uFillTx/>
                <a:latin typeface="Century Gothic"/>
                <a:ea typeface="Meiryo UI"/>
                <a:cs typeface="+mn-cs"/>
                <a:sym typeface="Arial" pitchFamily="34" charset="0"/>
              </a:rPr>
              <a:t>を育てます。</a:t>
            </a:r>
          </a:p>
        </p:txBody>
      </p:sp>
      <p:sp>
        <p:nvSpPr>
          <p:cNvPr id="16391" name="Rectangle 9"/>
          <p:cNvSpPr>
            <a:spLocks noChangeArrowheads="1"/>
          </p:cNvSpPr>
          <p:nvPr/>
        </p:nvSpPr>
        <p:spPr bwMode="auto">
          <a:xfrm>
            <a:off x="468313" y="5805488"/>
            <a:ext cx="8207375" cy="701675"/>
          </a:xfrm>
          <a:prstGeom prst="rect">
            <a:avLst/>
          </a:prstGeom>
          <a:solidFill>
            <a:schemeClr val="accent3">
              <a:lumMod val="20000"/>
              <a:lumOff val="80000"/>
            </a:schemeClr>
          </a:solidFill>
          <a:ln>
            <a:noFill/>
          </a:ln>
          <a:effectLst/>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2000" b="1" i="0" u="none" strike="noStrike" kern="1200" cap="none" spc="0" normalizeH="0" baseline="0" noProof="0">
                <a:ln>
                  <a:noFill/>
                </a:ln>
                <a:solidFill>
                  <a:srgbClr val="000000"/>
                </a:solidFill>
                <a:effectLst/>
                <a:uLnTx/>
                <a:uFillTx/>
                <a:latin typeface="Century Gothic" charset="0"/>
                <a:ea typeface="Meiryo UI" charset="0"/>
                <a:cs typeface="ヒラギノ角ゴ ProN W3" charset="0"/>
                <a:sym typeface="Arial" charset="0"/>
              </a:rPr>
              <a:t>詳しくは、生命医科学科・専攻ホームページ</a:t>
            </a:r>
            <a:endParaRPr kumimoji="0" lang="en-US" altLang="ja-JP" sz="2000" b="1" i="0" u="none" strike="noStrike" kern="1200" cap="none" spc="0" normalizeH="0" baseline="0" noProof="0">
              <a:ln>
                <a:noFill/>
              </a:ln>
              <a:solidFill>
                <a:srgbClr val="000000"/>
              </a:solidFill>
              <a:effectLst/>
              <a:uLnTx/>
              <a:uFillTx/>
              <a:latin typeface="Century Gothic" charset="0"/>
              <a:ea typeface="メイリオ" charset="0"/>
              <a:cs typeface="メイリオ" charset="0"/>
              <a:sym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2000" b="1" i="0" u="none" strike="noStrike" kern="1200" cap="none" spc="0" normalizeH="0" baseline="0" noProof="0">
                <a:ln>
                  <a:noFill/>
                </a:ln>
                <a:solidFill>
                  <a:srgbClr val="000000"/>
                </a:solidFill>
                <a:effectLst/>
                <a:uLnTx/>
                <a:uFillTx/>
                <a:latin typeface="Century Gothic" charset="0"/>
                <a:ea typeface="Meiryo UI" charset="0"/>
                <a:cs typeface="ヒラギノ角ゴ ProN W3" charset="0"/>
                <a:sym typeface="Arial" charset="0"/>
              </a:rPr>
              <a:t>（</a:t>
            </a:r>
            <a:r>
              <a:rPr kumimoji="0" lang="en-US" altLang="ja-JP" sz="2000" b="1" i="0" u="none" strike="noStrike" kern="1200" cap="none" spc="0" normalizeH="0" baseline="0" noProof="0">
                <a:ln>
                  <a:noFill/>
                </a:ln>
                <a:solidFill>
                  <a:srgbClr val="000000"/>
                </a:solidFill>
                <a:effectLst/>
                <a:uLnTx/>
                <a:uFillTx/>
                <a:latin typeface="Century Gothic" charset="0"/>
                <a:ea typeface="メイリオ" charset="0"/>
                <a:cs typeface="メイリオ" charset="0"/>
                <a:sym typeface="Arial" charset="0"/>
              </a:rPr>
              <a:t>http://www.biomed.sci.waseda.ac.jp/</a:t>
            </a:r>
            <a:r>
              <a:rPr kumimoji="0" lang="ja-JP" altLang="en-US" sz="2000" b="1" i="0" u="none" strike="noStrike" kern="1200" cap="none" spc="0" normalizeH="0" baseline="0" noProof="0">
                <a:ln>
                  <a:noFill/>
                </a:ln>
                <a:solidFill>
                  <a:srgbClr val="000000"/>
                </a:solidFill>
                <a:effectLst/>
                <a:uLnTx/>
                <a:uFillTx/>
                <a:latin typeface="Century Gothic" charset="0"/>
                <a:ea typeface="Meiryo UI" charset="0"/>
                <a:cs typeface="ヒラギノ角ゴ ProN W3" charset="0"/>
                <a:sym typeface="Arial" charset="0"/>
              </a:rPr>
              <a:t>）をご覧ください。</a:t>
            </a:r>
          </a:p>
        </p:txBody>
      </p:sp>
      <p:sp>
        <p:nvSpPr>
          <p:cNvPr id="53255" name="正方形/長方形 1"/>
          <p:cNvSpPr>
            <a:spLocks noChangeArrowheads="1"/>
          </p:cNvSpPr>
          <p:nvPr/>
        </p:nvSpPr>
        <p:spPr bwMode="auto">
          <a:xfrm>
            <a:off x="468313" y="2063750"/>
            <a:ext cx="8207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charset="2"/>
              <a:buChar char="l"/>
              <a:tabLst/>
              <a:defRPr/>
            </a:pPr>
            <a:r>
              <a:rPr kumimoji="0" lang="ja-JP" altLang="en-US" sz="2400" b="0" i="0" u="none" strike="noStrike" kern="1200" cap="none" spc="0" normalizeH="0" baseline="0" noProof="0">
                <a:ln>
                  <a:noFill/>
                </a:ln>
                <a:solidFill>
                  <a:srgbClr val="000000"/>
                </a:solidFill>
                <a:effectLst/>
                <a:uLnTx/>
                <a:uFillTx/>
                <a:latin typeface="Century Gothic" charset="0"/>
                <a:ea typeface="Meiryo UI" charset="-128"/>
                <a:cs typeface="+mn-cs"/>
                <a:sym typeface="Arial" charset="0"/>
              </a:rPr>
              <a:t>理工系、生命科学系、医学系の科目と実験をバランスよく履修し、細胞から個体の生命現象を理解する学力を養成します。</a:t>
            </a:r>
          </a:p>
        </p:txBody>
      </p:sp>
    </p:spTree>
    <p:extLst>
      <p:ext uri="{BB962C8B-B14F-4D97-AF65-F5344CB8AC3E}">
        <p14:creationId xmlns:p14="http://schemas.microsoft.com/office/powerpoint/2010/main" val="159724800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p:txBody>
          <a:bodyPr/>
          <a:lstStyle/>
          <a:p>
            <a:r>
              <a:rPr lang="ja-JP" altLang="en-US"/>
              <a:t>生命医科学科の教員</a:t>
            </a:r>
            <a:endParaRPr lang="ja-JP" altLang="en-US" dirty="0"/>
          </a:p>
        </p:txBody>
      </p:sp>
      <p:sp>
        <p:nvSpPr>
          <p:cNvPr id="2" name="テキスト ボックス 1"/>
          <p:cNvSpPr txBox="1"/>
          <p:nvPr/>
        </p:nvSpPr>
        <p:spPr>
          <a:xfrm>
            <a:off x="323529" y="850088"/>
            <a:ext cx="2951449" cy="523220"/>
          </a:xfrm>
          <a:prstGeom prst="rect">
            <a:avLst/>
          </a:prstGeom>
          <a:noFill/>
        </p:spPr>
        <p:txBody>
          <a:bodyPr wrap="none" rtlCol="0" anchor="ctr" anchorCtr="0">
            <a:spAutoFit/>
          </a:bodyPr>
          <a:lstStyle/>
          <a:p>
            <a:r>
              <a:rPr kumimoji="1" lang="ja-JP" altLang="en-US" sz="2800" dirty="0">
                <a:solidFill>
                  <a:srgbClr val="045082"/>
                </a:solidFill>
                <a:latin typeface="Century Gothic"/>
                <a:ea typeface="Meiryo UI"/>
              </a:rPr>
              <a:t>先進</a:t>
            </a:r>
            <a:r>
              <a:rPr kumimoji="1" lang="en-US" altLang="ja-JP" sz="2800" dirty="0">
                <a:solidFill>
                  <a:srgbClr val="045082"/>
                </a:solidFill>
                <a:latin typeface="Century Gothic"/>
                <a:ea typeface="Meiryo UI"/>
              </a:rPr>
              <a:t> Top Runner</a:t>
            </a:r>
            <a:endParaRPr kumimoji="1" lang="ja-JP" altLang="en-US" sz="2800" dirty="0">
              <a:solidFill>
                <a:srgbClr val="045082"/>
              </a:solidFill>
              <a:latin typeface="Century Gothic"/>
              <a:ea typeface="Meiryo UI"/>
            </a:endParaRPr>
          </a:p>
        </p:txBody>
      </p:sp>
      <p:sp>
        <p:nvSpPr>
          <p:cNvPr id="5" name="テキスト ボックス 4"/>
          <p:cNvSpPr txBox="1"/>
          <p:nvPr/>
        </p:nvSpPr>
        <p:spPr>
          <a:xfrm>
            <a:off x="323528" y="3892252"/>
            <a:ext cx="4774251" cy="2554545"/>
          </a:xfrm>
          <a:prstGeom prst="rect">
            <a:avLst/>
          </a:prstGeom>
          <a:noFill/>
        </p:spPr>
        <p:txBody>
          <a:bodyPr wrap="square" rtlCol="0" anchor="ctr" anchorCtr="0">
            <a:spAutoFit/>
          </a:bodyPr>
          <a:lstStyle/>
          <a:p>
            <a:pPr algn="just"/>
            <a:r>
              <a:rPr lang="ja-JP" altLang="en-US" sz="1600" dirty="0">
                <a:latin typeface="Meiryo UI"/>
                <a:ea typeface="Meiryo UI"/>
              </a:rPr>
              <a:t>地球上にいる微生物のうち、そのほとんどが培養に成功しておらず、結果としてその性質・特徴を知ることができていません。特に海には、陸上よりもさらに培養困難な微生物が多いことから、海は多くの可能性を秘めた宝箱だと期待されています。海の微生物＝海洋微生物を対象に、最先端の遺伝子工学とラマン分光分析技術やマイクロ流体デバイスなどの最先端技術を駆使してマリンバイオテクノロジーの研究開発を進めているのが、生命医科学科の竹山春子教授です。</a:t>
            </a:r>
            <a:r>
              <a:rPr lang="en-US" altLang="ja-JP" sz="1600" dirty="0">
                <a:latin typeface="Meiryo UI"/>
                <a:ea typeface="Meiryo UI"/>
              </a:rPr>
              <a:t>2020</a:t>
            </a:r>
            <a:r>
              <a:rPr lang="ja-JP" altLang="en-US" sz="1600" dirty="0">
                <a:latin typeface="Meiryo UI"/>
                <a:ea typeface="Meiryo UI"/>
              </a:rPr>
              <a:t>年度、内閣府</a:t>
            </a:r>
            <a:r>
              <a:rPr lang="ja-JP" altLang="en-US" sz="1600" dirty="0">
                <a:latin typeface="Meiryo UI"/>
                <a:ea typeface="Meiryo UI"/>
                <a:sym typeface="Arial" pitchFamily="34" charset="0"/>
              </a:rPr>
              <a:t>ムーンショット型研究開発制度のプロジェクトに採択されました。</a:t>
            </a:r>
            <a:endParaRPr kumimoji="1" lang="ja-JP" altLang="en-US" sz="1600" dirty="0">
              <a:solidFill>
                <a:prstClr val="white"/>
              </a:solidFill>
              <a:latin typeface="Meiryo UI"/>
              <a:ea typeface="Meiryo UI"/>
            </a:endParaRPr>
          </a:p>
        </p:txBody>
      </p:sp>
      <p:pic>
        <p:nvPicPr>
          <p:cNvPr id="3" name="図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4049" y="1533729"/>
            <a:ext cx="4680000" cy="2389787"/>
          </a:xfrm>
          <a:prstGeom prst="rect">
            <a:avLst/>
          </a:prstGeom>
        </p:spPr>
      </p:pic>
      <p:pic>
        <p:nvPicPr>
          <p:cNvPr id="1026" name="Picture 2">
            <a:extLst>
              <a:ext uri="{FF2B5EF4-FFF2-40B4-BE49-F238E27FC236}">
                <a16:creationId xmlns:a16="http://schemas.microsoft.com/office/drawing/2014/main" id="{4DDC01EB-E390-40B0-AA1A-A29B38541B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1317" y="2854821"/>
            <a:ext cx="2944371" cy="2074862"/>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a:extLst>
              <a:ext uri="{FF2B5EF4-FFF2-40B4-BE49-F238E27FC236}">
                <a16:creationId xmlns:a16="http://schemas.microsoft.com/office/drawing/2014/main" id="{8190D548-FD13-4F1C-BDB7-EDD166CCF981}"/>
              </a:ext>
            </a:extLst>
          </p:cNvPr>
          <p:cNvSpPr txBox="1"/>
          <p:nvPr/>
        </p:nvSpPr>
        <p:spPr>
          <a:xfrm>
            <a:off x="5409309" y="1651404"/>
            <a:ext cx="3588386" cy="1077218"/>
          </a:xfrm>
          <a:prstGeom prst="rect">
            <a:avLst/>
          </a:prstGeom>
          <a:noFill/>
        </p:spPr>
        <p:txBody>
          <a:bodyPr wrap="square" rtlCol="0" anchor="ctr" anchorCtr="0">
            <a:spAutoFit/>
          </a:bodyPr>
          <a:lstStyle>
            <a:defPPr>
              <a:defRPr lang="en-US"/>
            </a:defPPr>
            <a:lvl1pPr marL="0" marR="0" lvl="0" indent="0" algn="ctr" defTabSz="914400" latinLnBrk="0">
              <a:lnSpc>
                <a:spcPct val="100000"/>
              </a:lnSpc>
              <a:buClrTx/>
              <a:buSzTx/>
              <a:buFontTx/>
              <a:buNone/>
              <a:tabLst/>
              <a:defRPr kumimoji="0" sz="1600" b="0" i="0" u="none" strike="noStrike" cap="none" spc="0" normalizeH="0" baseline="0">
                <a:ln>
                  <a:noFill/>
                </a:ln>
                <a:effectLst/>
                <a:uLnTx/>
                <a:uFillTx/>
                <a:latin typeface="Meiryo UI"/>
                <a:ea typeface="Meiryo UI"/>
              </a:defRPr>
            </a:lvl1pPr>
          </a:lstStyle>
          <a:p>
            <a:r>
              <a:rPr lang="ja-JP" altLang="en-US" dirty="0"/>
              <a:t>ムーンショット型農林水産研究開発事業　</a:t>
            </a:r>
            <a:endParaRPr lang="en-US" altLang="ja-JP" dirty="0"/>
          </a:p>
          <a:p>
            <a:r>
              <a:rPr lang="ja-JP" altLang="en-US" dirty="0"/>
              <a:t>「土壌微生物叢アトラスに基づいた環境制御による循環型協生農業プラットフォーム構築」</a:t>
            </a:r>
          </a:p>
        </p:txBody>
      </p:sp>
      <p:sp>
        <p:nvSpPr>
          <p:cNvPr id="11" name="テキスト ボックス 10">
            <a:extLst>
              <a:ext uri="{FF2B5EF4-FFF2-40B4-BE49-F238E27FC236}">
                <a16:creationId xmlns:a16="http://schemas.microsoft.com/office/drawing/2014/main" id="{6801970C-1770-4CFD-BDCB-C77D4A5D37FB}"/>
              </a:ext>
            </a:extLst>
          </p:cNvPr>
          <p:cNvSpPr txBox="1"/>
          <p:nvPr/>
        </p:nvSpPr>
        <p:spPr>
          <a:xfrm>
            <a:off x="5555615" y="5169524"/>
            <a:ext cx="3588385" cy="738664"/>
          </a:xfrm>
          <a:prstGeom prst="rect">
            <a:avLst/>
          </a:prstGeom>
          <a:noFill/>
        </p:spPr>
        <p:txBody>
          <a:bodyPr wrap="square" rtlCol="0" anchor="ctr" anchorCtr="0">
            <a:spAutoFit/>
          </a:bodyPr>
          <a:lstStyle>
            <a:defPPr>
              <a:defRPr lang="en-US"/>
            </a:defPPr>
            <a:lvl1pPr marL="0" marR="0" lvl="0" indent="0" algn="ctr" defTabSz="914400" latinLnBrk="0">
              <a:lnSpc>
                <a:spcPct val="100000"/>
              </a:lnSpc>
              <a:buClrTx/>
              <a:buSzTx/>
              <a:buFontTx/>
              <a:buNone/>
              <a:tabLst/>
              <a:defRPr kumimoji="0" sz="1600" b="0" i="0" u="none" strike="noStrike" cap="none" spc="0" normalizeH="0" baseline="0">
                <a:ln>
                  <a:noFill/>
                </a:ln>
                <a:effectLst/>
                <a:uLnTx/>
                <a:uFillTx/>
                <a:latin typeface="Meiryo UI"/>
                <a:ea typeface="Meiryo UI"/>
              </a:defRPr>
            </a:lvl1pPr>
          </a:lstStyle>
          <a:p>
            <a:pPr algn="l"/>
            <a:r>
              <a:rPr lang="ja-JP" altLang="en-US" sz="1400" dirty="0">
                <a:hlinkClick r:id="rId4"/>
              </a:rPr>
              <a:t>https://www.microbe-soil.sci.waseda.ac.jp/2021/06/08/84/</a:t>
            </a:r>
            <a:endParaRPr lang="en-US" altLang="ja-JP" sz="1400" dirty="0"/>
          </a:p>
          <a:p>
            <a:pPr algn="l"/>
            <a:r>
              <a:rPr lang="ja-JP" altLang="en-US" sz="1400" dirty="0"/>
              <a:t>より</a:t>
            </a:r>
          </a:p>
        </p:txBody>
      </p:sp>
    </p:spTree>
    <p:extLst>
      <p:ext uri="{BB962C8B-B14F-4D97-AF65-F5344CB8AC3E}">
        <p14:creationId xmlns:p14="http://schemas.microsoft.com/office/powerpoint/2010/main" val="178355370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0825" y="2781300"/>
            <a:ext cx="5516563" cy="1295400"/>
          </a:xfrm>
        </p:spPr>
        <p:txBody>
          <a:bodyPr/>
          <a:lstStyle/>
          <a:p>
            <a:pPr>
              <a:defRPr/>
            </a:pPr>
            <a:r>
              <a:rPr lang="ja-JP" altLang="en-US" dirty="0">
                <a:cs typeface="+mj-cs"/>
                <a:sym typeface="ヒラギノ角ゴ ProN W6" charset="-128"/>
              </a:rPr>
              <a:t>電気・情報生命工学科</a:t>
            </a:r>
            <a:r>
              <a:rPr lang="ja-JP" altLang="en-US" dirty="0">
                <a:cs typeface="+mj-cs"/>
                <a:sym typeface="Arial" pitchFamily="34" charset="0"/>
              </a:rPr>
              <a:t>の紹介</a:t>
            </a:r>
          </a:p>
        </p:txBody>
      </p:sp>
      <p:sp>
        <p:nvSpPr>
          <p:cNvPr id="6656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882F6D7-FBFB-7545-A7D2-C4C1CE830B2C}" type="slidenum">
              <a:rPr kumimoji="0" lang="en-US" altLang="ja-JP" sz="1000">
                <a:solidFill>
                  <a:prstClr val="black"/>
                </a:solidFill>
                <a:latin typeface="Arial" charset="0"/>
                <a:ea typeface="ヒラギノ角ゴ ProN W3" charset="-128"/>
                <a:cs typeface="Arial" charset="0"/>
              </a:rPr>
              <a:pPr>
                <a:spcBef>
                  <a:spcPct val="0"/>
                </a:spcBef>
                <a:buSzTx/>
                <a:buFontTx/>
                <a:buNone/>
              </a:pPr>
              <a:t>43</a:t>
            </a:fld>
            <a:endParaRPr kumimoji="0" lang="en-US" altLang="ja-JP" sz="1000">
              <a:solidFill>
                <a:prstClr val="black"/>
              </a:solidFill>
              <a:latin typeface="Arial" charset="0"/>
              <a:ea typeface="ヒラギノ角ゴ ProN W3" charset="-128"/>
              <a:cs typeface="Arial" charset="0"/>
            </a:endParaRPr>
          </a:p>
        </p:txBody>
      </p:sp>
    </p:spTree>
    <p:extLst>
      <p:ext uri="{BB962C8B-B14F-4D97-AF65-F5344CB8AC3E}">
        <p14:creationId xmlns:p14="http://schemas.microsoft.com/office/powerpoint/2010/main" val="212417502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テキスト ボックス 5"/>
          <p:cNvSpPr txBox="1">
            <a:spLocks noChangeArrowheads="1"/>
          </p:cNvSpPr>
          <p:nvPr/>
        </p:nvSpPr>
        <p:spPr bwMode="auto">
          <a:xfrm>
            <a:off x="323850" y="1717675"/>
            <a:ext cx="41719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85750" indent="-285750">
              <a:defRPr kumimoji="1" sz="2400">
                <a:solidFill>
                  <a:schemeClr val="tx1"/>
                </a:solidFill>
                <a:latin typeface="Century Gothic" charset="0"/>
                <a:ea typeface="Meiryo UI" charset="0"/>
                <a:cs typeface="Meiryo UI" charset="0"/>
                <a:sym typeface="Arial" charset="0"/>
              </a:defRPr>
            </a:lvl1pPr>
            <a:lvl2pPr marL="742950">
              <a:defRPr kumimoji="1" sz="2000">
                <a:solidFill>
                  <a:schemeClr val="tx1"/>
                </a:solidFill>
                <a:latin typeface="Century Gothic" charset="0"/>
                <a:ea typeface="Meiryo UI" charset="0"/>
                <a:cs typeface="Meiryo UI" charset="0"/>
                <a:sym typeface="Arial" charset="0"/>
              </a:defRPr>
            </a:lvl2pPr>
            <a:lvl3pPr marL="1143000">
              <a:defRPr kumimoji="1">
                <a:solidFill>
                  <a:schemeClr val="tx1"/>
                </a:solidFill>
                <a:latin typeface="Century Gothic" charset="0"/>
                <a:ea typeface="Meiryo UI" charset="0"/>
                <a:cs typeface="Meiryo UI" charset="0"/>
                <a:sym typeface="Arial" charset="0"/>
              </a:defRPr>
            </a:lvl3pPr>
            <a:lvl4pPr marL="1600200">
              <a:defRPr kumimoji="1" sz="1600">
                <a:solidFill>
                  <a:schemeClr val="tx1"/>
                </a:solidFill>
                <a:latin typeface="Century Gothic" charset="0"/>
                <a:ea typeface="Meiryo UI" charset="0"/>
                <a:cs typeface="Meiryo UI" charset="0"/>
                <a:sym typeface="Arial" charset="0"/>
              </a:defRPr>
            </a:lvl4pPr>
            <a:lvl5pPr marL="2057400">
              <a:defRPr kumimoji="1" sz="1600">
                <a:solidFill>
                  <a:schemeClr val="tx1"/>
                </a:solidFill>
                <a:latin typeface="Century Gothic" charset="0"/>
                <a:ea typeface="Meiryo UI" charset="0"/>
                <a:cs typeface="Meiryo UI" charset="0"/>
                <a:sym typeface="Arial" charset="0"/>
              </a:defRPr>
            </a:lvl5pPr>
            <a:lvl6pPr marL="2514600" eaLnBrk="0" hangingPunct="0">
              <a:defRPr kumimoji="1" sz="1600">
                <a:solidFill>
                  <a:schemeClr val="tx1"/>
                </a:solidFill>
                <a:latin typeface="Century Gothic" charset="0"/>
                <a:ea typeface="Meiryo UI" charset="0"/>
                <a:cs typeface="Meiryo UI" charset="0"/>
                <a:sym typeface="Arial" charset="0"/>
              </a:defRPr>
            </a:lvl6pPr>
            <a:lvl7pPr marL="2971800" eaLnBrk="0" hangingPunct="0">
              <a:defRPr kumimoji="1" sz="1600">
                <a:solidFill>
                  <a:schemeClr val="tx1"/>
                </a:solidFill>
                <a:latin typeface="Century Gothic" charset="0"/>
                <a:ea typeface="Meiryo UI" charset="0"/>
                <a:cs typeface="Meiryo UI" charset="0"/>
                <a:sym typeface="Arial" charset="0"/>
              </a:defRPr>
            </a:lvl7pPr>
            <a:lvl8pPr marL="3429000" eaLnBrk="0" hangingPunct="0">
              <a:defRPr kumimoji="1" sz="1600">
                <a:solidFill>
                  <a:schemeClr val="tx1"/>
                </a:solidFill>
                <a:latin typeface="Century Gothic" charset="0"/>
                <a:ea typeface="Meiryo UI" charset="0"/>
                <a:cs typeface="Meiryo UI" charset="0"/>
                <a:sym typeface="Arial" charset="0"/>
              </a:defRPr>
            </a:lvl8pPr>
            <a:lvl9pPr marL="3886200" eaLnBrk="0" hangingPunct="0">
              <a:defRPr kumimoji="1" sz="1600">
                <a:solidFill>
                  <a:schemeClr val="tx1"/>
                </a:solidFill>
                <a:latin typeface="Century Gothic" charset="0"/>
                <a:ea typeface="Meiryo UI" charset="0"/>
                <a:cs typeface="Meiryo UI" charset="0"/>
                <a:sym typeface="Arial" charset="0"/>
              </a:defRPr>
            </a:lvl9p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charset="0"/>
              <a:buChar char="l"/>
              <a:tabLst/>
              <a:defRPr/>
            </a:pPr>
            <a:r>
              <a:rPr kumimoji="0" lang="ja-JP" altLang="en-US" sz="16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rPr>
              <a:t>生命科学分野と電気電子情報分野を融合</a:t>
            </a:r>
            <a:endParaRPr kumimoji="0" lang="en-US" altLang="ja-JP" sz="16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endParaRPr>
          </a:p>
        </p:txBody>
      </p:sp>
      <p:sp>
        <p:nvSpPr>
          <p:cNvPr id="49155" name="テキスト ボックス 6"/>
          <p:cNvSpPr txBox="1">
            <a:spLocks noChangeArrowheads="1"/>
          </p:cNvSpPr>
          <p:nvPr/>
        </p:nvSpPr>
        <p:spPr bwMode="auto">
          <a:xfrm>
            <a:off x="611188" y="2379663"/>
            <a:ext cx="3825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2400">
                <a:solidFill>
                  <a:schemeClr val="tx1"/>
                </a:solidFill>
                <a:latin typeface="Century Gothic" charset="0"/>
                <a:ea typeface="Meiryo UI" charset="0"/>
                <a:cs typeface="Meiryo UI" charset="0"/>
                <a:sym typeface="Arial" charset="0"/>
              </a:defRPr>
            </a:lvl1pPr>
            <a:lvl2pPr marL="742950">
              <a:defRPr kumimoji="1" sz="2000">
                <a:solidFill>
                  <a:schemeClr val="tx1"/>
                </a:solidFill>
                <a:latin typeface="Century Gothic" charset="0"/>
                <a:ea typeface="Meiryo UI" charset="0"/>
                <a:cs typeface="Meiryo UI" charset="0"/>
                <a:sym typeface="Arial" charset="0"/>
              </a:defRPr>
            </a:lvl2pPr>
            <a:lvl3pPr marL="1143000">
              <a:defRPr kumimoji="1">
                <a:solidFill>
                  <a:schemeClr val="tx1"/>
                </a:solidFill>
                <a:latin typeface="Century Gothic" charset="0"/>
                <a:ea typeface="Meiryo UI" charset="0"/>
                <a:cs typeface="Meiryo UI" charset="0"/>
                <a:sym typeface="Arial" charset="0"/>
              </a:defRPr>
            </a:lvl3pPr>
            <a:lvl4pPr marL="1600200">
              <a:defRPr kumimoji="1" sz="1600">
                <a:solidFill>
                  <a:schemeClr val="tx1"/>
                </a:solidFill>
                <a:latin typeface="Century Gothic" charset="0"/>
                <a:ea typeface="Meiryo UI" charset="0"/>
                <a:cs typeface="Meiryo UI" charset="0"/>
                <a:sym typeface="Arial" charset="0"/>
              </a:defRPr>
            </a:lvl4pPr>
            <a:lvl5pPr marL="2057400">
              <a:defRPr kumimoji="1" sz="1600">
                <a:solidFill>
                  <a:schemeClr val="tx1"/>
                </a:solidFill>
                <a:latin typeface="Century Gothic" charset="0"/>
                <a:ea typeface="Meiryo UI" charset="0"/>
                <a:cs typeface="Meiryo UI" charset="0"/>
                <a:sym typeface="Arial" charset="0"/>
              </a:defRPr>
            </a:lvl5pPr>
            <a:lvl6pPr marL="2514600" eaLnBrk="0" hangingPunct="0">
              <a:defRPr kumimoji="1" sz="1600">
                <a:solidFill>
                  <a:schemeClr val="tx1"/>
                </a:solidFill>
                <a:latin typeface="Century Gothic" charset="0"/>
                <a:ea typeface="Meiryo UI" charset="0"/>
                <a:cs typeface="Meiryo UI" charset="0"/>
                <a:sym typeface="Arial" charset="0"/>
              </a:defRPr>
            </a:lvl6pPr>
            <a:lvl7pPr marL="2971800" eaLnBrk="0" hangingPunct="0">
              <a:defRPr kumimoji="1" sz="1600">
                <a:solidFill>
                  <a:schemeClr val="tx1"/>
                </a:solidFill>
                <a:latin typeface="Century Gothic" charset="0"/>
                <a:ea typeface="Meiryo UI" charset="0"/>
                <a:cs typeface="Meiryo UI" charset="0"/>
                <a:sym typeface="Arial" charset="0"/>
              </a:defRPr>
            </a:lvl7pPr>
            <a:lvl8pPr marL="3429000" eaLnBrk="0" hangingPunct="0">
              <a:defRPr kumimoji="1" sz="1600">
                <a:solidFill>
                  <a:schemeClr val="tx1"/>
                </a:solidFill>
                <a:latin typeface="Century Gothic" charset="0"/>
                <a:ea typeface="Meiryo UI" charset="0"/>
                <a:cs typeface="Meiryo UI" charset="0"/>
                <a:sym typeface="Arial" charset="0"/>
              </a:defRPr>
            </a:lvl8pPr>
            <a:lvl9pPr marL="3886200" eaLnBrk="0" hangingPunct="0">
              <a:defRPr kumimoji="1" sz="1600">
                <a:solidFill>
                  <a:schemeClr val="tx1"/>
                </a:solidFill>
                <a:latin typeface="Century Gothic" charset="0"/>
                <a:ea typeface="Meiryo UI" charset="0"/>
                <a:cs typeface="Meiryo UI" charset="0"/>
                <a:sym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rPr>
              <a:t>「各領域を深く極める研究」と「複数の領域にまたがる研究」の両方に挑戦</a:t>
            </a:r>
            <a:endParaRPr kumimoji="0" lang="en-US" altLang="ja-JP" sz="1200" b="0" i="0" u="none" strike="noStrike" kern="1200" cap="none" spc="0" normalizeH="0" baseline="0" noProof="0" dirty="0">
              <a:ln>
                <a:noFill/>
              </a:ln>
              <a:solidFill>
                <a:srgbClr val="000000"/>
              </a:solidFill>
              <a:effectLst/>
              <a:uLnTx/>
              <a:uFillTx/>
              <a:latin typeface="Meiryo UI"/>
              <a:ea typeface="Meiryo UI"/>
              <a:cs typeface="ヒラギノ明朝 ProN W3" charset="0"/>
              <a:sym typeface="Arial" charset="0"/>
            </a:endParaRPr>
          </a:p>
        </p:txBody>
      </p:sp>
      <p:sp>
        <p:nvSpPr>
          <p:cNvPr id="50186" name="テキスト ボックス 1"/>
          <p:cNvSpPr txBox="1">
            <a:spLocks noChangeArrowheads="1"/>
          </p:cNvSpPr>
          <p:nvPr/>
        </p:nvSpPr>
        <p:spPr bwMode="auto">
          <a:xfrm>
            <a:off x="323850" y="2835275"/>
            <a:ext cx="4103688" cy="400050"/>
          </a:xfrm>
          <a:prstGeom prst="rect">
            <a:avLst/>
          </a:prstGeom>
          <a:solidFill>
            <a:schemeClr val="accent6"/>
          </a:solidFill>
          <a:ln>
            <a:noFill/>
          </a:ln>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Arial" panose="020B0604020202020204" pitchFamily="34" charset="0"/>
              </a:rPr>
              <a:t>様ざまな研究フィールド</a:t>
            </a:r>
          </a:p>
        </p:txBody>
      </p:sp>
      <p:sp>
        <p:nvSpPr>
          <p:cNvPr id="49157" name="正方形/長方形 25599"/>
          <p:cNvSpPr>
            <a:spLocks noChangeArrowheads="1"/>
          </p:cNvSpPr>
          <p:nvPr/>
        </p:nvSpPr>
        <p:spPr bwMode="auto">
          <a:xfrm>
            <a:off x="323850" y="2049463"/>
            <a:ext cx="39671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285750" marR="0" lvl="0" indent="-285750" algn="l" defTabSz="914400" rtl="0" eaLnBrk="1" fontAlgn="base" latinLnBrk="0" hangingPunct="1">
              <a:lnSpc>
                <a:spcPct val="100000"/>
              </a:lnSpc>
              <a:spcBef>
                <a:spcPct val="0"/>
              </a:spcBef>
              <a:spcAft>
                <a:spcPct val="0"/>
              </a:spcAft>
              <a:buClr>
                <a:srgbClr val="4472C4"/>
              </a:buClr>
              <a:buSzTx/>
              <a:buFont typeface="Wingdings" charset="0"/>
              <a:buChar char="l"/>
              <a:tabLst/>
              <a:defRPr/>
            </a:pPr>
            <a:r>
              <a:rPr kumimoji="0" lang="ja-JP" altLang="en-US" sz="1600" b="0" i="0" u="none" strike="noStrike" kern="1200" cap="none" spc="0" normalizeH="0" baseline="0" noProof="0">
                <a:ln>
                  <a:noFill/>
                </a:ln>
                <a:solidFill>
                  <a:srgbClr val="000000"/>
                </a:solidFill>
                <a:effectLst/>
                <a:uLnTx/>
                <a:uFillTx/>
                <a:latin typeface="Meiryo UI"/>
                <a:ea typeface="Meiryo UI"/>
                <a:cs typeface="ヒラギノ明朝 ProN W3" charset="0"/>
                <a:sym typeface="Arial" charset="0"/>
              </a:rPr>
              <a:t>生命・電気・電子・情報の</a:t>
            </a:r>
            <a:r>
              <a:rPr kumimoji="0" lang="en-US" altLang="ja-JP" sz="1600" b="0" i="0" u="none" strike="noStrike" kern="1200" cap="none" spc="0" normalizeH="0" baseline="0" noProof="0">
                <a:ln>
                  <a:noFill/>
                </a:ln>
                <a:solidFill>
                  <a:srgbClr val="000000"/>
                </a:solidFill>
                <a:effectLst/>
                <a:uLnTx/>
                <a:uFillTx/>
                <a:latin typeface="Meiryo UI"/>
                <a:ea typeface="Meiryo UI"/>
                <a:cs typeface="ヒラギノ明朝 ProN W3" charset="0"/>
                <a:sym typeface="Arial" charset="0"/>
              </a:rPr>
              <a:t>4</a:t>
            </a:r>
            <a:r>
              <a:rPr kumimoji="0" lang="ja-JP" altLang="en-US" sz="1600" b="0" i="0" u="none" strike="noStrike" kern="1200" cap="none" spc="0" normalizeH="0" baseline="0" noProof="0">
                <a:ln>
                  <a:noFill/>
                </a:ln>
                <a:solidFill>
                  <a:srgbClr val="000000"/>
                </a:solidFill>
                <a:effectLst/>
                <a:uLnTx/>
                <a:uFillTx/>
                <a:latin typeface="Meiryo UI"/>
                <a:ea typeface="Meiryo UI"/>
                <a:cs typeface="ヒラギノ明朝 ProN W3" charset="0"/>
                <a:sym typeface="Arial" charset="0"/>
              </a:rPr>
              <a:t>領域</a:t>
            </a:r>
            <a:r>
              <a:rPr kumimoji="0" lang="en-US" altLang="ja-JP" sz="1600" b="0" i="0" u="none" strike="noStrike" kern="1200" cap="none" spc="0" normalizeH="0" baseline="0" noProof="0">
                <a:ln>
                  <a:noFill/>
                </a:ln>
                <a:solidFill>
                  <a:srgbClr val="000000"/>
                </a:solidFill>
                <a:effectLst/>
                <a:uLnTx/>
                <a:uFillTx/>
                <a:latin typeface="Meiryo UI"/>
                <a:ea typeface="Meiryo UI"/>
                <a:cs typeface="ヒラギノ明朝 ProN W3" charset="0"/>
                <a:sym typeface="Arial" charset="0"/>
              </a:rPr>
              <a:t>4</a:t>
            </a:r>
            <a:r>
              <a:rPr kumimoji="0" lang="ja-JP" altLang="en-US" sz="1600" b="0" i="0" u="none" strike="noStrike" kern="1200" cap="none" spc="0" normalizeH="0" baseline="0" noProof="0">
                <a:ln>
                  <a:noFill/>
                </a:ln>
                <a:solidFill>
                  <a:srgbClr val="000000"/>
                </a:solidFill>
                <a:effectLst/>
                <a:uLnTx/>
                <a:uFillTx/>
                <a:latin typeface="Meiryo UI"/>
                <a:ea typeface="Meiryo UI"/>
                <a:cs typeface="ヒラギノ明朝 ProN W3" charset="0"/>
                <a:sym typeface="Arial" charset="0"/>
              </a:rPr>
              <a:t>頂点</a:t>
            </a:r>
          </a:p>
        </p:txBody>
      </p:sp>
      <p:sp>
        <p:nvSpPr>
          <p:cNvPr id="50219" name="正方形/長方形 25600"/>
          <p:cNvSpPr>
            <a:spLocks noChangeArrowheads="1"/>
          </p:cNvSpPr>
          <p:nvPr/>
        </p:nvSpPr>
        <p:spPr bwMode="auto">
          <a:xfrm>
            <a:off x="323850" y="3228975"/>
            <a:ext cx="29225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それぞれの頂点を深く極めるテーマ</a:t>
            </a:r>
            <a:endParaRPr kumimoji="0"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p:txBody>
      </p:sp>
      <p:sp>
        <p:nvSpPr>
          <p:cNvPr id="50220" name="正方形/長方形 25602"/>
          <p:cNvSpPr>
            <a:spLocks noChangeArrowheads="1"/>
          </p:cNvSpPr>
          <p:nvPr/>
        </p:nvSpPr>
        <p:spPr bwMode="auto">
          <a:xfrm>
            <a:off x="323850" y="3560763"/>
            <a:ext cx="42481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
                <a:srgbClr val="70AD47"/>
              </a:buClr>
              <a:buSzTx/>
              <a:buFont typeface="Wingdings" panose="05000000000000000000" pitchFamily="2" charset="2"/>
              <a:buChar char="l"/>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二つの頂点を組み合わせた辺に位置するテーマ</a:t>
            </a:r>
            <a:endParaRPr kumimoji="0"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p:txBody>
      </p:sp>
      <p:sp>
        <p:nvSpPr>
          <p:cNvPr id="50221" name="正方形/長方形 25603"/>
          <p:cNvSpPr>
            <a:spLocks noChangeArrowheads="1"/>
          </p:cNvSpPr>
          <p:nvPr/>
        </p:nvSpPr>
        <p:spPr bwMode="auto">
          <a:xfrm>
            <a:off x="323850" y="3860800"/>
            <a:ext cx="4103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
                <a:srgbClr val="70AD47"/>
              </a:buClr>
              <a:buSzTx/>
              <a:buFont typeface="Wingdings" panose="05000000000000000000" pitchFamily="2" charset="2"/>
              <a:buChar char="l"/>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三つの頂点を必要とする面に相当するテーマ</a:t>
            </a:r>
            <a:endParaRPr kumimoji="0"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50222" name="正方形/長方形 25604"/>
          <p:cNvSpPr>
            <a:spLocks noChangeArrowheads="1"/>
          </p:cNvSpPr>
          <p:nvPr/>
        </p:nvSpPr>
        <p:spPr bwMode="auto">
          <a:xfrm>
            <a:off x="323850" y="4162425"/>
            <a:ext cx="4103688"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
                <a:srgbClr val="70AD47"/>
              </a:buClr>
              <a:buSzTx/>
              <a:buFont typeface="Wingdings" panose="05000000000000000000" pitchFamily="2" charset="2"/>
              <a:buChar char="l"/>
              <a:tabLst/>
              <a:defRPr/>
            </a:pPr>
            <a:r>
              <a:rPr kumimoji="1"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rPr>
              <a:t>四頂点全てを融合させたこの学科ならではのテーマ</a:t>
            </a:r>
            <a:endParaRPr kumimoji="0" lang="ja-JP" altLang="en-US" sz="14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50223" name="正方形/長方形 25605"/>
          <p:cNvSpPr>
            <a:spLocks noChangeArrowheads="1"/>
          </p:cNvSpPr>
          <p:nvPr/>
        </p:nvSpPr>
        <p:spPr bwMode="auto">
          <a:xfrm>
            <a:off x="323850" y="4743450"/>
            <a:ext cx="41132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各頂点で得られた理論・技術を</a:t>
            </a:r>
            <a:endParaRPr kumimoji="1" lang="en-US" altLang="ja-JP"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融合領域へ展開</a:t>
            </a:r>
            <a:endParaRPr kumimoji="0" lang="ja-JP" altLang="en-US"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endParaRPr>
          </a:p>
        </p:txBody>
      </p:sp>
      <p:sp>
        <p:nvSpPr>
          <p:cNvPr id="50224" name="正方形/長方形 25606"/>
          <p:cNvSpPr>
            <a:spLocks noChangeArrowheads="1"/>
          </p:cNvSpPr>
          <p:nvPr/>
        </p:nvSpPr>
        <p:spPr bwMode="auto">
          <a:xfrm>
            <a:off x="323850" y="5445125"/>
            <a:ext cx="4248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融合領域での豊富な事例を集約させ</a:t>
            </a:r>
            <a:endParaRPr kumimoji="1" lang="en-US" altLang="ja-JP"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D7D31"/>
                </a:solidFill>
                <a:effectLst/>
                <a:uLnTx/>
                <a:uFillTx/>
                <a:latin typeface="Century Gothic"/>
                <a:ea typeface="Meiryo UI"/>
                <a:cs typeface="+mn-cs"/>
                <a:sym typeface="Arial" panose="020B0604020202020204" pitchFamily="34" charset="0"/>
              </a:rPr>
              <a:t>各頂点を結晶</a:t>
            </a:r>
          </a:p>
        </p:txBody>
      </p:sp>
      <p:sp>
        <p:nvSpPr>
          <p:cNvPr id="50225" name="二等辺三角形 25607"/>
          <p:cNvSpPr>
            <a:spLocks noChangeArrowheads="1"/>
          </p:cNvSpPr>
          <p:nvPr/>
        </p:nvSpPr>
        <p:spPr bwMode="auto">
          <a:xfrm flipV="1">
            <a:off x="1943100" y="4462463"/>
            <a:ext cx="863600" cy="288925"/>
          </a:xfrm>
          <a:prstGeom prst="triangle">
            <a:avLst>
              <a:gd name="adj" fmla="val 50000"/>
            </a:avLst>
          </a:prstGeom>
          <a:solidFill>
            <a:schemeClr val="accent3"/>
          </a:solidFill>
          <a:ln w="9525" algn="ctr">
            <a:noFill/>
            <a:round/>
            <a:headEnd/>
            <a:tailEnd/>
          </a:ln>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n-cs"/>
              <a:sym typeface="Arial" panose="020B0604020202020204" pitchFamily="34" charset="0"/>
            </a:endParaRPr>
          </a:p>
        </p:txBody>
      </p:sp>
      <p:sp>
        <p:nvSpPr>
          <p:cNvPr id="56332" name="タイトル 25608"/>
          <p:cNvSpPr>
            <a:spLocks noGrp="1"/>
          </p:cNvSpPr>
          <p:nvPr>
            <p:ph type="title"/>
          </p:nvPr>
        </p:nvSpPr>
        <p:spPr/>
        <p:txBody>
          <a:bodyPr/>
          <a:lstStyle/>
          <a:p>
            <a:r>
              <a:rPr lang="ja-JP" altLang="en-US"/>
              <a:t>研究分野</a:t>
            </a:r>
            <a:r>
              <a:rPr lang="en-US" altLang="ja-JP" dirty="0"/>
              <a:t> (</a:t>
            </a:r>
            <a:r>
              <a:rPr lang="ja-JP" altLang="en-US"/>
              <a:t>電気・情報生命工学科</a:t>
            </a:r>
            <a:r>
              <a:rPr lang="en-US" altLang="ja-JP" dirty="0"/>
              <a:t>)</a:t>
            </a:r>
            <a:endParaRPr lang="ja-JP" altLang="en-US"/>
          </a:p>
        </p:txBody>
      </p:sp>
      <p:sp>
        <p:nvSpPr>
          <p:cNvPr id="57" name="角丸四角形 56"/>
          <p:cNvSpPr/>
          <p:nvPr/>
        </p:nvSpPr>
        <p:spPr>
          <a:xfrm>
            <a:off x="323850" y="1039813"/>
            <a:ext cx="4103688" cy="684212"/>
          </a:xfrm>
          <a:prstGeom prst="roundRect">
            <a:avLst/>
          </a:prstGeom>
          <a:solidFill>
            <a:schemeClr val="accent5"/>
          </a:solidFill>
          <a:ln>
            <a:no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ヒラギノ角ゴ Std W8" charset="0"/>
              </a:rPr>
              <a:t>生命体は電気信号を</a:t>
            </a:r>
            <a:endParaRPr kumimoji="1" lang="en-US" altLang="ja-JP" sz="2000" b="1" i="0" u="none" strike="noStrike" kern="1200" cap="none" spc="0" normalizeH="0" baseline="0" noProof="0" dirty="0">
              <a:ln>
                <a:noFill/>
              </a:ln>
              <a:solidFill>
                <a:prstClr val="white"/>
              </a:solidFill>
              <a:effectLst/>
              <a:uLnTx/>
              <a:uFillTx/>
              <a:latin typeface="Century Gothic"/>
              <a:ea typeface="Meiryo UI"/>
              <a:cs typeface="+mn-cs"/>
              <a:sym typeface="ヒラギノ角ゴ Std W8"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prstClr val="white"/>
                </a:solidFill>
                <a:effectLst/>
                <a:uLnTx/>
                <a:uFillTx/>
                <a:latin typeface="Century Gothic"/>
                <a:ea typeface="Meiryo UI"/>
                <a:cs typeface="+mn-cs"/>
                <a:sym typeface="ヒラギノ角ゴ Std W8" charset="0"/>
              </a:rPr>
              <a:t>仲立ちとした情報体</a:t>
            </a:r>
          </a:p>
        </p:txBody>
      </p:sp>
      <p:grpSp>
        <p:nvGrpSpPr>
          <p:cNvPr id="56335" name="グループ化 1"/>
          <p:cNvGrpSpPr>
            <a:grpSpLocks/>
          </p:cNvGrpSpPr>
          <p:nvPr/>
        </p:nvGrpSpPr>
        <p:grpSpPr bwMode="auto">
          <a:xfrm>
            <a:off x="4572000" y="1557338"/>
            <a:ext cx="4152900" cy="4206875"/>
            <a:chOff x="4572000" y="1557338"/>
            <a:chExt cx="4152900" cy="4206875"/>
          </a:xfrm>
        </p:grpSpPr>
        <p:grpSp>
          <p:nvGrpSpPr>
            <p:cNvPr id="56336" name="グループ化 1"/>
            <p:cNvGrpSpPr>
              <a:grpSpLocks/>
            </p:cNvGrpSpPr>
            <p:nvPr/>
          </p:nvGrpSpPr>
          <p:grpSpPr bwMode="auto">
            <a:xfrm>
              <a:off x="4572000" y="1557338"/>
              <a:ext cx="4152900" cy="4206875"/>
              <a:chOff x="3821113" y="1336675"/>
              <a:chExt cx="5124592" cy="5191125"/>
            </a:xfrm>
          </p:grpSpPr>
          <p:sp>
            <p:nvSpPr>
              <p:cNvPr id="50178" name="円/楕円 57"/>
              <p:cNvSpPr>
                <a:spLocks noChangeArrowheads="1"/>
              </p:cNvSpPr>
              <p:nvPr/>
            </p:nvSpPr>
            <p:spPr bwMode="auto">
              <a:xfrm>
                <a:off x="5560653" y="3828415"/>
                <a:ext cx="2701381" cy="2699385"/>
              </a:xfrm>
              <a:prstGeom prst="ellipse">
                <a:avLst/>
              </a:prstGeom>
              <a:solidFill>
                <a:schemeClr val="accent6">
                  <a:lumMod val="60000"/>
                  <a:lumOff val="40000"/>
                  <a:alpha val="50195"/>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sp>
            <p:nvSpPr>
              <p:cNvPr id="60" name="円/楕円 59"/>
              <p:cNvSpPr/>
              <p:nvPr/>
            </p:nvSpPr>
            <p:spPr bwMode="auto">
              <a:xfrm>
                <a:off x="3821113" y="2776477"/>
                <a:ext cx="2699422" cy="2701345"/>
              </a:xfrm>
              <a:prstGeom prst="ellipse">
                <a:avLst/>
              </a:prstGeom>
              <a:solidFill>
                <a:schemeClr val="accent5">
                  <a:lumMod val="60000"/>
                  <a:lumOff val="40000"/>
                  <a:alpha val="50196"/>
                </a:schemeClr>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50180" name="円/楕円 60"/>
              <p:cNvSpPr>
                <a:spLocks noChangeArrowheads="1"/>
              </p:cNvSpPr>
              <p:nvPr/>
            </p:nvSpPr>
            <p:spPr bwMode="auto">
              <a:xfrm>
                <a:off x="5123810" y="1336675"/>
                <a:ext cx="2701380" cy="2664125"/>
              </a:xfrm>
              <a:prstGeom prst="ellipse">
                <a:avLst/>
              </a:prstGeom>
              <a:solidFill>
                <a:schemeClr val="accent4">
                  <a:lumMod val="60000"/>
                  <a:lumOff val="40000"/>
                  <a:alpha val="49803"/>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sp>
            <p:nvSpPr>
              <p:cNvPr id="50181" name="円/楕円 61"/>
              <p:cNvSpPr>
                <a:spLocks noChangeArrowheads="1"/>
              </p:cNvSpPr>
              <p:nvPr/>
            </p:nvSpPr>
            <p:spPr bwMode="auto">
              <a:xfrm>
                <a:off x="6185556" y="2502229"/>
                <a:ext cx="2699422" cy="2699385"/>
              </a:xfrm>
              <a:prstGeom prst="ellipse">
                <a:avLst/>
              </a:prstGeom>
              <a:solidFill>
                <a:schemeClr val="accent2">
                  <a:lumMod val="60000"/>
                  <a:lumOff val="40000"/>
                  <a:alpha val="49803"/>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grpSp>
            <p:nvGrpSpPr>
              <p:cNvPr id="56342" name="グループ化 58"/>
              <p:cNvGrpSpPr>
                <a:grpSpLocks/>
              </p:cNvGrpSpPr>
              <p:nvPr/>
            </p:nvGrpSpPr>
            <p:grpSpPr bwMode="auto">
              <a:xfrm>
                <a:off x="5076825" y="2533650"/>
                <a:ext cx="2519363" cy="2879725"/>
                <a:chOff x="10548664" y="2602935"/>
                <a:chExt cx="2364587" cy="2863585"/>
              </a:xfrm>
            </p:grpSpPr>
            <p:cxnSp>
              <p:nvCxnSpPr>
                <p:cNvPr id="36" name="直線コネクタ 35"/>
                <p:cNvCxnSpPr/>
                <p:nvPr/>
              </p:nvCxnSpPr>
              <p:spPr bwMode="auto">
                <a:xfrm flipV="1">
                  <a:off x="10548636" y="3925506"/>
                  <a:ext cx="2364433" cy="288295"/>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40" name="直線コネクタ 39"/>
                <p:cNvCxnSpPr/>
                <p:nvPr/>
              </p:nvCxnSpPr>
              <p:spPr bwMode="auto">
                <a:xfrm>
                  <a:off x="10548636" y="4219643"/>
                  <a:ext cx="1632672" cy="1246679"/>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44" name="直線コネクタ 43"/>
                <p:cNvCxnSpPr/>
                <p:nvPr/>
              </p:nvCxnSpPr>
              <p:spPr bwMode="auto">
                <a:xfrm flipH="1">
                  <a:off x="12181308" y="3925506"/>
                  <a:ext cx="731761" cy="1540817"/>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48" name="直線コネクタ 47"/>
                <p:cNvCxnSpPr/>
                <p:nvPr/>
              </p:nvCxnSpPr>
              <p:spPr bwMode="auto">
                <a:xfrm>
                  <a:off x="11844845" y="2602856"/>
                  <a:ext cx="336463" cy="2863466"/>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52" name="直線コネクタ 51"/>
                <p:cNvCxnSpPr/>
                <p:nvPr/>
              </p:nvCxnSpPr>
              <p:spPr bwMode="auto">
                <a:xfrm flipH="1">
                  <a:off x="10548636" y="2602856"/>
                  <a:ext cx="1296209" cy="1610944"/>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55" name="直線コネクタ 54"/>
                <p:cNvCxnSpPr/>
                <p:nvPr/>
              </p:nvCxnSpPr>
              <p:spPr bwMode="auto">
                <a:xfrm>
                  <a:off x="11844845" y="2602856"/>
                  <a:ext cx="1068224" cy="1342129"/>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grpSp>
          <p:sp>
            <p:nvSpPr>
              <p:cNvPr id="50188" name="テキスト ボックス 4"/>
              <p:cNvSpPr txBox="1">
                <a:spLocks noChangeArrowheads="1"/>
              </p:cNvSpPr>
              <p:nvPr/>
            </p:nvSpPr>
            <p:spPr bwMode="auto">
              <a:xfrm>
                <a:off x="6005334" y="1491429"/>
                <a:ext cx="1083294" cy="454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FFC000">
                        <a:lumMod val="50000"/>
                      </a:srgbClr>
                    </a:solidFill>
                    <a:effectLst/>
                    <a:uLnTx/>
                    <a:uFillTx/>
                    <a:latin typeface="Century Gothic"/>
                    <a:ea typeface="Meiryo UI"/>
                    <a:cs typeface="Meiryo UI" panose="020B0604030504040204" pitchFamily="50" charset="-128"/>
                    <a:sym typeface="Arial" panose="020B0604020202020204" pitchFamily="34" charset="0"/>
                  </a:rPr>
                  <a:t>生命系</a:t>
                </a:r>
              </a:p>
            </p:txBody>
          </p:sp>
          <p:sp>
            <p:nvSpPr>
              <p:cNvPr id="10" name="テキスト ボックス 9"/>
              <p:cNvSpPr txBox="1"/>
              <p:nvPr/>
            </p:nvSpPr>
            <p:spPr>
              <a:xfrm>
                <a:off x="3952363" y="3987087"/>
                <a:ext cx="1083294" cy="454468"/>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4472C4">
                        <a:lumMod val="75000"/>
                      </a:srgbClr>
                    </a:solidFill>
                    <a:effectLst/>
                    <a:uLnTx/>
                    <a:uFillTx/>
                    <a:latin typeface="Century Gothic"/>
                    <a:ea typeface="Meiryo UI"/>
                    <a:cs typeface="Meiryo UI" panose="020B0604030504040204" pitchFamily="50" charset="-128"/>
                    <a:sym typeface="Arial" pitchFamily="34" charset="0"/>
                  </a:rPr>
                  <a:t>電気系</a:t>
                </a:r>
              </a:p>
            </p:txBody>
          </p:sp>
          <p:sp>
            <p:nvSpPr>
              <p:cNvPr id="11" name="テキスト ボックス 10"/>
              <p:cNvSpPr txBox="1"/>
              <p:nvPr/>
            </p:nvSpPr>
            <p:spPr>
              <a:xfrm>
                <a:off x="6485274" y="5877440"/>
                <a:ext cx="1081336" cy="454468"/>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70AD47">
                        <a:lumMod val="75000"/>
                      </a:srgbClr>
                    </a:solidFill>
                    <a:effectLst/>
                    <a:uLnTx/>
                    <a:uFillTx/>
                    <a:latin typeface="Century Gothic"/>
                    <a:ea typeface="Meiryo UI"/>
                    <a:cs typeface="Meiryo UI" panose="020B0604030504040204" pitchFamily="50" charset="-128"/>
                    <a:sym typeface="Arial" pitchFamily="34" charset="0"/>
                  </a:rPr>
                  <a:t>電子系</a:t>
                </a:r>
              </a:p>
            </p:txBody>
          </p:sp>
          <p:sp>
            <p:nvSpPr>
              <p:cNvPr id="50191" name="テキスト ボックス 11"/>
              <p:cNvSpPr txBox="1">
                <a:spLocks noChangeArrowheads="1"/>
              </p:cNvSpPr>
              <p:nvPr/>
            </p:nvSpPr>
            <p:spPr bwMode="auto">
              <a:xfrm>
                <a:off x="7752710" y="3693249"/>
                <a:ext cx="1083294" cy="45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ED7D31">
                        <a:lumMod val="75000"/>
                      </a:srgbClr>
                    </a:solidFill>
                    <a:effectLst/>
                    <a:uLnTx/>
                    <a:uFillTx/>
                    <a:latin typeface="Century Gothic"/>
                    <a:ea typeface="Meiryo UI"/>
                    <a:cs typeface="Meiryo UI" panose="020B0604030504040204" pitchFamily="50" charset="-128"/>
                    <a:sym typeface="Arial" panose="020B0604020202020204" pitchFamily="34" charset="0"/>
                  </a:rPr>
                  <a:t>情報系</a:t>
                </a:r>
              </a:p>
            </p:txBody>
          </p:sp>
          <p:sp>
            <p:nvSpPr>
              <p:cNvPr id="13" name="テキスト ボックス 12"/>
              <p:cNvSpPr txBox="1"/>
              <p:nvPr/>
            </p:nvSpPr>
            <p:spPr>
              <a:xfrm>
                <a:off x="5529310" y="1930226"/>
                <a:ext cx="1251764"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en-US" altLang="ja-JP"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DNA</a:t>
                </a: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機能構造</a:t>
                </a:r>
              </a:p>
            </p:txBody>
          </p:sp>
          <p:sp>
            <p:nvSpPr>
              <p:cNvPr id="14" name="テキスト ボックス 13"/>
              <p:cNvSpPr txBox="1"/>
              <p:nvPr/>
            </p:nvSpPr>
            <p:spPr>
              <a:xfrm>
                <a:off x="6726224" y="1885171"/>
                <a:ext cx="930497"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生物リズム</a:t>
                </a:r>
              </a:p>
            </p:txBody>
          </p:sp>
          <p:sp>
            <p:nvSpPr>
              <p:cNvPr id="15" name="テキスト ボックス 14"/>
              <p:cNvSpPr txBox="1"/>
              <p:nvPr/>
            </p:nvSpPr>
            <p:spPr>
              <a:xfrm>
                <a:off x="5298155" y="2320050"/>
                <a:ext cx="105978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脳神経科学</a:t>
                </a:r>
              </a:p>
            </p:txBody>
          </p:sp>
          <p:sp>
            <p:nvSpPr>
              <p:cNvPr id="16" name="テキスト ボックス 15"/>
              <p:cNvSpPr txBox="1"/>
              <p:nvPr/>
            </p:nvSpPr>
            <p:spPr>
              <a:xfrm>
                <a:off x="6720347" y="2271077"/>
                <a:ext cx="891319"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理論生物</a:t>
                </a:r>
              </a:p>
            </p:txBody>
          </p:sp>
          <p:sp>
            <p:nvSpPr>
              <p:cNvPr id="17" name="テキスト ボックス 16"/>
              <p:cNvSpPr txBox="1"/>
              <p:nvPr/>
            </p:nvSpPr>
            <p:spPr>
              <a:xfrm>
                <a:off x="4430345" y="2962575"/>
                <a:ext cx="1232174"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自然エネルギー</a:t>
                </a:r>
              </a:p>
            </p:txBody>
          </p:sp>
          <p:sp>
            <p:nvSpPr>
              <p:cNvPr id="18" name="テキスト ボックス 17"/>
              <p:cNvSpPr txBox="1"/>
              <p:nvPr/>
            </p:nvSpPr>
            <p:spPr>
              <a:xfrm>
                <a:off x="4081653" y="3426837"/>
                <a:ext cx="1759130"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電気エネルギーシステム</a:t>
                </a:r>
              </a:p>
            </p:txBody>
          </p:sp>
          <p:sp>
            <p:nvSpPr>
              <p:cNvPr id="19" name="テキスト ボックス 18"/>
              <p:cNvSpPr txBox="1"/>
              <p:nvPr/>
            </p:nvSpPr>
            <p:spPr>
              <a:xfrm>
                <a:off x="5053288" y="4329897"/>
                <a:ext cx="726767"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超電導</a:t>
                </a:r>
              </a:p>
            </p:txBody>
          </p:sp>
          <p:sp>
            <p:nvSpPr>
              <p:cNvPr id="21" name="テキスト ボックス 20"/>
              <p:cNvSpPr txBox="1"/>
              <p:nvPr/>
            </p:nvSpPr>
            <p:spPr>
              <a:xfrm>
                <a:off x="5486214" y="5029229"/>
                <a:ext cx="89327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機能材料</a:t>
                </a:r>
              </a:p>
            </p:txBody>
          </p:sp>
          <p:sp>
            <p:nvSpPr>
              <p:cNvPr id="23" name="テキスト ボックス 22"/>
              <p:cNvSpPr txBox="1"/>
              <p:nvPr/>
            </p:nvSpPr>
            <p:spPr>
              <a:xfrm>
                <a:off x="6152254" y="5564014"/>
                <a:ext cx="1714075"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半導体ナノテクノロジー</a:t>
                </a:r>
              </a:p>
            </p:txBody>
          </p:sp>
          <p:sp>
            <p:nvSpPr>
              <p:cNvPr id="24" name="テキスト ボックス 23"/>
              <p:cNvSpPr txBox="1"/>
              <p:nvPr/>
            </p:nvSpPr>
            <p:spPr>
              <a:xfrm>
                <a:off x="5809440" y="4278965"/>
                <a:ext cx="1273312"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システムデザイン</a:t>
                </a:r>
              </a:p>
            </p:txBody>
          </p:sp>
          <p:sp>
            <p:nvSpPr>
              <p:cNvPr id="25" name="テキスト ボックス 24"/>
              <p:cNvSpPr txBox="1"/>
              <p:nvPr/>
            </p:nvSpPr>
            <p:spPr>
              <a:xfrm>
                <a:off x="6835925" y="4655077"/>
                <a:ext cx="1057829"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光集積回路</a:t>
                </a:r>
              </a:p>
            </p:txBody>
          </p:sp>
          <p:sp>
            <p:nvSpPr>
              <p:cNvPr id="26" name="テキスト ボックス 25"/>
              <p:cNvSpPr txBox="1"/>
              <p:nvPr/>
            </p:nvSpPr>
            <p:spPr>
              <a:xfrm>
                <a:off x="7006353" y="5097792"/>
                <a:ext cx="891319"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量子材料</a:t>
                </a:r>
              </a:p>
            </p:txBody>
          </p:sp>
          <p:sp>
            <p:nvSpPr>
              <p:cNvPr id="27" name="テキスト ボックス 26"/>
              <p:cNvSpPr txBox="1"/>
              <p:nvPr/>
            </p:nvSpPr>
            <p:spPr>
              <a:xfrm>
                <a:off x="7358962" y="4304431"/>
                <a:ext cx="141239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コンピュータビジョン</a:t>
                </a:r>
              </a:p>
            </p:txBody>
          </p:sp>
          <p:sp>
            <p:nvSpPr>
              <p:cNvPr id="28" name="テキスト ボックス 27"/>
              <p:cNvSpPr txBox="1"/>
              <p:nvPr/>
            </p:nvSpPr>
            <p:spPr>
              <a:xfrm>
                <a:off x="5958319" y="3947908"/>
                <a:ext cx="89131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医療光学</a:t>
                </a:r>
              </a:p>
            </p:txBody>
          </p:sp>
          <p:sp>
            <p:nvSpPr>
              <p:cNvPr id="29" name="テキスト ボックス 28"/>
              <p:cNvSpPr txBox="1"/>
              <p:nvPr/>
            </p:nvSpPr>
            <p:spPr>
              <a:xfrm>
                <a:off x="5611586" y="3585510"/>
                <a:ext cx="1057829"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光生体制御</a:t>
                </a:r>
              </a:p>
            </p:txBody>
          </p:sp>
          <p:sp>
            <p:nvSpPr>
              <p:cNvPr id="30" name="テキスト ボックス 29"/>
              <p:cNvSpPr txBox="1"/>
              <p:nvPr/>
            </p:nvSpPr>
            <p:spPr>
              <a:xfrm>
                <a:off x="6612606" y="3659948"/>
                <a:ext cx="89327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生体認証</a:t>
                </a:r>
              </a:p>
            </p:txBody>
          </p:sp>
          <p:sp>
            <p:nvSpPr>
              <p:cNvPr id="31" name="テキスト ボックス 30"/>
              <p:cNvSpPr txBox="1"/>
              <p:nvPr/>
            </p:nvSpPr>
            <p:spPr>
              <a:xfrm>
                <a:off x="5488173" y="3244658"/>
                <a:ext cx="166901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バイオインフォマティクス</a:t>
                </a:r>
              </a:p>
            </p:txBody>
          </p:sp>
          <p:sp>
            <p:nvSpPr>
              <p:cNvPr id="32" name="テキスト ボックス 31"/>
              <p:cNvSpPr txBox="1"/>
              <p:nvPr/>
            </p:nvSpPr>
            <p:spPr>
              <a:xfrm>
                <a:off x="5768301" y="2668737"/>
                <a:ext cx="1592620"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細胞内シグナル伝達</a:t>
                </a:r>
              </a:p>
            </p:txBody>
          </p:sp>
          <p:sp>
            <p:nvSpPr>
              <p:cNvPr id="33" name="テキスト ボックス 32"/>
              <p:cNvSpPr txBox="1"/>
              <p:nvPr/>
            </p:nvSpPr>
            <p:spPr>
              <a:xfrm>
                <a:off x="7727243" y="3142795"/>
                <a:ext cx="89327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機械学習</a:t>
                </a:r>
              </a:p>
            </p:txBody>
          </p:sp>
          <p:sp>
            <p:nvSpPr>
              <p:cNvPr id="34" name="テキスト ボックス 33"/>
              <p:cNvSpPr txBox="1"/>
              <p:nvPr/>
            </p:nvSpPr>
            <p:spPr>
              <a:xfrm>
                <a:off x="7554856" y="3436632"/>
                <a:ext cx="1390849"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確率的情報処理</a:t>
                </a:r>
              </a:p>
            </p:txBody>
          </p:sp>
          <p:sp>
            <p:nvSpPr>
              <p:cNvPr id="22" name="テキスト ボックス 21"/>
              <p:cNvSpPr txBox="1"/>
              <p:nvPr/>
            </p:nvSpPr>
            <p:spPr>
              <a:xfrm>
                <a:off x="4393124" y="4800037"/>
                <a:ext cx="159653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パワーエレクトロニクス</a:t>
                </a:r>
              </a:p>
            </p:txBody>
          </p:sp>
          <p:sp>
            <p:nvSpPr>
              <p:cNvPr id="20" name="テキスト ボックス 19"/>
              <p:cNvSpPr txBox="1"/>
              <p:nvPr/>
            </p:nvSpPr>
            <p:spPr>
              <a:xfrm>
                <a:off x="5617463" y="4553214"/>
                <a:ext cx="893278" cy="313426"/>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光子材料</a:t>
                </a:r>
              </a:p>
            </p:txBody>
          </p:sp>
          <p:sp>
            <p:nvSpPr>
              <p:cNvPr id="63" name="円/楕円 62"/>
              <p:cNvSpPr/>
              <p:nvPr/>
            </p:nvSpPr>
            <p:spPr bwMode="auto">
              <a:xfrm>
                <a:off x="6708593" y="5295642"/>
                <a:ext cx="215484" cy="215481"/>
              </a:xfrm>
              <a:prstGeom prst="ellipse">
                <a:avLst/>
              </a:prstGeom>
              <a:solidFill>
                <a:schemeClr val="accent6"/>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65" name="円/楕円 64"/>
              <p:cNvSpPr/>
              <p:nvPr/>
            </p:nvSpPr>
            <p:spPr bwMode="auto">
              <a:xfrm>
                <a:off x="4980807" y="4051731"/>
                <a:ext cx="215484" cy="215481"/>
              </a:xfrm>
              <a:prstGeom prst="ellipse">
                <a:avLst/>
              </a:prstGeom>
              <a:solidFill>
                <a:schemeClr val="accent5"/>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66" name="円/楕円 65"/>
              <p:cNvSpPr/>
              <p:nvPr/>
            </p:nvSpPr>
            <p:spPr bwMode="auto">
              <a:xfrm>
                <a:off x="7496088" y="3769648"/>
                <a:ext cx="215484" cy="217439"/>
              </a:xfrm>
              <a:prstGeom prst="ellipse">
                <a:avLst/>
              </a:prstGeom>
              <a:solidFill>
                <a:schemeClr val="accent2"/>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67" name="円/楕円 66"/>
              <p:cNvSpPr/>
              <p:nvPr/>
            </p:nvSpPr>
            <p:spPr bwMode="auto">
              <a:xfrm>
                <a:off x="6352066" y="2376858"/>
                <a:ext cx="215484" cy="215481"/>
              </a:xfrm>
              <a:prstGeom prst="ellipse">
                <a:avLst/>
              </a:prstGeom>
              <a:solidFill>
                <a:schemeClr val="accent4">
                  <a:lumMod val="75000"/>
                </a:schemeClr>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grpSp>
        <p:sp>
          <p:nvSpPr>
            <p:cNvPr id="58" name="テキスト ボックス 57"/>
            <p:cNvSpPr txBox="1"/>
            <p:nvPr/>
          </p:nvSpPr>
          <p:spPr bwMode="auto">
            <a:xfrm>
              <a:off x="6248400" y="2879725"/>
              <a:ext cx="857250" cy="254000"/>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1050" b="0" i="0" u="none" strike="noStrike" kern="1200" cap="none" spc="0" normalizeH="0" baseline="0" noProof="0" dirty="0">
                  <a:ln>
                    <a:noFill/>
                  </a:ln>
                  <a:solidFill>
                    <a:srgbClr val="000000"/>
                  </a:solidFill>
                  <a:effectLst/>
                  <a:uLnTx/>
                  <a:uFillTx/>
                  <a:latin typeface="Century Gothic"/>
                  <a:ea typeface="Meiryo UI"/>
                  <a:cs typeface="Meiryo UI" panose="020B0604030504040204" pitchFamily="50" charset="-128"/>
                  <a:sym typeface="Arial" pitchFamily="34" charset="0"/>
                </a:rPr>
                <a:t>合成生物学</a:t>
              </a:r>
            </a:p>
          </p:txBody>
        </p:sp>
      </p:grpSp>
    </p:spTree>
    <p:extLst>
      <p:ext uri="{BB962C8B-B14F-4D97-AF65-F5344CB8AC3E}">
        <p14:creationId xmlns:p14="http://schemas.microsoft.com/office/powerpoint/2010/main" val="4055502950"/>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円/楕円 1"/>
          <p:cNvSpPr/>
          <p:nvPr/>
        </p:nvSpPr>
        <p:spPr>
          <a:xfrm>
            <a:off x="1082675" y="1470581"/>
            <a:ext cx="7288328" cy="4939646"/>
          </a:xfrm>
          <a:prstGeom prst="ellipse">
            <a:avLst/>
          </a:prstGeom>
          <a:gradFill flip="none" rotWithShape="1">
            <a:gsLst>
              <a:gs pos="0">
                <a:schemeClr val="bg1"/>
              </a:gs>
              <a:gs pos="100000">
                <a:schemeClr val="bg1"/>
              </a:gs>
              <a:gs pos="90000">
                <a:schemeClr val="accent5">
                  <a:lumMod val="20000"/>
                  <a:lumOff val="80000"/>
                </a:schemeClr>
              </a:gs>
            </a:gsLst>
            <a:path path="shape">
              <a:fillToRect l="50000" t="50000" r="50000" b="50000"/>
            </a:path>
            <a:tileRect/>
          </a:gradFill>
          <a:ln>
            <a:no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ja-JP" altLang="en-US" sz="1800" b="0" i="0" u="none" strike="noStrike" kern="1200" cap="none" spc="0" normalizeH="0" baseline="0" noProof="0" dirty="0">
              <a:ln>
                <a:noFill/>
              </a:ln>
              <a:solidFill>
                <a:srgbClr val="4472C4">
                  <a:lumMod val="75000"/>
                </a:srgbClr>
              </a:solidFill>
              <a:effectLst/>
              <a:uLnTx/>
              <a:uFillTx/>
              <a:latin typeface="Meiryo UI"/>
              <a:ea typeface="Meiryo UI"/>
              <a:cs typeface="+mn-cs"/>
              <a:sym typeface="ヒラギノ角ゴ ProN W6" charset="-128"/>
            </a:endParaRPr>
          </a:p>
        </p:txBody>
      </p:sp>
      <p:grpSp>
        <p:nvGrpSpPr>
          <p:cNvPr id="57346" name="グループ化 45"/>
          <p:cNvGrpSpPr>
            <a:grpSpLocks/>
          </p:cNvGrpSpPr>
          <p:nvPr/>
        </p:nvGrpSpPr>
        <p:grpSpPr bwMode="auto">
          <a:xfrm>
            <a:off x="2484438" y="1814513"/>
            <a:ext cx="4121169" cy="4206875"/>
            <a:chOff x="3821113" y="1336675"/>
            <a:chExt cx="5085699" cy="5191125"/>
          </a:xfrm>
        </p:grpSpPr>
        <p:sp>
          <p:nvSpPr>
            <p:cNvPr id="47" name="円/楕円 57"/>
            <p:cNvSpPr>
              <a:spLocks noChangeArrowheads="1"/>
            </p:cNvSpPr>
            <p:nvPr/>
          </p:nvSpPr>
          <p:spPr bwMode="auto">
            <a:xfrm>
              <a:off x="5560743" y="3828415"/>
              <a:ext cx="2701519" cy="2699385"/>
            </a:xfrm>
            <a:prstGeom prst="ellipse">
              <a:avLst/>
            </a:prstGeom>
            <a:solidFill>
              <a:schemeClr val="accent6">
                <a:lumMod val="60000"/>
                <a:lumOff val="40000"/>
                <a:alpha val="50195"/>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sp>
          <p:nvSpPr>
            <p:cNvPr id="48" name="円/楕円 47"/>
            <p:cNvSpPr/>
            <p:nvPr/>
          </p:nvSpPr>
          <p:spPr bwMode="auto">
            <a:xfrm>
              <a:off x="3821113" y="2776477"/>
              <a:ext cx="2699561" cy="2701345"/>
            </a:xfrm>
            <a:prstGeom prst="ellipse">
              <a:avLst/>
            </a:prstGeom>
            <a:solidFill>
              <a:schemeClr val="accent5">
                <a:lumMod val="60000"/>
                <a:lumOff val="40000"/>
                <a:alpha val="50196"/>
              </a:schemeClr>
            </a:solidFill>
            <a:ln w="9525" cap="flat" cmpd="sng" algn="ctr">
              <a:no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49" name="円/楕円 60"/>
            <p:cNvSpPr>
              <a:spLocks noChangeArrowheads="1"/>
            </p:cNvSpPr>
            <p:nvPr/>
          </p:nvSpPr>
          <p:spPr bwMode="auto">
            <a:xfrm>
              <a:off x="5123876" y="1336675"/>
              <a:ext cx="2701521" cy="2664125"/>
            </a:xfrm>
            <a:prstGeom prst="ellipse">
              <a:avLst/>
            </a:prstGeom>
            <a:solidFill>
              <a:schemeClr val="accent4">
                <a:lumMod val="60000"/>
                <a:lumOff val="40000"/>
                <a:alpha val="49803"/>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sp>
          <p:nvSpPr>
            <p:cNvPr id="50" name="円/楕円 61"/>
            <p:cNvSpPr>
              <a:spLocks noChangeArrowheads="1"/>
            </p:cNvSpPr>
            <p:nvPr/>
          </p:nvSpPr>
          <p:spPr bwMode="auto">
            <a:xfrm>
              <a:off x="6185677" y="2502229"/>
              <a:ext cx="2699561" cy="2699385"/>
            </a:xfrm>
            <a:prstGeom prst="ellipse">
              <a:avLst/>
            </a:prstGeom>
            <a:solidFill>
              <a:schemeClr val="accent2">
                <a:lumMod val="60000"/>
                <a:lumOff val="40000"/>
                <a:alpha val="49803"/>
              </a:schemeClr>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panose="020B0604020202020204" pitchFamily="34" charset="0"/>
              </a:endParaRPr>
            </a:p>
          </p:txBody>
        </p:sp>
        <p:grpSp>
          <p:nvGrpSpPr>
            <p:cNvPr id="57380" name="グループ化 58"/>
            <p:cNvGrpSpPr>
              <a:grpSpLocks/>
            </p:cNvGrpSpPr>
            <p:nvPr/>
          </p:nvGrpSpPr>
          <p:grpSpPr bwMode="auto">
            <a:xfrm>
              <a:off x="5076825" y="2533650"/>
              <a:ext cx="2519363" cy="2879725"/>
              <a:chOff x="10548664" y="2602935"/>
              <a:chExt cx="2364587" cy="2863585"/>
            </a:xfrm>
          </p:grpSpPr>
          <p:cxnSp>
            <p:nvCxnSpPr>
              <p:cNvPr id="82" name="直線コネクタ 81"/>
              <p:cNvCxnSpPr/>
              <p:nvPr/>
            </p:nvCxnSpPr>
            <p:spPr bwMode="auto">
              <a:xfrm flipV="1">
                <a:off x="10548695" y="3925506"/>
                <a:ext cx="2364555" cy="288295"/>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3" name="直線コネクタ 82"/>
              <p:cNvCxnSpPr/>
              <p:nvPr/>
            </p:nvCxnSpPr>
            <p:spPr bwMode="auto">
              <a:xfrm>
                <a:off x="10548695" y="4219643"/>
                <a:ext cx="1632756" cy="1246679"/>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4" name="直線コネクタ 83"/>
              <p:cNvCxnSpPr/>
              <p:nvPr/>
            </p:nvCxnSpPr>
            <p:spPr bwMode="auto">
              <a:xfrm flipH="1">
                <a:off x="12181451" y="3925506"/>
                <a:ext cx="731798" cy="1540817"/>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5" name="直線コネクタ 84"/>
              <p:cNvCxnSpPr/>
              <p:nvPr/>
            </p:nvCxnSpPr>
            <p:spPr bwMode="auto">
              <a:xfrm>
                <a:off x="11844972" y="2602856"/>
                <a:ext cx="336480" cy="2863466"/>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6" name="直線コネクタ 85"/>
              <p:cNvCxnSpPr/>
              <p:nvPr/>
            </p:nvCxnSpPr>
            <p:spPr bwMode="auto">
              <a:xfrm flipH="1">
                <a:off x="10548695" y="2602856"/>
                <a:ext cx="1296277" cy="1610944"/>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cxnSp>
            <p:nvCxnSpPr>
              <p:cNvPr id="87" name="直線コネクタ 86"/>
              <p:cNvCxnSpPr/>
              <p:nvPr/>
            </p:nvCxnSpPr>
            <p:spPr bwMode="auto">
              <a:xfrm>
                <a:off x="11844972" y="2602856"/>
                <a:ext cx="1068278" cy="1342129"/>
              </a:xfrm>
              <a:prstGeom prst="line">
                <a:avLst/>
              </a:prstGeom>
              <a:solidFill>
                <a:srgbClr val="BBE0E3"/>
              </a:solidFill>
              <a:ln w="38100" cap="flat" cmpd="sng" algn="ctr">
                <a:solidFill>
                  <a:schemeClr val="bg1">
                    <a:lumMod val="65000"/>
                  </a:schemeClr>
                </a:solidFill>
                <a:prstDash val="solid"/>
                <a:round/>
                <a:headEnd type="none" w="med" len="med"/>
                <a:tailEnd type="none" w="med" len="med"/>
              </a:ln>
              <a:effectLst/>
            </p:spPr>
          </p:cxnSp>
        </p:grpSp>
        <p:sp>
          <p:nvSpPr>
            <p:cNvPr id="52" name="テキスト ボックス 4"/>
            <p:cNvSpPr txBox="1">
              <a:spLocks noChangeArrowheads="1"/>
            </p:cNvSpPr>
            <p:nvPr/>
          </p:nvSpPr>
          <p:spPr bwMode="auto">
            <a:xfrm>
              <a:off x="5936879" y="1896925"/>
              <a:ext cx="1177409" cy="493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FFC000">
                      <a:lumMod val="50000"/>
                    </a:srgbClr>
                  </a:solidFill>
                  <a:effectLst/>
                  <a:uLnTx/>
                  <a:uFillTx/>
                  <a:latin typeface="Century Gothic"/>
                  <a:ea typeface="Meiryo UI"/>
                  <a:cs typeface="Meiryo UI" panose="020B0604030504040204" pitchFamily="50" charset="-128"/>
                  <a:sym typeface="Arial" panose="020B0604020202020204" pitchFamily="34" charset="0"/>
                </a:rPr>
                <a:t>生命系</a:t>
              </a:r>
            </a:p>
          </p:txBody>
        </p:sp>
        <p:sp>
          <p:nvSpPr>
            <p:cNvPr id="53" name="テキスト ボックス 52"/>
            <p:cNvSpPr txBox="1"/>
            <p:nvPr/>
          </p:nvSpPr>
          <p:spPr>
            <a:xfrm>
              <a:off x="3909269" y="3951826"/>
              <a:ext cx="1177409" cy="493721"/>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4472C4">
                      <a:lumMod val="75000"/>
                    </a:srgbClr>
                  </a:solidFill>
                  <a:effectLst/>
                  <a:uLnTx/>
                  <a:uFillTx/>
                  <a:latin typeface="Century Gothic"/>
                  <a:ea typeface="Meiryo UI"/>
                  <a:cs typeface="Meiryo UI" panose="020B0604030504040204" pitchFamily="50" charset="-128"/>
                  <a:sym typeface="Arial" pitchFamily="34" charset="0"/>
                </a:rPr>
                <a:t>電気系</a:t>
              </a:r>
            </a:p>
          </p:txBody>
        </p:sp>
        <p:sp>
          <p:nvSpPr>
            <p:cNvPr id="54" name="テキスト ボックス 53"/>
            <p:cNvSpPr txBox="1"/>
            <p:nvPr/>
          </p:nvSpPr>
          <p:spPr>
            <a:xfrm>
              <a:off x="6293425" y="5550301"/>
              <a:ext cx="1177409" cy="493721"/>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70AD47">
                      <a:lumMod val="75000"/>
                    </a:srgbClr>
                  </a:solidFill>
                  <a:effectLst/>
                  <a:uLnTx/>
                  <a:uFillTx/>
                  <a:latin typeface="Century Gothic"/>
                  <a:ea typeface="Meiryo UI"/>
                  <a:cs typeface="Meiryo UI" panose="020B0604030504040204" pitchFamily="50" charset="-128"/>
                  <a:sym typeface="Arial" pitchFamily="34" charset="0"/>
                </a:rPr>
                <a:t>電子系</a:t>
              </a:r>
            </a:p>
          </p:txBody>
        </p:sp>
        <p:sp>
          <p:nvSpPr>
            <p:cNvPr id="55" name="テキスト ボックス 11"/>
            <p:cNvSpPr txBox="1">
              <a:spLocks noChangeArrowheads="1"/>
            </p:cNvSpPr>
            <p:nvPr/>
          </p:nvSpPr>
          <p:spPr bwMode="auto">
            <a:xfrm>
              <a:off x="7729403" y="3673660"/>
              <a:ext cx="1177409" cy="493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000" b="1" i="0" u="none" strike="noStrike" kern="1200" cap="none" spc="0" normalizeH="0" baseline="0" noProof="0" dirty="0">
                  <a:ln>
                    <a:noFill/>
                  </a:ln>
                  <a:solidFill>
                    <a:srgbClr val="ED7D31">
                      <a:lumMod val="75000"/>
                    </a:srgbClr>
                  </a:solidFill>
                  <a:effectLst/>
                  <a:uLnTx/>
                  <a:uFillTx/>
                  <a:latin typeface="Century Gothic"/>
                  <a:ea typeface="Meiryo UI"/>
                  <a:cs typeface="Meiryo UI" panose="020B0604030504040204" pitchFamily="50" charset="-128"/>
                  <a:sym typeface="Arial" panose="020B0604020202020204" pitchFamily="34" charset="0"/>
                </a:rPr>
                <a:t>情報系</a:t>
              </a:r>
            </a:p>
          </p:txBody>
        </p:sp>
        <p:sp>
          <p:nvSpPr>
            <p:cNvPr id="78" name="円/楕円 77"/>
            <p:cNvSpPr/>
            <p:nvPr/>
          </p:nvSpPr>
          <p:spPr bwMode="auto">
            <a:xfrm>
              <a:off x="6708742" y="5295642"/>
              <a:ext cx="215495" cy="215481"/>
            </a:xfrm>
            <a:prstGeom prst="ellipse">
              <a:avLst/>
            </a:prstGeom>
            <a:solidFill>
              <a:schemeClr val="accent6"/>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79" name="円/楕円 78"/>
            <p:cNvSpPr/>
            <p:nvPr/>
          </p:nvSpPr>
          <p:spPr bwMode="auto">
            <a:xfrm>
              <a:off x="4980866" y="4051731"/>
              <a:ext cx="215495" cy="215481"/>
            </a:xfrm>
            <a:prstGeom prst="ellipse">
              <a:avLst/>
            </a:prstGeom>
            <a:solidFill>
              <a:schemeClr val="accent5"/>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80" name="円/楕円 79"/>
            <p:cNvSpPr/>
            <p:nvPr/>
          </p:nvSpPr>
          <p:spPr bwMode="auto">
            <a:xfrm>
              <a:off x="7496277" y="3769648"/>
              <a:ext cx="215495" cy="217439"/>
            </a:xfrm>
            <a:prstGeom prst="ellipse">
              <a:avLst/>
            </a:prstGeom>
            <a:solidFill>
              <a:schemeClr val="accent2"/>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sp>
          <p:nvSpPr>
            <p:cNvPr id="81" name="円/楕円 80"/>
            <p:cNvSpPr/>
            <p:nvPr/>
          </p:nvSpPr>
          <p:spPr bwMode="auto">
            <a:xfrm>
              <a:off x="6352196" y="2376858"/>
              <a:ext cx="215495" cy="215481"/>
            </a:xfrm>
            <a:prstGeom prst="ellipse">
              <a:avLst/>
            </a:prstGeom>
            <a:solidFill>
              <a:schemeClr val="accent4">
                <a:lumMod val="75000"/>
              </a:schemeClr>
            </a:solidFill>
            <a:ln w="9525" cap="flat" cmpd="sng" algn="ctr">
              <a:solidFill>
                <a:schemeClr val="bg1">
                  <a:lumMod val="65000"/>
                </a:schemeClr>
              </a:solidFill>
              <a:prstDash val="solid"/>
              <a:round/>
              <a:headEnd type="none" w="med" len="med"/>
              <a:tailEnd type="non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ja-JP" altLang="en-US" sz="1800" b="0" i="0" u="none" strike="noStrike" kern="1200" cap="none" spc="0" normalizeH="0" baseline="0" noProof="0">
                <a:ln>
                  <a:noFill/>
                </a:ln>
                <a:solidFill>
                  <a:srgbClr val="000000"/>
                </a:solidFill>
                <a:effectLst/>
                <a:uLnTx/>
                <a:uFillTx/>
                <a:latin typeface="Century Gothic"/>
                <a:ea typeface="Meiryo UI"/>
                <a:cs typeface="Meiryo UI" panose="020B0604030504040204" pitchFamily="50" charset="-128"/>
                <a:sym typeface="Arial" charset="0"/>
              </a:endParaRPr>
            </a:p>
          </p:txBody>
        </p:sp>
      </p:grpSp>
      <p:sp>
        <p:nvSpPr>
          <p:cNvPr id="51204" name="テキスト ボックス 1"/>
          <p:cNvSpPr txBox="1">
            <a:spLocks noChangeArrowheads="1"/>
          </p:cNvSpPr>
          <p:nvPr/>
        </p:nvSpPr>
        <p:spPr bwMode="auto">
          <a:xfrm>
            <a:off x="3149976" y="1446605"/>
            <a:ext cx="28440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800" b="1" i="0" u="none" strike="noStrike" kern="1200" cap="none" spc="0" normalizeH="0" baseline="0" noProof="0" dirty="0">
                <a:ln>
                  <a:noFill/>
                </a:ln>
                <a:solidFill>
                  <a:srgbClr val="4472C4"/>
                </a:solidFill>
                <a:effectLst/>
                <a:uLnTx/>
                <a:uFillTx/>
                <a:latin typeface="Century Gothic"/>
                <a:ea typeface="Meiryo UI"/>
                <a:cs typeface="+mn-cs"/>
                <a:sym typeface="Arial" panose="020B0604020202020204" pitchFamily="34" charset="0"/>
              </a:rPr>
              <a:t>先端科目・大学院授業科目</a:t>
            </a:r>
            <a:endParaRPr kumimoji="1" lang="en-US" altLang="ja-JP" sz="1800" b="1" i="0" u="none" strike="noStrike" kern="1200" cap="none" spc="0" normalizeH="0" baseline="0" noProof="0" dirty="0">
              <a:ln>
                <a:noFill/>
              </a:ln>
              <a:solidFill>
                <a:srgbClr val="4472C4"/>
              </a:solidFill>
              <a:effectLst/>
              <a:uLnTx/>
              <a:uFillTx/>
              <a:latin typeface="Century Gothic"/>
              <a:ea typeface="Meiryo UI"/>
              <a:cs typeface="+mn-cs"/>
              <a:sym typeface="Arial" panose="020B0604020202020204" pitchFamily="34" charset="0"/>
            </a:endParaRPr>
          </a:p>
        </p:txBody>
      </p:sp>
      <p:sp>
        <p:nvSpPr>
          <p:cNvPr id="51210" name="テキスト ボックス 28"/>
          <p:cNvSpPr txBox="1">
            <a:spLocks noChangeArrowheads="1"/>
          </p:cNvSpPr>
          <p:nvPr/>
        </p:nvSpPr>
        <p:spPr bwMode="auto">
          <a:xfrm>
            <a:off x="2555883" y="2204149"/>
            <a:ext cx="10054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6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生命動態</a:t>
            </a:r>
          </a:p>
        </p:txBody>
      </p:sp>
      <p:sp>
        <p:nvSpPr>
          <p:cNvPr id="51212" name="テキスト ボックス 30"/>
          <p:cNvSpPr txBox="1">
            <a:spLocks noChangeArrowheads="1"/>
          </p:cNvSpPr>
          <p:nvPr/>
        </p:nvSpPr>
        <p:spPr bwMode="auto">
          <a:xfrm>
            <a:off x="1662275" y="2775309"/>
            <a:ext cx="13244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sym typeface="Arial" panose="020B0604020202020204" pitchFamily="34" charset="0"/>
              </a:rPr>
              <a:t>エネルギー</a:t>
            </a:r>
            <a:endParaRPr kumimoji="1" lang="en-US" altLang="ja-JP" sz="1400" b="0" i="0" u="none" strike="noStrike" kern="1200" cap="none" spc="0" normalizeH="0" baseline="0" noProof="0" dirty="0">
              <a:ln>
                <a:noFill/>
              </a:ln>
              <a:solidFill>
                <a:srgbClr val="000000"/>
              </a:solidFill>
              <a:effectLst/>
              <a:uLnTx/>
              <a:uFillTx/>
              <a:latin typeface="Century Gothic"/>
              <a:ea typeface="Meiryo UI"/>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dirty="0">
                <a:latin typeface="Century Gothic"/>
                <a:ea typeface="Meiryo UI"/>
              </a:rPr>
              <a:t>インフォマティクス</a:t>
            </a:r>
            <a:endParaRPr kumimoji="1" lang="ja-JP" altLang="en-US" sz="1400" b="0" i="0" u="none" strike="noStrike" kern="1200" cap="none" spc="0" normalizeH="0" baseline="0" noProof="0" dirty="0">
              <a:ln>
                <a:noFill/>
              </a:ln>
              <a:solidFill>
                <a:srgbClr val="000000"/>
              </a:solidFill>
              <a:effectLst/>
              <a:uLnTx/>
              <a:uFillTx/>
              <a:latin typeface="Century Gothic"/>
              <a:ea typeface="Meiryo UI"/>
              <a:sym typeface="Arial" panose="020B0604020202020204" pitchFamily="34" charset="0"/>
            </a:endParaRPr>
          </a:p>
        </p:txBody>
      </p:sp>
      <p:sp>
        <p:nvSpPr>
          <p:cNvPr id="51214" name="テキスト ボックス 32"/>
          <p:cNvSpPr txBox="1">
            <a:spLocks noChangeArrowheads="1"/>
          </p:cNvSpPr>
          <p:nvPr/>
        </p:nvSpPr>
        <p:spPr bwMode="auto">
          <a:xfrm>
            <a:off x="1532114" y="3531135"/>
            <a:ext cx="9060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エネルギー</a:t>
            </a:r>
            <a:endParaRPr kumimoji="1" lang="en-US" altLang="ja-JP"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システム</a:t>
            </a:r>
          </a:p>
        </p:txBody>
      </p:sp>
      <p:sp>
        <p:nvSpPr>
          <p:cNvPr id="51216" name="テキスト ボックス 34"/>
          <p:cNvSpPr txBox="1">
            <a:spLocks noChangeArrowheads="1"/>
          </p:cNvSpPr>
          <p:nvPr/>
        </p:nvSpPr>
        <p:spPr bwMode="auto">
          <a:xfrm>
            <a:off x="1532114" y="4286961"/>
            <a:ext cx="9893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エネルギー</a:t>
            </a:r>
            <a:endParaRPr kumimoji="1" lang="en-US" altLang="ja-JP"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マテリアルズ</a:t>
            </a:r>
          </a:p>
        </p:txBody>
      </p:sp>
      <p:sp>
        <p:nvSpPr>
          <p:cNvPr id="51219" name="テキスト ボックス 37"/>
          <p:cNvSpPr txBox="1">
            <a:spLocks noChangeArrowheads="1"/>
          </p:cNvSpPr>
          <p:nvPr/>
        </p:nvSpPr>
        <p:spPr bwMode="auto">
          <a:xfrm>
            <a:off x="2324476" y="5042787"/>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物質科学</a:t>
            </a:r>
          </a:p>
        </p:txBody>
      </p:sp>
      <p:sp>
        <p:nvSpPr>
          <p:cNvPr id="51220" name="テキスト ボックス 38"/>
          <p:cNvSpPr txBox="1">
            <a:spLocks noChangeArrowheads="1"/>
          </p:cNvSpPr>
          <p:nvPr/>
        </p:nvSpPr>
        <p:spPr bwMode="auto">
          <a:xfrm>
            <a:off x="2985325" y="5583168"/>
            <a:ext cx="11095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デバイス工学</a:t>
            </a:r>
          </a:p>
        </p:txBody>
      </p:sp>
      <p:sp>
        <p:nvSpPr>
          <p:cNvPr id="51224" name="テキスト ボックス 42"/>
          <p:cNvSpPr txBox="1">
            <a:spLocks noChangeArrowheads="1"/>
          </p:cNvSpPr>
          <p:nvPr/>
        </p:nvSpPr>
        <p:spPr bwMode="auto">
          <a:xfrm>
            <a:off x="5729288" y="5429280"/>
            <a:ext cx="1434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制御工学</a:t>
            </a:r>
          </a:p>
        </p:txBody>
      </p:sp>
      <p:sp>
        <p:nvSpPr>
          <p:cNvPr id="57371" name="タイトル 4"/>
          <p:cNvSpPr>
            <a:spLocks noGrp="1"/>
          </p:cNvSpPr>
          <p:nvPr>
            <p:ph type="title"/>
          </p:nvPr>
        </p:nvSpPr>
        <p:spPr>
          <a:xfrm>
            <a:off x="103187" y="0"/>
            <a:ext cx="8207375" cy="600075"/>
          </a:xfrm>
        </p:spPr>
        <p:txBody>
          <a:bodyPr/>
          <a:lstStyle/>
          <a:p>
            <a:r>
              <a:rPr lang="ja-JP" altLang="en-US" dirty="0"/>
              <a:t>教育内容</a:t>
            </a:r>
            <a:r>
              <a:rPr lang="en-US" altLang="ja-JP" dirty="0"/>
              <a:t> (</a:t>
            </a:r>
            <a:r>
              <a:rPr lang="ja-JP" altLang="en-US" dirty="0"/>
              <a:t>電気・情報生命工学科</a:t>
            </a:r>
            <a:r>
              <a:rPr lang="en-US" altLang="ja-JP" dirty="0"/>
              <a:t>)</a:t>
            </a:r>
            <a:endParaRPr lang="ja-JP" altLang="en-US" dirty="0"/>
          </a:p>
        </p:txBody>
      </p:sp>
      <p:sp>
        <p:nvSpPr>
          <p:cNvPr id="45" name="角丸四角形 44"/>
          <p:cNvSpPr/>
          <p:nvPr/>
        </p:nvSpPr>
        <p:spPr>
          <a:xfrm>
            <a:off x="3073400" y="939389"/>
            <a:ext cx="3009900" cy="461962"/>
          </a:xfrm>
          <a:prstGeom prst="roundRect">
            <a:avLst/>
          </a:prstGeom>
          <a:solidFill>
            <a:schemeClr val="accent5"/>
          </a:solidFill>
          <a:ln>
            <a:noFill/>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Century Gothic"/>
                <a:ea typeface="Meiryo UI"/>
                <a:cs typeface="+mn-cs"/>
                <a:sym typeface="Arial" pitchFamily="34" charset="0"/>
              </a:rPr>
              <a:t>教育プログラム</a:t>
            </a:r>
          </a:p>
        </p:txBody>
      </p:sp>
      <p:sp>
        <p:nvSpPr>
          <p:cNvPr id="88" name="テキスト ボックス 1"/>
          <p:cNvSpPr txBox="1">
            <a:spLocks noChangeArrowheads="1"/>
          </p:cNvSpPr>
          <p:nvPr/>
        </p:nvSpPr>
        <p:spPr bwMode="auto">
          <a:xfrm>
            <a:off x="3852614" y="3686761"/>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2400" b="1" i="0" u="none" strike="noStrike" kern="1200" cap="none" spc="0" normalizeH="0" baseline="0" noProof="0" dirty="0">
                <a:ln>
                  <a:noFill/>
                </a:ln>
                <a:solidFill>
                  <a:srgbClr val="000000"/>
                </a:solidFill>
                <a:effectLst>
                  <a:glow rad="127000">
                    <a:prstClr val="white"/>
                  </a:glow>
                </a:effectLst>
                <a:uLnTx/>
                <a:uFillTx/>
                <a:latin typeface="Century Gothic"/>
                <a:ea typeface="Meiryo UI"/>
                <a:cs typeface="+mn-cs"/>
                <a:sym typeface="Arial" panose="020B0604020202020204" pitchFamily="34" charset="0"/>
              </a:rPr>
              <a:t>基礎科目</a:t>
            </a:r>
          </a:p>
        </p:txBody>
      </p:sp>
      <p:sp>
        <p:nvSpPr>
          <p:cNvPr id="51" name="テキスト ボックス 42"/>
          <p:cNvSpPr txBox="1">
            <a:spLocks noChangeArrowheads="1"/>
          </p:cNvSpPr>
          <p:nvPr/>
        </p:nvSpPr>
        <p:spPr bwMode="auto">
          <a:xfrm>
            <a:off x="6213402" y="4662177"/>
            <a:ext cx="1434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通信工学</a:t>
            </a:r>
          </a:p>
        </p:txBody>
      </p:sp>
      <p:sp>
        <p:nvSpPr>
          <p:cNvPr id="56" name="テキスト ボックス 42"/>
          <p:cNvSpPr txBox="1">
            <a:spLocks noChangeArrowheads="1"/>
          </p:cNvSpPr>
          <p:nvPr/>
        </p:nvSpPr>
        <p:spPr bwMode="auto">
          <a:xfrm>
            <a:off x="6446437" y="3895075"/>
            <a:ext cx="1434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dirty="0">
                <a:latin typeface="Century Gothic"/>
                <a:ea typeface="Meiryo UI"/>
              </a:rPr>
              <a:t>情報</a:t>
            </a: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工学</a:t>
            </a:r>
          </a:p>
        </p:txBody>
      </p:sp>
      <p:sp>
        <p:nvSpPr>
          <p:cNvPr id="57" name="テキスト ボックス 42"/>
          <p:cNvSpPr txBox="1">
            <a:spLocks noChangeArrowheads="1"/>
          </p:cNvSpPr>
          <p:nvPr/>
        </p:nvSpPr>
        <p:spPr bwMode="auto">
          <a:xfrm>
            <a:off x="6352453" y="3127973"/>
            <a:ext cx="1434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dirty="0">
                <a:latin typeface="Century Gothic"/>
                <a:ea typeface="Meiryo UI"/>
              </a:rPr>
              <a:t>情報生命</a:t>
            </a:r>
            <a:endPar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p:txBody>
      </p:sp>
      <p:sp>
        <p:nvSpPr>
          <p:cNvPr id="58" name="テキスト ボックス 42"/>
          <p:cNvSpPr txBox="1">
            <a:spLocks noChangeArrowheads="1"/>
          </p:cNvSpPr>
          <p:nvPr/>
        </p:nvSpPr>
        <p:spPr bwMode="auto">
          <a:xfrm>
            <a:off x="5729288" y="2145428"/>
            <a:ext cx="14342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Arial" panose="020B0604020202020204" pitchFamily="34" charset="0"/>
                <a:ea typeface="ヒラギノ角ゴ ProN W3" charset="-128"/>
                <a:sym typeface="Arial" panose="020B0604020202020204" pitchFamily="34" charset="0"/>
              </a:defRPr>
            </a:lvl1pPr>
            <a:lvl2pPr marL="742950" indent="-285750">
              <a:defRPr>
                <a:solidFill>
                  <a:srgbClr val="000000"/>
                </a:solidFill>
                <a:latin typeface="Arial" panose="020B0604020202020204" pitchFamily="34" charset="0"/>
                <a:ea typeface="ヒラギノ角ゴ ProN W3" charset="-128"/>
                <a:sym typeface="Arial" panose="020B0604020202020204" pitchFamily="34" charset="0"/>
              </a:defRPr>
            </a:lvl2pPr>
            <a:lvl3pPr marL="1143000" indent="-228600">
              <a:defRPr>
                <a:solidFill>
                  <a:srgbClr val="000000"/>
                </a:solidFill>
                <a:latin typeface="Arial" panose="020B0604020202020204" pitchFamily="34" charset="0"/>
                <a:ea typeface="ヒラギノ角ゴ ProN W3" charset="-128"/>
                <a:sym typeface="Arial" panose="020B0604020202020204" pitchFamily="34" charset="0"/>
              </a:defRPr>
            </a:lvl3pPr>
            <a:lvl4pPr marL="1600200" indent="-228600">
              <a:defRPr>
                <a:solidFill>
                  <a:srgbClr val="000000"/>
                </a:solidFill>
                <a:latin typeface="Arial" panose="020B0604020202020204" pitchFamily="34" charset="0"/>
                <a:ea typeface="ヒラギノ角ゴ ProN W3" charset="-128"/>
                <a:sym typeface="Arial" panose="020B0604020202020204" pitchFamily="34" charset="0"/>
              </a:defRPr>
            </a:lvl4pPr>
            <a:lvl5pPr marL="2057400" indent="-228600">
              <a:defRPr>
                <a:solidFill>
                  <a:srgbClr val="000000"/>
                </a:solidFill>
                <a:latin typeface="Arial" panose="020B0604020202020204" pitchFamily="34" charset="0"/>
                <a:ea typeface="ヒラギノ角ゴ ProN W3" charset="-128"/>
                <a:sym typeface="Arial" panose="020B0604020202020204" pitchFamily="34" charset="0"/>
              </a:defRPr>
            </a:lvl5pPr>
            <a:lvl6pPr marL="25146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6pPr>
            <a:lvl7pPr marL="29718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7pPr>
            <a:lvl8pPr marL="34290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8pPr>
            <a:lvl9pPr marL="3886200" indent="-228600" eaLnBrk="0" fontAlgn="base" hangingPunct="0">
              <a:spcBef>
                <a:spcPct val="0"/>
              </a:spcBef>
              <a:spcAft>
                <a:spcPct val="0"/>
              </a:spcAft>
              <a:defRPr>
                <a:solidFill>
                  <a:srgbClr val="000000"/>
                </a:solidFill>
                <a:latin typeface="Arial" panose="020B0604020202020204" pitchFamily="34" charset="0"/>
                <a:ea typeface="ヒラギノ角ゴ ProN W3" charset="-128"/>
                <a:sym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rPr>
              <a:t>普遍性と</a:t>
            </a:r>
            <a:endParaRPr kumimoji="1" lang="en-US" altLang="ja-JP"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1" lang="ja-JP" altLang="en-US" sz="1400" dirty="0">
                <a:latin typeface="Century Gothic"/>
                <a:ea typeface="Meiryo UI"/>
              </a:rPr>
              <a:t>多様性の生物学</a:t>
            </a:r>
            <a:endParaRPr kumimoji="1" lang="ja-JP" altLang="en-US" sz="1400" b="0" i="0" u="none" strike="noStrike" kern="1200" cap="none" spc="0" normalizeH="0" baseline="0" noProof="0" dirty="0">
              <a:ln>
                <a:noFill/>
              </a:ln>
              <a:solidFill>
                <a:srgbClr val="000000"/>
              </a:solidFill>
              <a:effectLst/>
              <a:uLnTx/>
              <a:uFillTx/>
              <a:latin typeface="Century Gothic"/>
              <a:ea typeface="Meiryo UI"/>
              <a:cs typeface="+mn-cs"/>
              <a:sym typeface="Arial" panose="020B0604020202020204" pitchFamily="34" charset="0"/>
            </a:endParaRPr>
          </a:p>
        </p:txBody>
      </p:sp>
    </p:spTree>
    <p:extLst>
      <p:ext uri="{BB962C8B-B14F-4D97-AF65-F5344CB8AC3E}">
        <p14:creationId xmlns:p14="http://schemas.microsoft.com/office/powerpoint/2010/main" val="67764544"/>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a:xfrm>
            <a:off x="118357" y="0"/>
            <a:ext cx="8207375" cy="600075"/>
          </a:xfrm>
        </p:spPr>
        <p:txBody>
          <a:bodyPr/>
          <a:lstStyle/>
          <a:p>
            <a:r>
              <a:rPr lang="ja-JP" altLang="en-US" dirty="0"/>
              <a:t>電気・情報生命工学科の教員</a:t>
            </a:r>
          </a:p>
        </p:txBody>
      </p:sp>
      <p:sp>
        <p:nvSpPr>
          <p:cNvPr id="2" name="テキスト ボックス 1"/>
          <p:cNvSpPr txBox="1"/>
          <p:nvPr/>
        </p:nvSpPr>
        <p:spPr>
          <a:xfrm>
            <a:off x="188061" y="841336"/>
            <a:ext cx="2951449" cy="523220"/>
          </a:xfrm>
          <a:prstGeom prst="rect">
            <a:avLst/>
          </a:prstGeom>
          <a:noFill/>
        </p:spPr>
        <p:txBody>
          <a:bodyPr wrap="non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先進</a:t>
            </a:r>
            <a:r>
              <a:rPr kumimoji="1" lang="en-US" altLang="ja-JP" sz="2800" b="0" i="0" u="none" strike="noStrike" kern="1200" cap="none" spc="0" normalizeH="0" baseline="0" noProof="0" dirty="0">
                <a:ln>
                  <a:noFill/>
                </a:ln>
                <a:solidFill>
                  <a:srgbClr val="045082"/>
                </a:solidFill>
                <a:effectLst/>
                <a:uLnTx/>
                <a:uFillTx/>
                <a:latin typeface="Century Gothic"/>
                <a:ea typeface="Meiryo UI"/>
                <a:cs typeface="+mn-cs"/>
                <a:sym typeface="Arial" charset="0"/>
              </a:rPr>
              <a:t> Top Runner</a:t>
            </a:r>
            <a:endParaRPr kumimoji="1" lang="ja-JP" altLang="en-US" sz="2800" b="0" i="0" u="none" strike="noStrike" kern="1200" cap="none" spc="0" normalizeH="0" baseline="0" noProof="0" dirty="0">
              <a:ln>
                <a:noFill/>
              </a:ln>
              <a:solidFill>
                <a:srgbClr val="045082"/>
              </a:solidFill>
              <a:effectLst/>
              <a:uLnTx/>
              <a:uFillTx/>
              <a:latin typeface="Century Gothic"/>
              <a:ea typeface="Meiryo UI"/>
              <a:cs typeface="+mn-cs"/>
              <a:sym typeface="Arial" charset="0"/>
            </a:endParaRPr>
          </a:p>
        </p:txBody>
      </p:sp>
      <p:sp>
        <p:nvSpPr>
          <p:cNvPr id="5" name="テキスト ボックス 4"/>
          <p:cNvSpPr txBox="1"/>
          <p:nvPr/>
        </p:nvSpPr>
        <p:spPr>
          <a:xfrm>
            <a:off x="188061" y="3854416"/>
            <a:ext cx="5185450" cy="2677656"/>
          </a:xfrm>
          <a:prstGeom prst="rect">
            <a:avLst/>
          </a:prstGeom>
          <a:noFill/>
        </p:spPr>
        <p:txBody>
          <a:bodyPr wrap="square" rtlCol="0" anchor="ctr" anchorCtr="0">
            <a:spAutoFit/>
          </a:bodyPr>
          <a:lstStyle/>
          <a:p>
            <a:pPr marL="0" marR="0" lvl="0" indent="0" algn="just" defTabSz="914400" rtl="0" eaLnBrk="0" fontAlgn="base" latinLnBrk="0" hangingPunct="0">
              <a:lnSpc>
                <a:spcPct val="100000"/>
              </a:lnSpc>
              <a:spcBef>
                <a:spcPct val="0"/>
              </a:spcBef>
              <a:spcAft>
                <a:spcPct val="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charset="0"/>
              </a:rPr>
              <a:t>生物を形作る源である</a:t>
            </a:r>
            <a:r>
              <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charset="0"/>
              </a:rPr>
              <a:t>DNA</a:t>
            </a: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charset="0"/>
              </a:rPr>
              <a:t>が</a:t>
            </a:r>
            <a:r>
              <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charset="0"/>
              </a:rPr>
              <a:t>1869</a:t>
            </a: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charset="0"/>
              </a:rPr>
              <a:t>年に発見されて以来、多くの科学者が研究を進め、</a:t>
            </a:r>
            <a:r>
              <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charset="0"/>
              </a:rPr>
              <a:t>2003</a:t>
            </a: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charset="0"/>
              </a:rPr>
              <a:t>年に完了した「ヒトゲノム計画」によって私たちヒトの全</a:t>
            </a:r>
            <a:r>
              <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charset="0"/>
              </a:rPr>
              <a:t>DNA</a:t>
            </a: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charset="0"/>
              </a:rPr>
              <a:t>配列が明らかになりました。現在は、それらの情報を元に、</a:t>
            </a:r>
            <a:r>
              <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charset="0"/>
              </a:rPr>
              <a:t>RNA</a:t>
            </a: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charset="0"/>
              </a:rPr>
              <a:t>やタンパク質など、</a:t>
            </a:r>
            <a:r>
              <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charset="0"/>
              </a:rPr>
              <a:t>DNA</a:t>
            </a: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charset="0"/>
              </a:rPr>
              <a:t>から発現する物質の配列や構造、役割を明らかにし、より深く生命活動の仕組みを理解するための研究が進んでいます。これに伴い、より早く、より大量に</a:t>
            </a:r>
            <a:r>
              <a:rPr kumimoji="0" lang="en-US" altLang="ja-JP" sz="1400" b="0" i="0" u="none" strike="noStrike" kern="1200" cap="none" spc="0" normalizeH="0" baseline="0" noProof="0" dirty="0">
                <a:ln>
                  <a:noFill/>
                </a:ln>
                <a:solidFill>
                  <a:srgbClr val="000000"/>
                </a:solidFill>
                <a:effectLst/>
                <a:uLnTx/>
                <a:uFillTx/>
                <a:latin typeface="Meiryo UI"/>
                <a:ea typeface="Meiryo UI"/>
                <a:cs typeface="+mn-cs"/>
                <a:sym typeface="Arial" charset="0"/>
              </a:rPr>
              <a:t>DNA</a:t>
            </a:r>
            <a:r>
              <a:rPr kumimoji="0" lang="ja-JP" altLang="en-US" sz="1400" b="0" i="0" u="none" strike="noStrike" kern="1200" cap="none" spc="0" normalizeH="0" baseline="0" noProof="0" dirty="0">
                <a:ln>
                  <a:noFill/>
                </a:ln>
                <a:solidFill>
                  <a:srgbClr val="000000"/>
                </a:solidFill>
                <a:effectLst/>
                <a:uLnTx/>
                <a:uFillTx/>
                <a:latin typeface="Meiryo UI"/>
                <a:ea typeface="Meiryo UI"/>
                <a:cs typeface="+mn-cs"/>
                <a:sym typeface="Arial" charset="0"/>
              </a:rPr>
              <a:t>を増幅・分析できる装置が開発され、その結果、扱い切れないほど大量の配列データが蓄積されてきました。沢山の有用情報が含まれているに違いないこれらのデータを、情報科学技術を用いて様々な角度から見直し、新たな発見を目指すバイオインフォマティクスの分野で、数学や物理、化学など様々な分野の知見を織り混ぜ、高効率かつ高精度な分析・予測ツールの開発研究に取り組んでいるのが、電気・情報生命工学科の浜田道昭教授です。</a:t>
            </a:r>
            <a:endParaRPr kumimoji="1" lang="ja-JP" altLang="en-US" sz="1400" b="0" i="0" u="none" strike="noStrike" kern="1200" cap="none" spc="0" normalizeH="0" baseline="0" noProof="0" dirty="0">
              <a:ln>
                <a:noFill/>
              </a:ln>
              <a:solidFill>
                <a:prstClr val="white"/>
              </a:solidFill>
              <a:effectLst/>
              <a:uLnTx/>
              <a:uFillTx/>
              <a:latin typeface="Meiryo UI"/>
              <a:ea typeface="Meiryo UI"/>
              <a:cs typeface="+mn-cs"/>
              <a:sym typeface="Arial" charset="0"/>
            </a:endParaRPr>
          </a:p>
        </p:txBody>
      </p:sp>
      <p:pic>
        <p:nvPicPr>
          <p:cNvPr id="7" name="図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08978" y="2351842"/>
            <a:ext cx="3635022" cy="2427077"/>
          </a:xfrm>
          <a:prstGeom prst="rect">
            <a:avLst/>
          </a:prstGeom>
        </p:spPr>
      </p:pic>
      <p:sp>
        <p:nvSpPr>
          <p:cNvPr id="9" name="テキスト ボックス 8"/>
          <p:cNvSpPr txBox="1"/>
          <p:nvPr/>
        </p:nvSpPr>
        <p:spPr>
          <a:xfrm>
            <a:off x="5723798" y="1967632"/>
            <a:ext cx="3527624" cy="246221"/>
          </a:xfrm>
          <a:prstGeom prst="rect">
            <a:avLst/>
          </a:prstGeom>
          <a:noFill/>
        </p:spPr>
        <p:txBody>
          <a:bodyPr wrap="square" rtlCol="0" anchor="ctr" anchorCtr="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rPr>
              <a:t>数多くの</a:t>
            </a:r>
            <a:r>
              <a:rPr kumimoji="0" lang="en-US" altLang="ja-JP" sz="1000" b="0" i="0" u="none" strike="noStrike" kern="1200" cap="none" spc="0" normalizeH="0" baseline="0" noProof="0" dirty="0">
                <a:ln>
                  <a:noFill/>
                </a:ln>
                <a:solidFill>
                  <a:srgbClr val="000000"/>
                </a:solidFill>
                <a:effectLst/>
                <a:uLnTx/>
                <a:uFillTx/>
                <a:latin typeface="Meiryo UI"/>
                <a:ea typeface="Meiryo UI"/>
                <a:cs typeface="+mn-cs"/>
                <a:sym typeface="Arial" charset="0"/>
              </a:rPr>
              <a:t>RNA</a:t>
            </a:r>
            <a:r>
              <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rPr>
              <a:t>情報解析ツールを統合した</a:t>
            </a:r>
            <a:r>
              <a:rPr kumimoji="0" lang="en-US" altLang="ja-JP" sz="1000" b="0" i="0" u="none" strike="noStrike" kern="1200" cap="none" spc="0" normalizeH="0" baseline="0" noProof="0" dirty="0">
                <a:ln>
                  <a:noFill/>
                </a:ln>
                <a:solidFill>
                  <a:srgbClr val="000000"/>
                </a:solidFill>
                <a:effectLst/>
                <a:uLnTx/>
                <a:uFillTx/>
                <a:latin typeface="Meiryo UI"/>
                <a:ea typeface="Meiryo UI"/>
                <a:cs typeface="+mn-cs"/>
                <a:sym typeface="Arial" charset="0"/>
              </a:rPr>
              <a:t>Web</a:t>
            </a:r>
            <a:r>
              <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rPr>
              <a:t>サーバ</a:t>
            </a:r>
            <a:r>
              <a:rPr kumimoji="0" lang="en-US" altLang="ja-JP" sz="1000" b="0" i="0" u="none" strike="noStrike" kern="1200" cap="none" spc="0" normalizeH="0" baseline="0" noProof="0" dirty="0" err="1">
                <a:ln>
                  <a:noFill/>
                </a:ln>
                <a:solidFill>
                  <a:srgbClr val="000000"/>
                </a:solidFill>
                <a:effectLst/>
                <a:uLnTx/>
                <a:uFillTx/>
                <a:latin typeface="Meiryo UI"/>
                <a:ea typeface="Meiryo UI"/>
                <a:cs typeface="+mn-cs"/>
                <a:sym typeface="Arial" charset="0"/>
              </a:rPr>
              <a:t>Rtools</a:t>
            </a:r>
            <a:endParaRPr kumimoji="0" lang="ja-JP" altLang="en-US" sz="1000" b="0" i="0" u="none" strike="noStrike" kern="1200" cap="none" spc="0" normalizeH="0" baseline="0" noProof="0" dirty="0">
              <a:ln>
                <a:noFill/>
              </a:ln>
              <a:solidFill>
                <a:srgbClr val="000000"/>
              </a:solidFill>
              <a:effectLst/>
              <a:uLnTx/>
              <a:uFillTx/>
              <a:latin typeface="Meiryo UI"/>
              <a:ea typeface="Meiryo UI"/>
              <a:cs typeface="+mn-cs"/>
              <a:sym typeface="Arial" charset="0"/>
            </a:endParaRPr>
          </a:p>
        </p:txBody>
      </p:sp>
      <p:pic>
        <p:nvPicPr>
          <p:cNvPr id="10" name="図 9">
            <a:extLst>
              <a:ext uri="{FF2B5EF4-FFF2-40B4-BE49-F238E27FC236}">
                <a16:creationId xmlns:a16="http://schemas.microsoft.com/office/drawing/2014/main" id="{9C47E865-DD88-277A-7470-E7E95C226D2C}"/>
              </a:ext>
            </a:extLst>
          </p:cNvPr>
          <p:cNvPicPr>
            <a:picLocks noChangeAspect="1"/>
          </p:cNvPicPr>
          <p:nvPr/>
        </p:nvPicPr>
        <p:blipFill>
          <a:blip r:embed="rId3"/>
          <a:stretch>
            <a:fillRect/>
          </a:stretch>
        </p:blipFill>
        <p:spPr>
          <a:xfrm>
            <a:off x="826302" y="1349792"/>
            <a:ext cx="3910571" cy="2504624"/>
          </a:xfrm>
          <a:prstGeom prst="rect">
            <a:avLst/>
          </a:prstGeom>
        </p:spPr>
      </p:pic>
    </p:spTree>
    <p:extLst>
      <p:ext uri="{BB962C8B-B14F-4D97-AF65-F5344CB8AC3E}">
        <p14:creationId xmlns:p14="http://schemas.microsoft.com/office/powerpoint/2010/main" val="3639388757"/>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タイトル 4"/>
          <p:cNvSpPr>
            <a:spLocks noGrp="1"/>
          </p:cNvSpPr>
          <p:nvPr>
            <p:ph type="title"/>
          </p:nvPr>
        </p:nvSpPr>
        <p:spPr>
          <a:xfrm>
            <a:off x="0" y="0"/>
            <a:ext cx="8207375" cy="600075"/>
          </a:xfrm>
        </p:spPr>
        <p:txBody>
          <a:bodyPr/>
          <a:lstStyle/>
          <a:p>
            <a:r>
              <a:rPr lang="ja-JP" altLang="en-US" dirty="0">
                <a:latin typeface="+mn-ea"/>
                <a:ea typeface="+mn-ea"/>
              </a:rPr>
              <a:t>英語学位プログラムの概要</a:t>
            </a:r>
          </a:p>
        </p:txBody>
      </p:sp>
      <p:sp>
        <p:nvSpPr>
          <p:cNvPr id="8" name="正方形/長方形 7"/>
          <p:cNvSpPr/>
          <p:nvPr/>
        </p:nvSpPr>
        <p:spPr>
          <a:xfrm>
            <a:off x="0" y="866845"/>
            <a:ext cx="6350000" cy="1077218"/>
          </a:xfrm>
          <a:prstGeom prst="rect">
            <a:avLst/>
          </a:prstGeom>
        </p:spPr>
        <p:txBody>
          <a:bodyPr wrap="square">
            <a:spAutoFit/>
          </a:bodyPr>
          <a:lstStyle/>
          <a:p>
            <a:pPr algn="just"/>
            <a:r>
              <a:rPr lang="en-US" altLang="ja-JP" sz="1600" dirty="0"/>
              <a:t>In 2010, the Faculty of Science and Engineering at </a:t>
            </a:r>
            <a:r>
              <a:rPr lang="en-US" altLang="ja-JP" sz="1600" dirty="0" err="1"/>
              <a:t>Waseda</a:t>
            </a:r>
            <a:r>
              <a:rPr lang="en-US" altLang="ja-JP" sz="1600" dirty="0"/>
              <a:t> University became one of the first institutions in Japan to introduce an English-based Program, offering students the opportunity to acquire an undergraduate degree solely taught in English. </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974" y="816045"/>
            <a:ext cx="2582526" cy="1723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正方形/長方形 2"/>
          <p:cNvSpPr/>
          <p:nvPr/>
        </p:nvSpPr>
        <p:spPr>
          <a:xfrm>
            <a:off x="12700" y="2049754"/>
            <a:ext cx="6337300" cy="584775"/>
          </a:xfrm>
          <a:prstGeom prst="rect">
            <a:avLst/>
          </a:prstGeom>
        </p:spPr>
        <p:txBody>
          <a:bodyPr wrap="square">
            <a:spAutoFit/>
          </a:bodyPr>
          <a:lstStyle/>
          <a:p>
            <a:pPr algn="just"/>
            <a:r>
              <a:rPr lang="en-US" altLang="ja-JP" sz="1600" dirty="0"/>
              <a:t>This program has been highly acclaimed both in Japan and overseas.</a:t>
            </a:r>
          </a:p>
        </p:txBody>
      </p:sp>
      <p:sp>
        <p:nvSpPr>
          <p:cNvPr id="6" name="正方形/長方形 5"/>
          <p:cNvSpPr/>
          <p:nvPr/>
        </p:nvSpPr>
        <p:spPr>
          <a:xfrm>
            <a:off x="5168900" y="3971648"/>
            <a:ext cx="4000500" cy="2554545"/>
          </a:xfrm>
          <a:prstGeom prst="rect">
            <a:avLst/>
          </a:prstGeom>
        </p:spPr>
        <p:txBody>
          <a:bodyPr wrap="square">
            <a:spAutoFit/>
          </a:bodyPr>
          <a:lstStyle/>
          <a:p>
            <a:pPr algn="just"/>
            <a:r>
              <a:rPr lang="en-US" altLang="ja-JP" sz="1600" dirty="0"/>
              <a:t>The English-based program of the Faculty of Science and Engineering covers a wide range of scientific and engineering disciplines. We offer unique specialized courses that cannot be found in the international science programs of other universities in Japan. The School of Advanced Science and Engineering offers our students three program; Physics, Chemistry, and  Bioscience.</a:t>
            </a:r>
            <a:endParaRPr lang="ja-JP" altLang="en-US" sz="1600" dirty="0"/>
          </a:p>
        </p:txBody>
      </p:sp>
      <p:pic>
        <p:nvPicPr>
          <p:cNvPr id="512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0069" t="63951" r="6112" b="8272"/>
          <a:stretch/>
        </p:blipFill>
        <p:spPr bwMode="auto">
          <a:xfrm>
            <a:off x="63500" y="4096776"/>
            <a:ext cx="5054600" cy="2335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正方形/長方形 9"/>
          <p:cNvSpPr/>
          <p:nvPr/>
        </p:nvSpPr>
        <p:spPr>
          <a:xfrm>
            <a:off x="12700" y="2648209"/>
            <a:ext cx="9067800" cy="1323439"/>
          </a:xfrm>
          <a:prstGeom prst="rect">
            <a:avLst/>
          </a:prstGeom>
        </p:spPr>
        <p:txBody>
          <a:bodyPr wrap="square">
            <a:spAutoFit/>
          </a:bodyPr>
          <a:lstStyle/>
          <a:p>
            <a:pPr algn="just"/>
            <a:r>
              <a:rPr lang="en-US" altLang="ja-JP" sz="1600" dirty="0"/>
              <a:t>From April 2018, the undergraduate “English-based Program” is reorganized into seven Majors, with education and research programs strengthened through the addition of new disciplines and by boosting the faculty numbers. Based around this world-class program, we aim to create new value through the mutual stimulation of a diverse student body and by building the best possible environment for education in science and engineering.</a:t>
            </a:r>
            <a:endParaRPr lang="ja-JP" altLang="en-US" sz="1600" dirty="0"/>
          </a:p>
        </p:txBody>
      </p:sp>
    </p:spTree>
    <p:extLst>
      <p:ext uri="{BB962C8B-B14F-4D97-AF65-F5344CB8AC3E}">
        <p14:creationId xmlns:p14="http://schemas.microsoft.com/office/powerpoint/2010/main" val="813079548"/>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C:\Users\0000531115\Desktop\IPSE カリキュラム.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20725"/>
            <a:ext cx="9144000" cy="456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テキスト ボックス 4"/>
          <p:cNvSpPr txBox="1">
            <a:spLocks noChangeArrowheads="1"/>
          </p:cNvSpPr>
          <p:nvPr/>
        </p:nvSpPr>
        <p:spPr bwMode="auto">
          <a:xfrm>
            <a:off x="0" y="5286375"/>
            <a:ext cx="9271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kumimoji="1" sz="3200">
                <a:solidFill>
                  <a:schemeClr val="tx1"/>
                </a:solidFill>
                <a:latin typeface="Calibri" charset="0"/>
                <a:ea typeface="ＭＳ Ｐゴシック" charset="-128"/>
              </a:defRPr>
            </a:lvl1pPr>
            <a:lvl2pPr marL="742950" indent="-285750">
              <a:spcBef>
                <a:spcPct val="20000"/>
              </a:spcBef>
              <a:buFont typeface="Arial" charset="0"/>
              <a:buChar char="–"/>
              <a:defRPr kumimoji="1" sz="2800">
                <a:solidFill>
                  <a:schemeClr val="tx1"/>
                </a:solidFill>
                <a:latin typeface="Calibri" charset="0"/>
                <a:ea typeface="ＭＳ Ｐゴシック" charset="-128"/>
              </a:defRPr>
            </a:lvl2pPr>
            <a:lvl3pPr marL="1143000" indent="-228600">
              <a:spcBef>
                <a:spcPct val="20000"/>
              </a:spcBef>
              <a:buFont typeface="Arial" charset="0"/>
              <a:buChar char="•"/>
              <a:defRPr kumimoji="1" sz="2400">
                <a:solidFill>
                  <a:schemeClr val="tx1"/>
                </a:solidFill>
                <a:latin typeface="Calibri" charset="0"/>
                <a:ea typeface="ＭＳ Ｐゴシック" charset="-128"/>
              </a:defRPr>
            </a:lvl3pPr>
            <a:lvl4pPr marL="1600200" indent="-228600">
              <a:spcBef>
                <a:spcPct val="20000"/>
              </a:spcBef>
              <a:buFont typeface="Arial" charset="0"/>
              <a:buChar char="–"/>
              <a:defRPr kumimoji="1" sz="2000">
                <a:solidFill>
                  <a:schemeClr val="tx1"/>
                </a:solidFill>
                <a:latin typeface="Calibri" charset="0"/>
                <a:ea typeface="ＭＳ Ｐゴシック" charset="-128"/>
              </a:defRPr>
            </a:lvl4pPr>
            <a:lvl5pPr marL="2057400" indent="-228600">
              <a:spcBef>
                <a:spcPct val="20000"/>
              </a:spcBef>
              <a:buFont typeface="Arial" charset="0"/>
              <a:buChar char="»"/>
              <a:defRPr kumimoji="1"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charset="0"/>
                <a:ea typeface="ＭＳ Ｐゴシック" charset="-128"/>
              </a:defRPr>
            </a:lvl9pPr>
          </a:lstStyle>
          <a:p>
            <a:pPr eaLnBrk="1" hangingPunct="1">
              <a:spcBef>
                <a:spcPct val="0"/>
              </a:spcBef>
              <a:buFontTx/>
              <a:buNone/>
            </a:pPr>
            <a:r>
              <a:rPr lang="ja-JP" altLang="en-US" sz="1800" b="1" dirty="0">
                <a:latin typeface="+mn-ea"/>
                <a:ea typeface="+mn-ea"/>
                <a:cs typeface="Calibri" charset="0"/>
              </a:rPr>
              <a:t>・</a:t>
            </a:r>
            <a:r>
              <a:rPr lang="en-US" altLang="ja-JP" sz="1800" b="1" dirty="0">
                <a:latin typeface="+mn-ea"/>
                <a:ea typeface="+mn-ea"/>
                <a:cs typeface="Calibri" charset="0"/>
              </a:rPr>
              <a:t>Students can obtain a degree by taking courses in English only</a:t>
            </a:r>
          </a:p>
          <a:p>
            <a:pPr eaLnBrk="1" hangingPunct="1">
              <a:spcBef>
                <a:spcPct val="0"/>
              </a:spcBef>
              <a:buFontTx/>
              <a:buNone/>
            </a:pPr>
            <a:r>
              <a:rPr lang="ja-JP" altLang="en-US" sz="1800" b="1" dirty="0">
                <a:latin typeface="+mn-ea"/>
                <a:ea typeface="+mn-ea"/>
                <a:cs typeface="Calibri" charset="0"/>
              </a:rPr>
              <a:t>・</a:t>
            </a:r>
            <a:r>
              <a:rPr lang="en-US" altLang="ja-JP" sz="1800" b="1" dirty="0">
                <a:latin typeface="+mn-ea"/>
                <a:ea typeface="+mn-ea"/>
                <a:cs typeface="Calibri" charset="0"/>
              </a:rPr>
              <a:t>No Japanese Language proficiency is required </a:t>
            </a:r>
            <a:r>
              <a:rPr lang="en-US" altLang="ja-JP" sz="1800" dirty="0">
                <a:latin typeface="+mn-ea"/>
                <a:ea typeface="+mn-ea"/>
                <a:cs typeface="Calibri" charset="0"/>
              </a:rPr>
              <a:t>in prior to enter the program</a:t>
            </a:r>
          </a:p>
          <a:p>
            <a:pPr eaLnBrk="1" hangingPunct="1">
              <a:spcBef>
                <a:spcPct val="0"/>
              </a:spcBef>
              <a:buFontTx/>
              <a:buNone/>
            </a:pPr>
            <a:r>
              <a:rPr lang="ja-JP" altLang="en-US" sz="1800" dirty="0">
                <a:latin typeface="+mn-ea"/>
                <a:ea typeface="+mn-ea"/>
                <a:cs typeface="Calibri" charset="0"/>
              </a:rPr>
              <a:t>・</a:t>
            </a:r>
            <a:r>
              <a:rPr lang="en-US" altLang="ja-JP" sz="1800" b="1" dirty="0">
                <a:latin typeface="+mn-ea"/>
                <a:ea typeface="+mn-ea"/>
                <a:cs typeface="Calibri" charset="0"/>
              </a:rPr>
              <a:t>Japanese language course is compulsory </a:t>
            </a:r>
            <a:r>
              <a:rPr lang="en-US" altLang="ja-JP" sz="1800" dirty="0">
                <a:latin typeface="+mn-ea"/>
                <a:ea typeface="+mn-ea"/>
                <a:cs typeface="Calibri" charset="0"/>
              </a:rPr>
              <a:t>for admitted in both Apr/Sept </a:t>
            </a:r>
          </a:p>
          <a:p>
            <a:pPr eaLnBrk="1" hangingPunct="1">
              <a:spcBef>
                <a:spcPct val="0"/>
              </a:spcBef>
              <a:buFontTx/>
              <a:buNone/>
            </a:pPr>
            <a:r>
              <a:rPr lang="en-US" altLang="ja-JP" sz="1800" dirty="0">
                <a:latin typeface="+mn-ea"/>
                <a:ea typeface="+mn-ea"/>
                <a:cs typeface="Calibri" charset="0"/>
              </a:rPr>
              <a:t>  application</a:t>
            </a:r>
          </a:p>
          <a:p>
            <a:pPr eaLnBrk="1" hangingPunct="1">
              <a:spcBef>
                <a:spcPct val="0"/>
              </a:spcBef>
              <a:buFontTx/>
              <a:buNone/>
            </a:pPr>
            <a:endParaRPr lang="ja-JP" altLang="en-US" sz="1800" dirty="0">
              <a:latin typeface="+mn-ea"/>
              <a:ea typeface="+mn-ea"/>
              <a:cs typeface="Calibri" charset="0"/>
            </a:endParaRPr>
          </a:p>
        </p:txBody>
      </p:sp>
      <p:sp>
        <p:nvSpPr>
          <p:cNvPr id="5" name="タイトル 4"/>
          <p:cNvSpPr txBox="1">
            <a:spLocks/>
          </p:cNvSpPr>
          <p:nvPr/>
        </p:nvSpPr>
        <p:spPr>
          <a:xfrm>
            <a:off x="0" y="0"/>
            <a:ext cx="8207375" cy="600075"/>
          </a:xfrm>
          <a:prstGeom prst="rect">
            <a:avLst/>
          </a:prstGeom>
        </p:spPr>
        <p:txBody>
          <a:bodyPr/>
          <a:lstStyle>
            <a:lvl1pPr marL="39688" indent="-39688" algn="l" rtl="0" eaLnBrk="0" fontAlgn="base" hangingPunct="0">
              <a:spcBef>
                <a:spcPct val="0"/>
              </a:spcBef>
              <a:spcAft>
                <a:spcPct val="0"/>
              </a:spcAft>
              <a:defRPr kumimoji="1" sz="3200">
                <a:solidFill>
                  <a:schemeClr val="tx1"/>
                </a:solidFill>
                <a:latin typeface="+mj-lt"/>
                <a:ea typeface="+mj-ea"/>
                <a:cs typeface="Meiryo UI" panose="020B0604030504040204" pitchFamily="50" charset="-128"/>
                <a:sym typeface="Arial" charset="0"/>
              </a:defRPr>
            </a:lvl1pPr>
            <a:lvl2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2pPr>
            <a:lvl3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3pPr>
            <a:lvl4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4pPr>
            <a:lvl5pPr marL="39688" indent="-39688" algn="l" rtl="0" eaLnBrk="0" fontAlgn="base" hangingPunct="0">
              <a:spcBef>
                <a:spcPct val="0"/>
              </a:spcBef>
              <a:spcAft>
                <a:spcPct val="0"/>
              </a:spcAft>
              <a:defRPr kumimoji="1" sz="3200">
                <a:solidFill>
                  <a:schemeClr val="tx1"/>
                </a:solidFill>
                <a:latin typeface="Century Gothic" panose="020B0502020202020204" pitchFamily="34" charset="0"/>
                <a:ea typeface="Meiryo UI" panose="020B0604030504040204" pitchFamily="50" charset="-128"/>
                <a:cs typeface="Meiryo UI" panose="020B0604030504040204" pitchFamily="50" charset="-128"/>
                <a:sym typeface="Arial" charset="0"/>
              </a:defRPr>
            </a:lvl5pPr>
            <a:lvl6pPr marL="4968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6pPr>
            <a:lvl7pPr marL="9540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7pPr>
            <a:lvl8pPr marL="14112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8pPr>
            <a:lvl9pPr marL="1868488" algn="ctr" rtl="0" fontAlgn="base">
              <a:spcBef>
                <a:spcPct val="0"/>
              </a:spcBef>
              <a:spcAft>
                <a:spcPct val="0"/>
              </a:spcAft>
              <a:defRPr sz="4400">
                <a:solidFill>
                  <a:schemeClr val="tx1"/>
                </a:solidFill>
                <a:latin typeface="Arial" charset="0"/>
                <a:ea typeface="ヒラギノ角ゴ ProN W3" charset="0"/>
                <a:cs typeface="ヒラギノ角ゴ ProN W3" charset="0"/>
                <a:sym typeface="Arial" charset="0"/>
              </a:defRPr>
            </a:lvl9pPr>
          </a:lstStyle>
          <a:p>
            <a:r>
              <a:rPr lang="ja-JP" altLang="en-US" kern="0" dirty="0">
                <a:latin typeface="+mn-ea"/>
                <a:ea typeface="+mn-ea"/>
              </a:rPr>
              <a:t>英語学位プログラムのカリキュラム</a:t>
            </a:r>
          </a:p>
        </p:txBody>
      </p:sp>
    </p:spTree>
    <p:extLst>
      <p:ext uri="{BB962C8B-B14F-4D97-AF65-F5344CB8AC3E}">
        <p14:creationId xmlns:p14="http://schemas.microsoft.com/office/powerpoint/2010/main" val="29333561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0825" y="2781300"/>
            <a:ext cx="5516563" cy="1295400"/>
          </a:xfrm>
        </p:spPr>
        <p:txBody>
          <a:bodyPr/>
          <a:lstStyle/>
          <a:p>
            <a:pPr>
              <a:defRPr/>
            </a:pPr>
            <a:r>
              <a:rPr lang="ja-JP" altLang="en-US" sz="2400" dirty="0">
                <a:cs typeface="+mj-cs"/>
                <a:sym typeface="Arial" pitchFamily="34" charset="0"/>
              </a:rPr>
              <a:t>Introduction to </a:t>
            </a:r>
            <a:r>
              <a:rPr lang="en-US" altLang="ja-JP" sz="2400" dirty="0">
                <a:cs typeface="+mj-cs"/>
                <a:sym typeface="Arial" pitchFamily="34" charset="0"/>
              </a:rPr>
              <a:t>PHYSICS </a:t>
            </a:r>
            <a:r>
              <a:rPr lang="en-US" altLang="ja-JP" sz="2400" dirty="0">
                <a:cs typeface="+mj-cs"/>
                <a:sym typeface="ヒラギノ角ゴ ProN W6" charset="-128"/>
              </a:rPr>
              <a:t>MAJOR </a:t>
            </a:r>
            <a:endParaRPr lang="ja-JP" altLang="en-US" sz="2400" dirty="0">
              <a:cs typeface="+mj-cs"/>
              <a:sym typeface="ヒラギノ角ゴ ProN W6" charset="-128"/>
            </a:endParaRPr>
          </a:p>
        </p:txBody>
      </p:sp>
      <p:sp>
        <p:nvSpPr>
          <p:cNvPr id="6656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882F6D7-FBFB-7545-A7D2-C4C1CE830B2C}" type="slidenum">
              <a:rPr kumimoji="0" lang="en-US" altLang="ja-JP" sz="1000">
                <a:solidFill>
                  <a:prstClr val="black"/>
                </a:solidFill>
                <a:latin typeface="Arial" charset="0"/>
                <a:ea typeface="ヒラギノ角ゴ ProN W3" charset="-128"/>
                <a:cs typeface="Arial" charset="0"/>
              </a:rPr>
              <a:pPr>
                <a:spcBef>
                  <a:spcPct val="0"/>
                </a:spcBef>
                <a:buSzTx/>
                <a:buFontTx/>
                <a:buNone/>
              </a:pPr>
              <a:t>49</a:t>
            </a:fld>
            <a:endParaRPr kumimoji="0" lang="en-US" altLang="ja-JP" sz="1000">
              <a:solidFill>
                <a:prstClr val="black"/>
              </a:solidFill>
              <a:latin typeface="Arial" charset="0"/>
              <a:ea typeface="ヒラギノ角ゴ ProN W3" charset="-128"/>
              <a:cs typeface="Arial" charset="0"/>
            </a:endParaRPr>
          </a:p>
        </p:txBody>
      </p:sp>
      <p:sp>
        <p:nvSpPr>
          <p:cNvPr id="3" name="正方形/長方形 2"/>
          <p:cNvSpPr/>
          <p:nvPr/>
        </p:nvSpPr>
        <p:spPr>
          <a:xfrm>
            <a:off x="123711" y="4341668"/>
            <a:ext cx="7266791" cy="369332"/>
          </a:xfrm>
          <a:prstGeom prst="rect">
            <a:avLst/>
          </a:prstGeom>
        </p:spPr>
        <p:txBody>
          <a:bodyPr wrap="square">
            <a:spAutoFit/>
          </a:bodyPr>
          <a:lstStyle/>
          <a:p>
            <a:r>
              <a:rPr lang="en-US" altLang="ja-JP" dirty="0"/>
              <a:t>https://www.ase.sci.waseda.ac.jp/english/departments/physics.php</a:t>
            </a:r>
            <a:endParaRPr lang="ja-JP" altLang="en-US" dirty="0"/>
          </a:p>
        </p:txBody>
      </p:sp>
    </p:spTree>
    <p:extLst>
      <p:ext uri="{BB962C8B-B14F-4D97-AF65-F5344CB8AC3E}">
        <p14:creationId xmlns:p14="http://schemas.microsoft.com/office/powerpoint/2010/main" val="296503284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207375" cy="600075"/>
          </a:xfrm>
        </p:spPr>
        <p:txBody>
          <a:bodyPr/>
          <a:lstStyle/>
          <a:p>
            <a:r>
              <a:rPr lang="ja-JP" altLang="en-US" sz="2800" dirty="0"/>
              <a:t>Physics </a:t>
            </a:r>
            <a:r>
              <a:rPr lang="en-US" altLang="ja-JP" sz="2800" dirty="0"/>
              <a:t>Major</a:t>
            </a:r>
            <a:r>
              <a:rPr lang="ja-JP" altLang="en-US" sz="2800" dirty="0"/>
              <a:t>の特徴</a:t>
            </a:r>
          </a:p>
        </p:txBody>
      </p:sp>
      <p:sp>
        <p:nvSpPr>
          <p:cNvPr id="2" name="正方形/長方形 1"/>
          <p:cNvSpPr/>
          <p:nvPr/>
        </p:nvSpPr>
        <p:spPr>
          <a:xfrm>
            <a:off x="0" y="857935"/>
            <a:ext cx="8750300" cy="523220"/>
          </a:xfrm>
          <a:prstGeom prst="rect">
            <a:avLst/>
          </a:prstGeom>
        </p:spPr>
        <p:txBody>
          <a:bodyPr wrap="square">
            <a:spAutoFit/>
          </a:bodyPr>
          <a:lstStyle/>
          <a:p>
            <a:r>
              <a:rPr lang="en-US" altLang="ja-JP" sz="2800" dirty="0">
                <a:latin typeface="+mn-ea"/>
                <a:ea typeface="+mn-ea"/>
              </a:rPr>
              <a:t>Let's acquire a solid basis for flexible thinking! </a:t>
            </a:r>
            <a:endParaRPr lang="ja-JP" altLang="en-US" sz="2800" dirty="0">
              <a:latin typeface="+mn-ea"/>
              <a:ea typeface="+mn-ea"/>
            </a:endParaRPr>
          </a:p>
        </p:txBody>
      </p:sp>
      <p:sp>
        <p:nvSpPr>
          <p:cNvPr id="3" name="正方形/長方形 2"/>
          <p:cNvSpPr/>
          <p:nvPr/>
        </p:nvSpPr>
        <p:spPr>
          <a:xfrm>
            <a:off x="0" y="1482755"/>
            <a:ext cx="9144000" cy="2308324"/>
          </a:xfrm>
          <a:prstGeom prst="rect">
            <a:avLst/>
          </a:prstGeom>
        </p:spPr>
        <p:txBody>
          <a:bodyPr wrap="square">
            <a:spAutoFit/>
          </a:bodyPr>
          <a:lstStyle/>
          <a:p>
            <a:pPr algn="just"/>
            <a:r>
              <a:rPr lang="en-US" altLang="ja-JP" dirty="0"/>
              <a:t>The Major in Physics will provide you with a solid basis in physics, which strengthens your way of logical and scientific thinking and enables you to pursue cutting-edge researches on pure and applied physics. You can systematically learn the fundamentals in classical and modern physics and the basics in the physics-based engineering. In the graduation thesis, you may discover as-yet-unknown phenomena in physics, break new ground in the discipline, and develop epoch-making technologies. The faculty members who are well-versed in a wide area of physics are looking forward to enjoying physics with you! </a:t>
            </a:r>
            <a:endParaRPr lang="ja-JP" alt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3791079"/>
            <a:ext cx="3898900" cy="25956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5601" y="3807594"/>
            <a:ext cx="1916674" cy="14375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7707" y="4330699"/>
            <a:ext cx="1784193" cy="1669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44139" y="5194300"/>
            <a:ext cx="1710961" cy="1285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432440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25400" y="0"/>
            <a:ext cx="8585200" cy="600075"/>
          </a:xfrm>
        </p:spPr>
        <p:txBody>
          <a:bodyPr/>
          <a:lstStyle/>
          <a:p>
            <a:r>
              <a:rPr lang="en-US" altLang="ja-JP" sz="2400" dirty="0"/>
              <a:t>Message from student and graduate/Faculty Member </a:t>
            </a:r>
            <a:endParaRPr lang="ja-JP" altLang="en-US" sz="2400" dirty="0"/>
          </a:p>
        </p:txBody>
      </p:sp>
      <p:sp>
        <p:nvSpPr>
          <p:cNvPr id="2" name="正方形/長方形 1"/>
          <p:cNvSpPr/>
          <p:nvPr/>
        </p:nvSpPr>
        <p:spPr>
          <a:xfrm>
            <a:off x="50800" y="2734370"/>
            <a:ext cx="2755899" cy="3600986"/>
          </a:xfrm>
          <a:prstGeom prst="rect">
            <a:avLst/>
          </a:prstGeom>
        </p:spPr>
        <p:txBody>
          <a:bodyPr wrap="square">
            <a:spAutoFit/>
          </a:bodyPr>
          <a:lstStyle/>
          <a:p>
            <a:pPr algn="just"/>
            <a:r>
              <a:rPr lang="en-US" altLang="ja-JP" sz="1200" dirty="0">
                <a:latin typeface="+mn-ea"/>
                <a:ea typeface="+mn-ea"/>
              </a:rPr>
              <a:t>Living in Malaysia for almost my whole life, I was brought up in a multicultural community. Coming to </a:t>
            </a:r>
            <a:r>
              <a:rPr lang="en-US" altLang="ja-JP" sz="1200" dirty="0" err="1">
                <a:latin typeface="+mn-ea"/>
                <a:ea typeface="+mn-ea"/>
              </a:rPr>
              <a:t>Waseda</a:t>
            </a:r>
            <a:r>
              <a:rPr lang="en-US" altLang="ja-JP" sz="1200" dirty="0">
                <a:latin typeface="+mn-ea"/>
                <a:ea typeface="+mn-ea"/>
              </a:rPr>
              <a:t> felt just like home, welcoming me with a student-friendly atmosphere and an international environment. I enjoy studying physics because it unravels various mysteries of the universe in such a logical and concise manner. Since young, I loved playing sport and I’m glad to have joined the windsurfing club, where I can meet students from various departments and create everlasting bonds with my teammates. I’m confident to say, I’m having the best time of my life! </a:t>
            </a:r>
            <a:endParaRPr lang="ja-JP" altLang="en-US" sz="1200" dirty="0">
              <a:latin typeface="+mn-ea"/>
              <a:ea typeface="+mn-ea"/>
            </a:endParaRPr>
          </a:p>
        </p:txBody>
      </p:sp>
      <p:pic>
        <p:nvPicPr>
          <p:cNvPr id="717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1742" t="15106" r="6006" b="20081"/>
          <a:stretch/>
        </p:blipFill>
        <p:spPr bwMode="auto">
          <a:xfrm>
            <a:off x="387349" y="891499"/>
            <a:ext cx="2082800" cy="1724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23552"/>
          <a:stretch/>
        </p:blipFill>
        <p:spPr bwMode="auto">
          <a:xfrm>
            <a:off x="3361531" y="891499"/>
            <a:ext cx="1697037" cy="1724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正方形/長方形 2"/>
          <p:cNvSpPr/>
          <p:nvPr/>
        </p:nvSpPr>
        <p:spPr>
          <a:xfrm>
            <a:off x="2908299" y="2734370"/>
            <a:ext cx="2730501" cy="3600986"/>
          </a:xfrm>
          <a:prstGeom prst="rect">
            <a:avLst/>
          </a:prstGeom>
        </p:spPr>
        <p:txBody>
          <a:bodyPr wrap="square">
            <a:spAutoFit/>
          </a:bodyPr>
          <a:lstStyle/>
          <a:p>
            <a:pPr algn="just"/>
            <a:r>
              <a:rPr lang="en-US" altLang="ja-JP" sz="1200" dirty="0">
                <a:latin typeface="+mn-ea"/>
                <a:ea typeface="+mn-ea"/>
              </a:rPr>
              <a:t>Learning physics in English was a privilege especially in Japan where the leading edge research was happening. The best thing about the IPSE Applied Physics program was that it provided me with the strong foundation. Not only on the core skills, but emerging skills such as programming, academic writing and presenting gave me the confidence as a Physics graduate. I most enjoyed my time with the experienced and passionate professors from freshmen where they were always willing to help whenever I needed them. A great course for a challenging and exciting experience! </a:t>
            </a:r>
            <a:endParaRPr lang="ja-JP" altLang="en-US" sz="1200" dirty="0">
              <a:latin typeface="+mn-ea"/>
              <a:ea typeface="+mn-ea"/>
            </a:endParaRPr>
          </a:p>
        </p:txBody>
      </p:sp>
      <p:pic>
        <p:nvPicPr>
          <p:cNvPr id="717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73055" t="17037" r="3681" b="8272"/>
          <a:stretch/>
        </p:blipFill>
        <p:spPr bwMode="auto">
          <a:xfrm>
            <a:off x="5791201" y="805588"/>
            <a:ext cx="3252885" cy="5874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169284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 y="2781300"/>
            <a:ext cx="5767388" cy="1295400"/>
          </a:xfrm>
        </p:spPr>
        <p:txBody>
          <a:bodyPr/>
          <a:lstStyle/>
          <a:p>
            <a:pPr>
              <a:defRPr/>
            </a:pPr>
            <a:r>
              <a:rPr lang="ja-JP" altLang="en-US" sz="2400" dirty="0">
                <a:cs typeface="+mj-cs"/>
                <a:sym typeface="Arial" pitchFamily="34" charset="0"/>
              </a:rPr>
              <a:t>Introduction to </a:t>
            </a:r>
            <a:r>
              <a:rPr lang="en-US" altLang="ja-JP" sz="2400" dirty="0">
                <a:cs typeface="+mj-cs"/>
                <a:sym typeface="Arial" pitchFamily="34" charset="0"/>
              </a:rPr>
              <a:t>Chemistry </a:t>
            </a:r>
            <a:br>
              <a:rPr lang="en-US" altLang="ja-JP" sz="2400" dirty="0">
                <a:cs typeface="+mj-cs"/>
                <a:sym typeface="Arial" pitchFamily="34" charset="0"/>
              </a:rPr>
            </a:br>
            <a:r>
              <a:rPr lang="en-US" altLang="ja-JP" sz="2400" dirty="0">
                <a:cs typeface="+mj-cs"/>
                <a:sym typeface="ヒラギノ角ゴ ProN W6" charset="-128"/>
              </a:rPr>
              <a:t>MAJOR </a:t>
            </a:r>
            <a:endParaRPr lang="ja-JP" altLang="en-US" sz="2400" dirty="0">
              <a:cs typeface="+mj-cs"/>
              <a:sym typeface="ヒラギノ角ゴ ProN W6" charset="-128"/>
            </a:endParaRPr>
          </a:p>
        </p:txBody>
      </p:sp>
      <p:sp>
        <p:nvSpPr>
          <p:cNvPr id="6656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882F6D7-FBFB-7545-A7D2-C4C1CE830B2C}" type="slidenum">
              <a:rPr kumimoji="0" lang="en-US" altLang="ja-JP" sz="1000">
                <a:solidFill>
                  <a:prstClr val="black"/>
                </a:solidFill>
                <a:latin typeface="Arial" charset="0"/>
                <a:ea typeface="ヒラギノ角ゴ ProN W3" charset="-128"/>
                <a:cs typeface="Arial" charset="0"/>
              </a:rPr>
              <a:pPr>
                <a:spcBef>
                  <a:spcPct val="0"/>
                </a:spcBef>
                <a:buSzTx/>
                <a:buFontTx/>
                <a:buNone/>
              </a:pPr>
              <a:t>52</a:t>
            </a:fld>
            <a:endParaRPr kumimoji="0" lang="en-US" altLang="ja-JP" sz="1000">
              <a:solidFill>
                <a:prstClr val="black"/>
              </a:solidFill>
              <a:latin typeface="Arial" charset="0"/>
              <a:ea typeface="ヒラギノ角ゴ ProN W3" charset="-128"/>
              <a:cs typeface="Arial" charset="0"/>
            </a:endParaRPr>
          </a:p>
        </p:txBody>
      </p:sp>
      <p:sp>
        <p:nvSpPr>
          <p:cNvPr id="3" name="正方形/長方形 2"/>
          <p:cNvSpPr/>
          <p:nvPr/>
        </p:nvSpPr>
        <p:spPr>
          <a:xfrm>
            <a:off x="107577" y="4396753"/>
            <a:ext cx="7498079" cy="369332"/>
          </a:xfrm>
          <a:prstGeom prst="rect">
            <a:avLst/>
          </a:prstGeom>
        </p:spPr>
        <p:txBody>
          <a:bodyPr wrap="square">
            <a:spAutoFit/>
          </a:bodyPr>
          <a:lstStyle/>
          <a:p>
            <a:r>
              <a:rPr lang="en-US" altLang="ja-JP" dirty="0"/>
              <a:t>https://www.ase.sci.waseda.ac.jp/english/departments/chemistry.php</a:t>
            </a:r>
            <a:endParaRPr lang="ja-JP" altLang="en-US" dirty="0"/>
          </a:p>
        </p:txBody>
      </p:sp>
    </p:spTree>
    <p:extLst>
      <p:ext uri="{BB962C8B-B14F-4D97-AF65-F5344CB8AC3E}">
        <p14:creationId xmlns:p14="http://schemas.microsoft.com/office/powerpoint/2010/main" val="3520748989"/>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207375" cy="600075"/>
          </a:xfrm>
        </p:spPr>
        <p:txBody>
          <a:bodyPr/>
          <a:lstStyle/>
          <a:p>
            <a:r>
              <a:rPr lang="en-US" altLang="ja-JP" sz="2800" dirty="0"/>
              <a:t>Chemistry</a:t>
            </a:r>
            <a:r>
              <a:rPr lang="ja-JP" altLang="en-US" sz="2800" dirty="0"/>
              <a:t> </a:t>
            </a:r>
            <a:r>
              <a:rPr lang="en-US" altLang="ja-JP" sz="2800" dirty="0"/>
              <a:t>Major</a:t>
            </a:r>
            <a:r>
              <a:rPr lang="ja-JP" altLang="en-US" sz="2800" dirty="0"/>
              <a:t>の特徴</a:t>
            </a:r>
          </a:p>
        </p:txBody>
      </p:sp>
      <p:sp>
        <p:nvSpPr>
          <p:cNvPr id="4" name="正方形/長方形 3">
            <a:extLst>
              <a:ext uri="{FF2B5EF4-FFF2-40B4-BE49-F238E27FC236}">
                <a16:creationId xmlns:a16="http://schemas.microsoft.com/office/drawing/2014/main" id="{44B334E6-3023-771C-C0FC-606FF2E0334C}"/>
              </a:ext>
            </a:extLst>
          </p:cNvPr>
          <p:cNvSpPr/>
          <p:nvPr/>
        </p:nvSpPr>
        <p:spPr>
          <a:xfrm>
            <a:off x="0" y="857935"/>
            <a:ext cx="8750300" cy="523220"/>
          </a:xfrm>
          <a:prstGeom prst="rect">
            <a:avLst/>
          </a:prstGeom>
        </p:spPr>
        <p:txBody>
          <a:bodyPr wrap="square">
            <a:spAutoFit/>
          </a:bodyPr>
          <a:lstStyle/>
          <a:p>
            <a:r>
              <a:rPr lang="en-US" altLang="ja-JP" sz="2800" dirty="0"/>
              <a:t>New Chemistry opens a new world!</a:t>
            </a:r>
            <a:endParaRPr lang="ja-JP" altLang="en-US" sz="2800" dirty="0">
              <a:latin typeface="+mn-ea"/>
              <a:ea typeface="+mn-ea"/>
            </a:endParaRPr>
          </a:p>
        </p:txBody>
      </p:sp>
      <p:sp>
        <p:nvSpPr>
          <p:cNvPr id="5" name="正方形/長方形 4">
            <a:extLst>
              <a:ext uri="{FF2B5EF4-FFF2-40B4-BE49-F238E27FC236}">
                <a16:creationId xmlns:a16="http://schemas.microsoft.com/office/drawing/2014/main" id="{8C1E5D36-B787-594A-71F7-910344A0B334}"/>
              </a:ext>
            </a:extLst>
          </p:cNvPr>
          <p:cNvSpPr/>
          <p:nvPr/>
        </p:nvSpPr>
        <p:spPr>
          <a:xfrm>
            <a:off x="0" y="1378010"/>
            <a:ext cx="9055100" cy="2585323"/>
          </a:xfrm>
          <a:prstGeom prst="rect">
            <a:avLst/>
          </a:prstGeom>
        </p:spPr>
        <p:txBody>
          <a:bodyPr wrap="square">
            <a:spAutoFit/>
          </a:bodyPr>
          <a:lstStyle/>
          <a:p>
            <a:pPr algn="just"/>
            <a:r>
              <a:rPr lang="en-US" altLang="ja-JP" dirty="0"/>
              <a:t>Chemistry is a field of science that studies chemical syntheses and reactions, as well as the functions of substances and materials, at the atomic and molecular levels. Our undergraduate curriculum covers the major areas of chemistry and chemical engineering and is designed to provide students with broad knowledge and understanding. It also offers opportunities for more in-depth study in their specific area of interest in Japanese. Upon completion of our program, students have the choice of continuing their research in graduate programs or starting a professional career in a range of fields, such as environmental science, biotechnology, nanotechnology, and chemical engineering. </a:t>
            </a:r>
            <a:endParaRPr lang="ja-JP" altLang="en-US" dirty="0"/>
          </a:p>
        </p:txBody>
      </p:sp>
      <p:pic>
        <p:nvPicPr>
          <p:cNvPr id="6" name="Picture 2">
            <a:extLst>
              <a:ext uri="{FF2B5EF4-FFF2-40B4-BE49-F238E27FC236}">
                <a16:creationId xmlns:a16="http://schemas.microsoft.com/office/drawing/2014/main" id="{15DF8D14-77B9-5AF5-C387-4351AA469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003866"/>
            <a:ext cx="3721100" cy="2482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E64916A7-F462-C4D3-A1FD-6E2BA810DB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4003866"/>
            <a:ext cx="3708400" cy="2475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304261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394700" cy="600075"/>
          </a:xfrm>
        </p:spPr>
        <p:txBody>
          <a:bodyPr/>
          <a:lstStyle/>
          <a:p>
            <a:r>
              <a:rPr lang="en-US" altLang="ja-JP" sz="2400" dirty="0"/>
              <a:t>Message from student and graduate/Faculty Member </a:t>
            </a:r>
            <a:endParaRPr lang="ja-JP" altLang="en-US" sz="2400" dirty="0"/>
          </a:p>
        </p:txBody>
      </p:sp>
      <p:sp>
        <p:nvSpPr>
          <p:cNvPr id="4" name="正方形/長方形 3">
            <a:extLst>
              <a:ext uri="{FF2B5EF4-FFF2-40B4-BE49-F238E27FC236}">
                <a16:creationId xmlns:a16="http://schemas.microsoft.com/office/drawing/2014/main" id="{52BC3FAD-7492-797A-B7ED-DE7AEC2F8EAE}"/>
              </a:ext>
            </a:extLst>
          </p:cNvPr>
          <p:cNvSpPr/>
          <p:nvPr/>
        </p:nvSpPr>
        <p:spPr>
          <a:xfrm>
            <a:off x="26737" y="2400300"/>
            <a:ext cx="2451100" cy="3970318"/>
          </a:xfrm>
          <a:prstGeom prst="rect">
            <a:avLst/>
          </a:prstGeom>
        </p:spPr>
        <p:txBody>
          <a:bodyPr wrap="square">
            <a:spAutoFit/>
          </a:bodyPr>
          <a:lstStyle/>
          <a:p>
            <a:pPr algn="just"/>
            <a:r>
              <a:rPr lang="en-US" altLang="ja-JP" sz="1200" dirty="0" err="1">
                <a:latin typeface="+mn-ea"/>
                <a:ea typeface="+mn-ea"/>
              </a:rPr>
              <a:t>Waseda</a:t>
            </a:r>
            <a:r>
              <a:rPr lang="en-US" altLang="ja-JP" sz="1200" dirty="0">
                <a:latin typeface="+mn-ea"/>
                <a:ea typeface="+mn-ea"/>
              </a:rPr>
              <a:t> for me is the place that showed me challenge and enormous amount of opportunities. Majoring chemistry here meant access to various laboratories and learning from the best professors in the field. People here have different backgrounds which allows me to learn so much from others. Classes are also different as they are usually small but can be big and each professor has his/her own teaching technique and they always welcome and encourage questions. We have plenty of circles and activities which allow close interactions with the Japanese culture. </a:t>
            </a:r>
            <a:endParaRPr lang="ja-JP" altLang="en-US" sz="1200" dirty="0">
              <a:latin typeface="+mn-ea"/>
              <a:ea typeface="+mn-ea"/>
            </a:endParaRPr>
          </a:p>
        </p:txBody>
      </p:sp>
      <p:sp>
        <p:nvSpPr>
          <p:cNvPr id="5" name="正方形/長方形 4">
            <a:extLst>
              <a:ext uri="{FF2B5EF4-FFF2-40B4-BE49-F238E27FC236}">
                <a16:creationId xmlns:a16="http://schemas.microsoft.com/office/drawing/2014/main" id="{E46C01D6-DB69-412F-70DF-ECB91BF90B76}"/>
              </a:ext>
            </a:extLst>
          </p:cNvPr>
          <p:cNvSpPr/>
          <p:nvPr/>
        </p:nvSpPr>
        <p:spPr>
          <a:xfrm>
            <a:off x="2477837" y="2387600"/>
            <a:ext cx="2525470" cy="4154984"/>
          </a:xfrm>
          <a:prstGeom prst="rect">
            <a:avLst/>
          </a:prstGeom>
        </p:spPr>
        <p:txBody>
          <a:bodyPr wrap="square">
            <a:spAutoFit/>
          </a:bodyPr>
          <a:lstStyle/>
          <a:p>
            <a:pPr algn="just"/>
            <a:r>
              <a:rPr lang="en-US" altLang="ja-JP" sz="1200" dirty="0">
                <a:latin typeface="+mn-ea"/>
                <a:ea typeface="+mn-ea"/>
              </a:rPr>
              <a:t>Studying at </a:t>
            </a:r>
            <a:r>
              <a:rPr lang="en-US" altLang="ja-JP" sz="1200" dirty="0" err="1">
                <a:latin typeface="+mn-ea"/>
                <a:ea typeface="+mn-ea"/>
              </a:rPr>
              <a:t>Waseda</a:t>
            </a:r>
            <a:r>
              <a:rPr lang="en-US" altLang="ja-JP" sz="1200" dirty="0">
                <a:latin typeface="+mn-ea"/>
                <a:ea typeface="+mn-ea"/>
              </a:rPr>
              <a:t> was an extraordinary experience. As a chemistry major, I was exposed to aspects of chemistry both theoretically and practically. I especially enjoyed the biomedical laboratory conducted at Tokyo Women's Medical University. This course was what ultimately motivated me to study biochemistry further. I recently started working as a research technician in a biology laboratory at ETH Zürich. It is a laboratory that focuses on studying the molecular and cellular mechanisms behind wound healing and skin cancer. The G30 </a:t>
            </a:r>
            <a:r>
              <a:rPr lang="en-US" altLang="ja-JP" sz="1200" dirty="0" err="1">
                <a:latin typeface="+mn-ea"/>
                <a:ea typeface="+mn-ea"/>
              </a:rPr>
              <a:t>programme</a:t>
            </a:r>
            <a:r>
              <a:rPr lang="en-US" altLang="ja-JP" sz="1200" dirty="0">
                <a:latin typeface="+mn-ea"/>
                <a:ea typeface="+mn-ea"/>
              </a:rPr>
              <a:t> is a perfect fit for any international students like myself. </a:t>
            </a:r>
            <a:endParaRPr lang="ja-JP" altLang="en-US" sz="1200" dirty="0">
              <a:latin typeface="+mn-ea"/>
              <a:ea typeface="+mn-ea"/>
            </a:endParaRPr>
          </a:p>
        </p:txBody>
      </p:sp>
      <p:pic>
        <p:nvPicPr>
          <p:cNvPr id="6" name="Picture 2">
            <a:extLst>
              <a:ext uri="{FF2B5EF4-FFF2-40B4-BE49-F238E27FC236}">
                <a16:creationId xmlns:a16="http://schemas.microsoft.com/office/drawing/2014/main" id="{8792CED4-1633-6113-30BC-8944FBB87A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470" t="19068" r="13554" b="27754"/>
          <a:stretch/>
        </p:blipFill>
        <p:spPr bwMode="auto">
          <a:xfrm>
            <a:off x="338779" y="876300"/>
            <a:ext cx="1811642" cy="1460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a:extLst>
              <a:ext uri="{FF2B5EF4-FFF2-40B4-BE49-F238E27FC236}">
                <a16:creationId xmlns:a16="http://schemas.microsoft.com/office/drawing/2014/main" id="{EC7240DA-B77B-E551-44D1-2ABB90FD53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7951"/>
          <a:stretch/>
        </p:blipFill>
        <p:spPr bwMode="auto">
          <a:xfrm>
            <a:off x="2985173" y="863600"/>
            <a:ext cx="1533525" cy="147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 name="表 7">
            <a:extLst>
              <a:ext uri="{FF2B5EF4-FFF2-40B4-BE49-F238E27FC236}">
                <a16:creationId xmlns:a16="http://schemas.microsoft.com/office/drawing/2014/main" id="{3C2A690A-5505-3B02-1205-442CC58FBC76}"/>
              </a:ext>
            </a:extLst>
          </p:cNvPr>
          <p:cNvGraphicFramePr>
            <a:graphicFrameLocks noGrp="1"/>
          </p:cNvGraphicFramePr>
          <p:nvPr>
            <p:extLst>
              <p:ext uri="{D42A27DB-BD31-4B8C-83A1-F6EECF244321}">
                <p14:modId xmlns:p14="http://schemas.microsoft.com/office/powerpoint/2010/main" val="1023952177"/>
              </p:ext>
            </p:extLst>
          </p:nvPr>
        </p:nvGraphicFramePr>
        <p:xfrm>
          <a:off x="5005137" y="820653"/>
          <a:ext cx="4082716" cy="5592760"/>
        </p:xfrm>
        <a:graphic>
          <a:graphicData uri="http://schemas.openxmlformats.org/drawingml/2006/table">
            <a:tbl>
              <a:tblPr>
                <a:tableStyleId>{5C22544A-7EE6-4342-B048-85BDC9FD1C3A}</a:tableStyleId>
              </a:tblPr>
              <a:tblGrid>
                <a:gridCol w="1287200">
                  <a:extLst>
                    <a:ext uri="{9D8B030D-6E8A-4147-A177-3AD203B41FA5}">
                      <a16:colId xmlns:a16="http://schemas.microsoft.com/office/drawing/2014/main" val="2674036984"/>
                    </a:ext>
                  </a:extLst>
                </a:gridCol>
                <a:gridCol w="2795516">
                  <a:extLst>
                    <a:ext uri="{9D8B030D-6E8A-4147-A177-3AD203B41FA5}">
                      <a16:colId xmlns:a16="http://schemas.microsoft.com/office/drawing/2014/main" val="3250640379"/>
                    </a:ext>
                  </a:extLst>
                </a:gridCol>
              </a:tblGrid>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EGUCHI, Miharu</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Photo Chemistry, Nano-structure Control</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07712680"/>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FUKUNAGA, Akihiko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Energy Materials</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91710150"/>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HANADA, Nobuko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Materials Science, Chemical Engineering</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88362807"/>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HIRAI, Yusuke</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Polymer Physical Chemistry</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93283495"/>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HOMMA, Takayuki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Functional Surface Chemistry, Interfacial Electrochemistry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044016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HOSOKAWA, </a:t>
                      </a:r>
                      <a:r>
                        <a:rPr lang="en-US" sz="900" b="1" u="none" strike="noStrike" dirty="0" err="1">
                          <a:effectLst/>
                          <a:latin typeface="Calibri" panose="020F0502020204030204" pitchFamily="34" charset="0"/>
                          <a:ea typeface="Calibri" panose="020F0502020204030204" pitchFamily="34" charset="0"/>
                          <a:cs typeface="Calibri" panose="020F0502020204030204" pitchFamily="34" charset="0"/>
                        </a:rPr>
                        <a:t>Seijiro</a:t>
                      </a: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Synthetic Organic 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1801499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IMURA, Kohei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Photo-Physical Chemistry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1779740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ISHII, Ayumi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Inorganic Matreials Chemistry</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16801203"/>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KANOMATA, Nobuhiro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Functional Organic Chemistry, Organic Stereochemistry, Heterocyclic Chemistry </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1188365"/>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KIRIMURA, </a:t>
                      </a:r>
                      <a:r>
                        <a:rPr lang="en-US" sz="900" b="1" u="none" strike="noStrike" dirty="0" err="1">
                          <a:effectLst/>
                          <a:latin typeface="Calibri" panose="020F0502020204030204" pitchFamily="34" charset="0"/>
                          <a:ea typeface="Calibri" panose="020F0502020204030204" pitchFamily="34" charset="0"/>
                          <a:cs typeface="Calibri" panose="020F0502020204030204" pitchFamily="34" charset="0"/>
                        </a:rPr>
                        <a:t>Kohtaro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Applied Biochemistry, Microbial Functions Development </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94482065"/>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KOHORI, Fukashi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Chemical Engineering, Interface Engineering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30227140"/>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KOIDE, Takaki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Biomolecular Chemistry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8779451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KUNIMOTO, Masahiro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Functional Surface Chemistry, Electroanalytical Chemistry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73596607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MATSUKATA, Masahiko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Catalytic Chemistry, Membrane Separation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1145123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MOMMA, Toshiyuki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Applied Electrochemistry, Chemistry of Energy Materials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97722657"/>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NAKADA, Masahisa </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Synthetic Organic Chemistry, Total Synthesis of Bioactive Compounds, Asymmetric Catalysis</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70042478"/>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NAKAI, Hiromi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Electronic State Theory</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3992968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NAKAO, Yoichi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Chemical Biology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00984310"/>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NODA, Suguru</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Reaction Engineering, Materials Process Engineering</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89622606"/>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OYAIZU, Kenichi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Polymer 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04067091"/>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SAKTI, Aditya Wibawa</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Molecular Simulation</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84251434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SEINO, </a:t>
                      </a:r>
                      <a:r>
                        <a:rPr lang="en-US" sz="900" b="1" u="none" strike="noStrike" dirty="0" err="1">
                          <a:effectLst/>
                          <a:latin typeface="Calibri" panose="020F0502020204030204" pitchFamily="34" charset="0"/>
                          <a:ea typeface="Calibri" panose="020F0502020204030204" pitchFamily="34" charset="0"/>
                          <a:cs typeface="Calibri" panose="020F0502020204030204" pitchFamily="34" charset="0"/>
                        </a:rPr>
                        <a:t>Junji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Cheminformatics</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52235386"/>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SEKINE, Yasushi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Catalysis, Surface Ionics </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60948906"/>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SHIBATA, Takanori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Reaction Organic Chemistry</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54007842"/>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SHIMOJIMA, Atsushi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Inorganic Solid State Chemistry, Synthetic Inorganic 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61921618"/>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SUGA, Takeo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Polymer Chemistry, Functional Polymers</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4244343"/>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SUGAHARA, Yoshiyuki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a:effectLst/>
                          <a:latin typeface="Calibri" panose="020F0502020204030204" pitchFamily="34" charset="0"/>
                          <a:ea typeface="Calibri" panose="020F0502020204030204" pitchFamily="34" charset="0"/>
                          <a:cs typeface="Calibri" panose="020F0502020204030204" pitchFamily="34" charset="0"/>
                        </a:rPr>
                        <a:t>Inorganic Materials Chemistry </a:t>
                      </a:r>
                      <a:endParaRPr lang="en-US" sz="9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5027533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TERADA, Yasuhiko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Molecular Biology &amp; Cellular Biology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99528915"/>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UMENO Daisuke</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 Umeno: Synthetic Biology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206412319"/>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YAMAGUCHI, Junichiro</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Organic Chemistry </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68609473"/>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YAMAGUCHI, Tadashi</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Coordination Chemistry</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79828031"/>
                  </a:ext>
                </a:extLst>
              </a:tr>
              <a:tr h="159792">
                <a:tc>
                  <a:txBody>
                    <a:bodyPr/>
                    <a:lstStyle/>
                    <a:p>
                      <a:pPr algn="l" fontAlgn="b">
                        <a:buNone/>
                      </a:pPr>
                      <a:r>
                        <a:rPr lang="en-US" sz="900" b="1" u="none" strike="noStrike" dirty="0">
                          <a:effectLst/>
                          <a:latin typeface="Calibri" panose="020F0502020204030204" pitchFamily="34" charset="0"/>
                          <a:ea typeface="Calibri" panose="020F0502020204030204" pitchFamily="34" charset="0"/>
                          <a:cs typeface="Calibri" panose="020F0502020204030204" pitchFamily="34" charset="0"/>
                        </a:rPr>
                        <a:t>YAMAMOTO, Kana</a:t>
                      </a:r>
                      <a:endParaRPr lang="en-US" sz="9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fontAlgn="b">
                        <a:buNone/>
                      </a:pPr>
                      <a:r>
                        <a:rPr lang="en-US" sz="900" u="none" strike="noStrike" dirty="0">
                          <a:effectLst/>
                          <a:latin typeface="Calibri" panose="020F0502020204030204" pitchFamily="34" charset="0"/>
                          <a:ea typeface="Calibri" panose="020F0502020204030204" pitchFamily="34" charset="0"/>
                          <a:cs typeface="Calibri" panose="020F0502020204030204" pitchFamily="34" charset="0"/>
                        </a:rPr>
                        <a:t>Bioorganic Chemistry, Medicinal Chemistry, Asymmetric Synthesis</a:t>
                      </a:r>
                      <a:endParaRPr lang="en-US" sz="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36000" marR="36000" marT="5326" marB="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79343837"/>
                  </a:ext>
                </a:extLst>
              </a:tr>
            </a:tbl>
          </a:graphicData>
        </a:graphic>
      </p:graphicFrame>
    </p:spTree>
    <p:extLst>
      <p:ext uri="{BB962C8B-B14F-4D97-AF65-F5344CB8AC3E}">
        <p14:creationId xmlns:p14="http://schemas.microsoft.com/office/powerpoint/2010/main" val="148000963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0825" y="2781300"/>
            <a:ext cx="5516563" cy="1295400"/>
          </a:xfrm>
        </p:spPr>
        <p:txBody>
          <a:bodyPr/>
          <a:lstStyle/>
          <a:p>
            <a:pPr>
              <a:defRPr/>
            </a:pPr>
            <a:r>
              <a:rPr lang="ja-JP" altLang="en-US" sz="2400" dirty="0">
                <a:cs typeface="+mj-cs"/>
                <a:sym typeface="Arial" pitchFamily="34" charset="0"/>
              </a:rPr>
              <a:t>Introduction to </a:t>
            </a:r>
            <a:r>
              <a:rPr lang="en-US" altLang="ja-JP" sz="2400" dirty="0">
                <a:cs typeface="+mj-cs"/>
                <a:sym typeface="Arial" pitchFamily="34" charset="0"/>
              </a:rPr>
              <a:t>BIOSCIENCE </a:t>
            </a:r>
            <a:r>
              <a:rPr lang="en-US" altLang="ja-JP" sz="2400" dirty="0">
                <a:cs typeface="+mj-cs"/>
                <a:sym typeface="ヒラギノ角ゴ ProN W6" charset="-128"/>
              </a:rPr>
              <a:t>MAJOR </a:t>
            </a:r>
            <a:endParaRPr lang="ja-JP" altLang="en-US" sz="2400" dirty="0">
              <a:cs typeface="+mj-cs"/>
              <a:sym typeface="ヒラギノ角ゴ ProN W6" charset="-128"/>
            </a:endParaRPr>
          </a:p>
        </p:txBody>
      </p:sp>
      <p:sp>
        <p:nvSpPr>
          <p:cNvPr id="66562" name="スライド番号プレースホルダー 3"/>
          <p:cNvSpPr>
            <a:spLocks noGrp="1"/>
          </p:cNvSpPr>
          <p:nvPr>
            <p:ph type="sldNum"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SzPct val="100000"/>
              <a:buFont typeface="Arial" charset="0"/>
              <a:buChar char="•"/>
              <a:defRPr kumimoji="1" sz="2400">
                <a:solidFill>
                  <a:schemeClr val="tx1"/>
                </a:solidFill>
                <a:latin typeface="Century Gothic" charset="0"/>
                <a:ea typeface="Meiryo UI" charset="-128"/>
                <a:sym typeface="Arial" charset="0"/>
              </a:defRPr>
            </a:lvl1pPr>
            <a:lvl2pPr marL="742950" indent="-285750">
              <a:spcBef>
                <a:spcPts val="600"/>
              </a:spcBef>
              <a:buSzPct val="100000"/>
              <a:buFont typeface="Arial" charset="0"/>
              <a:buChar char="–"/>
              <a:defRPr kumimoji="1" sz="2000">
                <a:solidFill>
                  <a:schemeClr val="tx1"/>
                </a:solidFill>
                <a:latin typeface="Century Gothic" charset="0"/>
                <a:ea typeface="Meiryo UI" charset="-128"/>
                <a:sym typeface="Arial" charset="0"/>
              </a:defRPr>
            </a:lvl2pPr>
            <a:lvl3pPr marL="1143000" indent="-228600">
              <a:spcBef>
                <a:spcPts val="600"/>
              </a:spcBef>
              <a:buSzPct val="100000"/>
              <a:buFont typeface="Arial" charset="0"/>
              <a:buChar char="•"/>
              <a:defRPr kumimoji="1">
                <a:solidFill>
                  <a:schemeClr val="tx1"/>
                </a:solidFill>
                <a:latin typeface="Century Gothic" charset="0"/>
                <a:ea typeface="Meiryo UI" charset="-128"/>
                <a:sym typeface="Arial" charset="0"/>
              </a:defRPr>
            </a:lvl3pPr>
            <a:lvl4pPr marL="16002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4pPr>
            <a:lvl5pPr marL="2057400" indent="-228600">
              <a:spcBef>
                <a:spcPts val="500"/>
              </a:spcBef>
              <a:buSzPct val="100000"/>
              <a:buFont typeface="Arial" charset="0"/>
              <a:buChar char="»"/>
              <a:defRPr kumimoji="1" sz="1600">
                <a:solidFill>
                  <a:schemeClr val="tx1"/>
                </a:solidFill>
                <a:latin typeface="Century Gothic" charset="0"/>
                <a:ea typeface="Meiryo UI" charset="-128"/>
                <a:sym typeface="Arial" charset="0"/>
              </a:defRPr>
            </a:lvl5pPr>
            <a:lvl6pPr marL="25146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6pPr>
            <a:lvl7pPr marL="29718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7pPr>
            <a:lvl8pPr marL="34290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8pPr>
            <a:lvl9pPr marL="3886200" indent="-228600" eaLnBrk="0" fontAlgn="base" hangingPunct="0">
              <a:spcBef>
                <a:spcPts val="500"/>
              </a:spcBef>
              <a:spcAft>
                <a:spcPct val="0"/>
              </a:spcAft>
              <a:buSzPct val="100000"/>
              <a:buFont typeface="Arial" charset="0"/>
              <a:buChar char="»"/>
              <a:defRPr kumimoji="1" sz="1600">
                <a:solidFill>
                  <a:schemeClr val="tx1"/>
                </a:solidFill>
                <a:latin typeface="Century Gothic" charset="0"/>
                <a:ea typeface="Meiryo UI" charset="-128"/>
                <a:sym typeface="Arial" charset="0"/>
              </a:defRPr>
            </a:lvl9pPr>
          </a:lstStyle>
          <a:p>
            <a:pPr>
              <a:spcBef>
                <a:spcPct val="0"/>
              </a:spcBef>
              <a:buSzTx/>
              <a:buFontTx/>
              <a:buNone/>
            </a:pPr>
            <a:fld id="{9882F6D7-FBFB-7545-A7D2-C4C1CE830B2C}" type="slidenum">
              <a:rPr kumimoji="0" lang="en-US" altLang="ja-JP" sz="1000">
                <a:solidFill>
                  <a:prstClr val="black"/>
                </a:solidFill>
                <a:latin typeface="Arial" charset="0"/>
                <a:ea typeface="ヒラギノ角ゴ ProN W3" charset="-128"/>
                <a:cs typeface="Arial" charset="0"/>
              </a:rPr>
              <a:pPr>
                <a:spcBef>
                  <a:spcPct val="0"/>
                </a:spcBef>
                <a:buSzTx/>
                <a:buFontTx/>
                <a:buNone/>
              </a:pPr>
              <a:t>55</a:t>
            </a:fld>
            <a:endParaRPr kumimoji="0" lang="en-US" altLang="ja-JP" sz="1000">
              <a:solidFill>
                <a:prstClr val="black"/>
              </a:solidFill>
              <a:latin typeface="Arial" charset="0"/>
              <a:ea typeface="ヒラギノ角ゴ ProN W3" charset="-128"/>
              <a:cs typeface="Arial" charset="0"/>
            </a:endParaRPr>
          </a:p>
        </p:txBody>
      </p:sp>
      <p:sp>
        <p:nvSpPr>
          <p:cNvPr id="3" name="正方形/長方形 2"/>
          <p:cNvSpPr/>
          <p:nvPr/>
        </p:nvSpPr>
        <p:spPr>
          <a:xfrm>
            <a:off x="252803" y="4289176"/>
            <a:ext cx="7718613" cy="369332"/>
          </a:xfrm>
          <a:prstGeom prst="rect">
            <a:avLst/>
          </a:prstGeom>
        </p:spPr>
        <p:txBody>
          <a:bodyPr wrap="square">
            <a:spAutoFit/>
          </a:bodyPr>
          <a:lstStyle/>
          <a:p>
            <a:r>
              <a:rPr lang="en-US" altLang="ja-JP" dirty="0"/>
              <a:t>https://www.ase.sci.waseda.ac.jp/english/departments/bioscience.php</a:t>
            </a:r>
            <a:endParaRPr lang="ja-JP" altLang="en-US" dirty="0"/>
          </a:p>
        </p:txBody>
      </p:sp>
    </p:spTree>
    <p:extLst>
      <p:ext uri="{BB962C8B-B14F-4D97-AF65-F5344CB8AC3E}">
        <p14:creationId xmlns:p14="http://schemas.microsoft.com/office/powerpoint/2010/main" val="1231104229"/>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207375" cy="600075"/>
          </a:xfrm>
        </p:spPr>
        <p:txBody>
          <a:bodyPr/>
          <a:lstStyle/>
          <a:p>
            <a:r>
              <a:rPr lang="en-US" altLang="ja-JP" sz="2800" dirty="0"/>
              <a:t>Bioscience</a:t>
            </a:r>
            <a:r>
              <a:rPr lang="ja-JP" altLang="en-US" sz="2800" dirty="0"/>
              <a:t> </a:t>
            </a:r>
            <a:r>
              <a:rPr lang="en-US" altLang="ja-JP" sz="2800" dirty="0"/>
              <a:t>Major</a:t>
            </a:r>
            <a:r>
              <a:rPr lang="ja-JP" altLang="en-US" sz="2800" dirty="0"/>
              <a:t>の特徴</a:t>
            </a:r>
          </a:p>
        </p:txBody>
      </p:sp>
      <p:sp>
        <p:nvSpPr>
          <p:cNvPr id="2" name="正方形/長方形 1"/>
          <p:cNvSpPr/>
          <p:nvPr/>
        </p:nvSpPr>
        <p:spPr>
          <a:xfrm>
            <a:off x="0" y="972235"/>
            <a:ext cx="9144000" cy="954107"/>
          </a:xfrm>
          <a:prstGeom prst="rect">
            <a:avLst/>
          </a:prstGeom>
        </p:spPr>
        <p:txBody>
          <a:bodyPr wrap="square">
            <a:spAutoFit/>
          </a:bodyPr>
          <a:lstStyle/>
          <a:p>
            <a:r>
              <a:rPr lang="en-US" altLang="ja-JP" sz="2800" dirty="0"/>
              <a:t>Bioscience unveils the “secrets” of life for its application to advanced medical practice </a:t>
            </a:r>
            <a:endParaRPr lang="ja-JP" altLang="en-US" sz="2800" dirty="0">
              <a:latin typeface="+mn-ea"/>
              <a:ea typeface="+mn-ea"/>
            </a:endParaRPr>
          </a:p>
        </p:txBody>
      </p:sp>
      <p:sp>
        <p:nvSpPr>
          <p:cNvPr id="3" name="正方形/長方形 2"/>
          <p:cNvSpPr/>
          <p:nvPr/>
        </p:nvSpPr>
        <p:spPr>
          <a:xfrm>
            <a:off x="12700" y="1987610"/>
            <a:ext cx="4381500" cy="4247317"/>
          </a:xfrm>
          <a:prstGeom prst="rect">
            <a:avLst/>
          </a:prstGeom>
        </p:spPr>
        <p:txBody>
          <a:bodyPr wrap="square">
            <a:spAutoFit/>
          </a:bodyPr>
          <a:lstStyle/>
          <a:p>
            <a:pPr algn="just"/>
            <a:r>
              <a:rPr lang="en-US" altLang="ja-JP" dirty="0"/>
              <a:t>The Bioscience Major fuels discovery in Life Science and innovation for medical practice by providing fundamental and cutting-edge knowledge and techniques to explore the diversity of living systems. In addition to Bioscience major-specific disciplines, students will receive basic training in core scientific fields such as mathematics, physics, chemistry, biology, medicine, engineering, and information science. To gain practical skills, laboratory sessions will be incorporated to cover experimental techniques across the full spectrum of physical, chemical and biological sciences. </a:t>
            </a:r>
            <a:endParaRPr lang="ja-JP" altLang="en-US" dirty="0"/>
          </a:p>
        </p:txBody>
      </p:sp>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875" t="31322" r="40764" b="17691"/>
          <a:stretch/>
        </p:blipFill>
        <p:spPr bwMode="auto">
          <a:xfrm>
            <a:off x="4510668" y="2084911"/>
            <a:ext cx="4597479" cy="4074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696503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タイトル 1"/>
          <p:cNvSpPr>
            <a:spLocks noGrp="1"/>
          </p:cNvSpPr>
          <p:nvPr>
            <p:ph type="title"/>
          </p:nvPr>
        </p:nvSpPr>
        <p:spPr>
          <a:xfrm>
            <a:off x="0" y="0"/>
            <a:ext cx="8207375" cy="600075"/>
          </a:xfrm>
        </p:spPr>
        <p:txBody>
          <a:bodyPr/>
          <a:lstStyle/>
          <a:p>
            <a:r>
              <a:rPr lang="en-US" altLang="ja-JP" sz="2400" dirty="0"/>
              <a:t>Message from student and graduate/Faculty Member </a:t>
            </a:r>
            <a:endParaRPr lang="ja-JP" altLang="en-US" sz="2400" dirty="0"/>
          </a:p>
        </p:txBody>
      </p:sp>
      <p:sp>
        <p:nvSpPr>
          <p:cNvPr id="2" name="正方形/長方形 1"/>
          <p:cNvSpPr/>
          <p:nvPr/>
        </p:nvSpPr>
        <p:spPr>
          <a:xfrm>
            <a:off x="-19051" y="2567206"/>
            <a:ext cx="2368551" cy="3970318"/>
          </a:xfrm>
          <a:prstGeom prst="rect">
            <a:avLst/>
          </a:prstGeom>
        </p:spPr>
        <p:txBody>
          <a:bodyPr wrap="square">
            <a:spAutoFit/>
          </a:bodyPr>
          <a:lstStyle/>
          <a:p>
            <a:pPr algn="just"/>
            <a:r>
              <a:rPr lang="en-US" altLang="ja-JP" sz="1200" dirty="0">
                <a:latin typeface="+mn-ea"/>
                <a:ea typeface="+mn-ea"/>
              </a:rPr>
              <a:t>Having lived in many different countries, I was looking for a university where I can receive quality education with people from diverse background. </a:t>
            </a:r>
            <a:r>
              <a:rPr lang="en-US" altLang="ja-JP" sz="1200" dirty="0" err="1">
                <a:latin typeface="+mn-ea"/>
                <a:ea typeface="+mn-ea"/>
              </a:rPr>
              <a:t>Waseda</a:t>
            </a:r>
            <a:r>
              <a:rPr lang="en-US" altLang="ja-JP" sz="1200" dirty="0">
                <a:latin typeface="+mn-ea"/>
                <a:ea typeface="+mn-ea"/>
              </a:rPr>
              <a:t> University is an epitome of such university. As a Medical Bioscience major, I am able to study wide range of science and humanities courses with fellow Japanese and international students. When I am struggling with a certain class, students majoring in that subject helps me get through it. I feel so blessed to be a part of this community and am looking forward to four years in </a:t>
            </a:r>
            <a:r>
              <a:rPr lang="en-US" altLang="ja-JP" sz="1200" dirty="0" err="1">
                <a:latin typeface="+mn-ea"/>
                <a:ea typeface="+mn-ea"/>
              </a:rPr>
              <a:t>Waseda</a:t>
            </a:r>
            <a:r>
              <a:rPr lang="en-US" altLang="ja-JP" sz="1200" dirty="0">
                <a:latin typeface="+mn-ea"/>
                <a:ea typeface="+mn-ea"/>
              </a:rPr>
              <a:t>! </a:t>
            </a:r>
            <a:endParaRPr lang="ja-JP" altLang="en-US" sz="1200" dirty="0">
              <a:latin typeface="+mn-ea"/>
              <a:ea typeface="+mn-ea"/>
            </a:endParaRPr>
          </a:p>
        </p:txBody>
      </p:sp>
      <p:sp>
        <p:nvSpPr>
          <p:cNvPr id="3" name="正方形/長方形 2"/>
          <p:cNvSpPr/>
          <p:nvPr/>
        </p:nvSpPr>
        <p:spPr>
          <a:xfrm>
            <a:off x="2387600" y="2553634"/>
            <a:ext cx="2561299" cy="3970318"/>
          </a:xfrm>
          <a:prstGeom prst="rect">
            <a:avLst/>
          </a:prstGeom>
        </p:spPr>
        <p:txBody>
          <a:bodyPr wrap="square">
            <a:spAutoFit/>
          </a:bodyPr>
          <a:lstStyle/>
          <a:p>
            <a:pPr algn="just"/>
            <a:r>
              <a:rPr lang="en-US" altLang="ja-JP" sz="1200" dirty="0">
                <a:latin typeface="+mn-ea"/>
                <a:ea typeface="+mn-ea"/>
              </a:rPr>
              <a:t>I entered </a:t>
            </a:r>
            <a:r>
              <a:rPr lang="en-US" altLang="ja-JP" sz="1200" dirty="0" err="1">
                <a:latin typeface="+mn-ea"/>
                <a:ea typeface="+mn-ea"/>
              </a:rPr>
              <a:t>Waseda</a:t>
            </a:r>
            <a:r>
              <a:rPr lang="en-US" altLang="ja-JP" sz="1200" dirty="0">
                <a:latin typeface="+mn-ea"/>
                <a:ea typeface="+mn-ea"/>
              </a:rPr>
              <a:t> university in 2012 and am currently studying neuroscience in the graduate school. The reason I decided to come to </a:t>
            </a:r>
            <a:r>
              <a:rPr lang="en-US" altLang="ja-JP" sz="1200" dirty="0" err="1">
                <a:latin typeface="+mn-ea"/>
                <a:ea typeface="+mn-ea"/>
              </a:rPr>
              <a:t>Waseda</a:t>
            </a:r>
            <a:r>
              <a:rPr lang="en-US" altLang="ja-JP" sz="1200" dirty="0">
                <a:latin typeface="+mn-ea"/>
                <a:ea typeface="+mn-ea"/>
              </a:rPr>
              <a:t> is because of its interdisciplinary education system, which allows students to combine different fields to study science. Also, the friendly atmosphere of the faculty members made it easier for us to communicate freely. In addition, the life science department has advanced research facilities and students will have many opportunities to learn different experimental techniques. They can even design their own research! I hope you will enjoy your future in </a:t>
            </a:r>
            <a:r>
              <a:rPr lang="en-US" altLang="ja-JP" sz="1200" dirty="0" err="1">
                <a:latin typeface="+mn-ea"/>
                <a:ea typeface="+mn-ea"/>
              </a:rPr>
              <a:t>Waseda</a:t>
            </a:r>
            <a:r>
              <a:rPr lang="en-US" altLang="ja-JP" sz="1200" dirty="0">
                <a:latin typeface="+mn-ea"/>
                <a:ea typeface="+mn-ea"/>
              </a:rPr>
              <a:t>! </a:t>
            </a:r>
            <a:endParaRPr lang="ja-JP" altLang="en-US" sz="1200" dirty="0">
              <a:latin typeface="+mn-ea"/>
              <a:ea typeface="+mn-ea"/>
            </a:endParaRPr>
          </a:p>
        </p:txBody>
      </p:sp>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203" t="21882" r="43132" b="10123"/>
          <a:stretch/>
        </p:blipFill>
        <p:spPr bwMode="auto">
          <a:xfrm>
            <a:off x="342900" y="882067"/>
            <a:ext cx="1758150" cy="1685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12444"/>
          <a:stretch/>
        </p:blipFill>
        <p:spPr bwMode="auto">
          <a:xfrm>
            <a:off x="2925812" y="882066"/>
            <a:ext cx="1445576" cy="1685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65347" t="27901" r="7292" b="21318"/>
          <a:stretch/>
        </p:blipFill>
        <p:spPr bwMode="auto">
          <a:xfrm>
            <a:off x="4961599" y="885743"/>
            <a:ext cx="4118901" cy="4300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197338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ED0FFD-7C3A-7849-97CC-F6E3246F824B}"/>
              </a:ext>
            </a:extLst>
          </p:cNvPr>
          <p:cNvSpPr>
            <a:spLocks noGrp="1"/>
          </p:cNvSpPr>
          <p:nvPr>
            <p:ph type="title"/>
          </p:nvPr>
        </p:nvSpPr>
        <p:spPr/>
        <p:txBody>
          <a:bodyPr/>
          <a:lstStyle/>
          <a:p>
            <a:pPr algn="ctr"/>
            <a:r>
              <a:rPr kumimoji="1" lang="ja-JP" altLang="en-US" dirty="0"/>
              <a:t>先進理工学部・研究科 </a:t>
            </a:r>
            <a:r>
              <a:rPr kumimoji="1" lang="en-US" altLang="ja-JP" dirty="0"/>
              <a:t>Web site</a:t>
            </a:r>
            <a:endParaRPr kumimoji="1" lang="ja-JP" altLang="en-US" dirty="0"/>
          </a:p>
        </p:txBody>
      </p:sp>
      <p:pic>
        <p:nvPicPr>
          <p:cNvPr id="14" name="図 13">
            <a:extLst>
              <a:ext uri="{FF2B5EF4-FFF2-40B4-BE49-F238E27FC236}">
                <a16:creationId xmlns:a16="http://schemas.microsoft.com/office/drawing/2014/main" id="{6E95C226-CDCC-2544-9021-1B37DC3727C1}"/>
              </a:ext>
            </a:extLst>
          </p:cNvPr>
          <p:cNvPicPr>
            <a:picLocks noChangeAspect="1"/>
          </p:cNvPicPr>
          <p:nvPr/>
        </p:nvPicPr>
        <p:blipFill>
          <a:blip r:embed="rId3"/>
          <a:stretch>
            <a:fillRect/>
          </a:stretch>
        </p:blipFill>
        <p:spPr>
          <a:xfrm>
            <a:off x="0" y="600075"/>
            <a:ext cx="9144000" cy="4825083"/>
          </a:xfrm>
          <a:prstGeom prst="rect">
            <a:avLst/>
          </a:prstGeom>
        </p:spPr>
      </p:pic>
      <p:sp>
        <p:nvSpPr>
          <p:cNvPr id="17" name="正方形/長方形 16">
            <a:extLst>
              <a:ext uri="{FF2B5EF4-FFF2-40B4-BE49-F238E27FC236}">
                <a16:creationId xmlns:a16="http://schemas.microsoft.com/office/drawing/2014/main" id="{73B57C9B-7787-1847-8A0A-8CCF23ADB155}"/>
              </a:ext>
            </a:extLst>
          </p:cNvPr>
          <p:cNvSpPr/>
          <p:nvPr/>
        </p:nvSpPr>
        <p:spPr>
          <a:xfrm>
            <a:off x="1089853" y="5748234"/>
            <a:ext cx="6501865" cy="523220"/>
          </a:xfrm>
          <a:prstGeom prst="rect">
            <a:avLst/>
          </a:prstGeom>
        </p:spPr>
        <p:txBody>
          <a:bodyPr wrap="square">
            <a:spAutoFit/>
          </a:bodyPr>
          <a:lstStyle/>
          <a:p>
            <a:r>
              <a:rPr lang="ja-JP" altLang="en-US" sz="2800" dirty="0"/>
              <a:t>　　　</a:t>
            </a:r>
            <a:r>
              <a:rPr lang="ja-JP" altLang="en-US" sz="2800" dirty="0">
                <a:solidFill>
                  <a:srgbClr val="0432FF"/>
                </a:solidFill>
              </a:rPr>
              <a:t>http://www.ase.sci.waseda.ac.jp/</a:t>
            </a:r>
          </a:p>
        </p:txBody>
      </p:sp>
    </p:spTree>
    <p:extLst>
      <p:ext uri="{BB962C8B-B14F-4D97-AF65-F5344CB8AC3E}">
        <p14:creationId xmlns:p14="http://schemas.microsoft.com/office/powerpoint/2010/main" val="183087013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1B210C2D-4238-9846-87B8-606C3C49FA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918"/>
          <a:stretch/>
        </p:blipFill>
        <p:spPr>
          <a:xfrm>
            <a:off x="468313" y="743562"/>
            <a:ext cx="7956645" cy="4058384"/>
          </a:xfrm>
          <a:prstGeom prst="rect">
            <a:avLst/>
          </a:prstGeom>
        </p:spPr>
      </p:pic>
      <p:sp>
        <p:nvSpPr>
          <p:cNvPr id="4" name="タイトル 1">
            <a:extLst>
              <a:ext uri="{FF2B5EF4-FFF2-40B4-BE49-F238E27FC236}">
                <a16:creationId xmlns:a16="http://schemas.microsoft.com/office/drawing/2014/main" id="{0FEE5E96-0585-0E4E-A8B7-52AB7099F562}"/>
              </a:ext>
            </a:extLst>
          </p:cNvPr>
          <p:cNvSpPr>
            <a:spLocks noGrp="1"/>
          </p:cNvSpPr>
          <p:nvPr>
            <p:ph type="title"/>
          </p:nvPr>
        </p:nvSpPr>
        <p:spPr>
          <a:xfrm>
            <a:off x="468313" y="0"/>
            <a:ext cx="8207375" cy="600075"/>
          </a:xfrm>
        </p:spPr>
        <p:txBody>
          <a:bodyPr/>
          <a:lstStyle/>
          <a:p>
            <a:pPr algn="ctr"/>
            <a:r>
              <a:rPr kumimoji="1" lang="ja-JP" altLang="en-US"/>
              <a:t>学科・専攻・</a:t>
            </a:r>
            <a:r>
              <a:rPr kumimoji="1" lang="en-US" altLang="ja-JP" dirty="0"/>
              <a:t>Major</a:t>
            </a:r>
            <a:endParaRPr kumimoji="1" lang="ja-JP" altLang="en-US"/>
          </a:p>
        </p:txBody>
      </p:sp>
      <p:pic>
        <p:nvPicPr>
          <p:cNvPr id="3" name="図 2">
            <a:extLst>
              <a:ext uri="{FF2B5EF4-FFF2-40B4-BE49-F238E27FC236}">
                <a16:creationId xmlns:a16="http://schemas.microsoft.com/office/drawing/2014/main" id="{9C483F97-9B8E-C142-91EF-CB43CA0BA8F7}"/>
              </a:ext>
            </a:extLst>
          </p:cNvPr>
          <p:cNvPicPr>
            <a:picLocks noChangeAspect="1"/>
          </p:cNvPicPr>
          <p:nvPr/>
        </p:nvPicPr>
        <p:blipFill>
          <a:blip r:embed="rId3"/>
          <a:stretch>
            <a:fillRect/>
          </a:stretch>
        </p:blipFill>
        <p:spPr>
          <a:xfrm>
            <a:off x="618439" y="4597230"/>
            <a:ext cx="7806519" cy="1943505"/>
          </a:xfrm>
          <a:prstGeom prst="rect">
            <a:avLst/>
          </a:prstGeom>
        </p:spPr>
      </p:pic>
    </p:spTree>
    <p:extLst>
      <p:ext uri="{BB962C8B-B14F-4D97-AF65-F5344CB8AC3E}">
        <p14:creationId xmlns:p14="http://schemas.microsoft.com/office/powerpoint/2010/main" val="1854019676"/>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A09DA0A5-D1B8-DF3B-0204-44A1FE48FB7A}"/>
              </a:ext>
            </a:extLst>
          </p:cNvPr>
          <p:cNvPicPr>
            <a:picLocks noChangeAspect="1"/>
          </p:cNvPicPr>
          <p:nvPr/>
        </p:nvPicPr>
        <p:blipFill>
          <a:blip r:embed="rId2"/>
          <a:stretch>
            <a:fillRect/>
          </a:stretch>
        </p:blipFill>
        <p:spPr>
          <a:xfrm>
            <a:off x="218467" y="3566714"/>
            <a:ext cx="8707065" cy="2962688"/>
          </a:xfrm>
          <a:prstGeom prst="rect">
            <a:avLst/>
          </a:prstGeom>
        </p:spPr>
      </p:pic>
      <p:pic>
        <p:nvPicPr>
          <p:cNvPr id="7" name="図 6">
            <a:extLst>
              <a:ext uri="{FF2B5EF4-FFF2-40B4-BE49-F238E27FC236}">
                <a16:creationId xmlns:a16="http://schemas.microsoft.com/office/drawing/2014/main" id="{1AB86AE0-7CC1-9F4A-A7C6-9571587DEF2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709" y="955342"/>
            <a:ext cx="5930155" cy="2611372"/>
          </a:xfrm>
          <a:prstGeom prst="rect">
            <a:avLst/>
          </a:prstGeom>
        </p:spPr>
      </p:pic>
      <p:pic>
        <p:nvPicPr>
          <p:cNvPr id="3" name="図 2">
            <a:extLst>
              <a:ext uri="{FF2B5EF4-FFF2-40B4-BE49-F238E27FC236}">
                <a16:creationId xmlns:a16="http://schemas.microsoft.com/office/drawing/2014/main" id="{55F7DF19-C913-AB4C-AF28-F4AF3064E8D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34667" y="947749"/>
            <a:ext cx="2976114" cy="2950091"/>
          </a:xfrm>
          <a:prstGeom prst="rect">
            <a:avLst/>
          </a:prstGeom>
        </p:spPr>
      </p:pic>
      <p:sp>
        <p:nvSpPr>
          <p:cNvPr id="6" name="タイトル 1">
            <a:extLst>
              <a:ext uri="{FF2B5EF4-FFF2-40B4-BE49-F238E27FC236}">
                <a16:creationId xmlns:a16="http://schemas.microsoft.com/office/drawing/2014/main" id="{C708C1D0-806C-7843-B304-71364CBF6678}"/>
              </a:ext>
            </a:extLst>
          </p:cNvPr>
          <p:cNvSpPr>
            <a:spLocks noGrp="1"/>
          </p:cNvSpPr>
          <p:nvPr>
            <p:ph type="title"/>
          </p:nvPr>
        </p:nvSpPr>
        <p:spPr>
          <a:xfrm>
            <a:off x="129653" y="0"/>
            <a:ext cx="8207375" cy="600075"/>
          </a:xfrm>
        </p:spPr>
        <p:txBody>
          <a:bodyPr/>
          <a:lstStyle/>
          <a:p>
            <a:pPr algn="ctr"/>
            <a:r>
              <a:rPr kumimoji="1" lang="ja-JP" altLang="en-US" dirty="0"/>
              <a:t>学際専攻・共同専攻・</a:t>
            </a:r>
            <a:r>
              <a:rPr kumimoji="1" lang="en-US" altLang="ja-JP" dirty="0"/>
              <a:t>5</a:t>
            </a:r>
            <a:r>
              <a:rPr kumimoji="1" lang="ja-JP" altLang="en-US" dirty="0"/>
              <a:t>年一貫制博士課程</a:t>
            </a:r>
          </a:p>
        </p:txBody>
      </p:sp>
    </p:spTree>
    <p:extLst>
      <p:ext uri="{BB962C8B-B14F-4D97-AF65-F5344CB8AC3E}">
        <p14:creationId xmlns:p14="http://schemas.microsoft.com/office/powerpoint/2010/main" val="323110197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FD1E36FE-E1EC-604E-8DFB-66535B2038B7}"/>
              </a:ext>
            </a:extLst>
          </p:cNvPr>
          <p:cNvSpPr txBox="1"/>
          <p:nvPr/>
        </p:nvSpPr>
        <p:spPr>
          <a:xfrm>
            <a:off x="54925" y="793204"/>
            <a:ext cx="8924961" cy="369332"/>
          </a:xfrm>
          <a:prstGeom prst="rect">
            <a:avLst/>
          </a:prstGeom>
          <a:noFill/>
        </p:spPr>
        <p:txBody>
          <a:bodyPr wrap="square" rtlCol="0">
            <a:spAutoFit/>
          </a:bodyPr>
          <a:lstStyle/>
          <a:p>
            <a:r>
              <a:rPr kumimoji="1" lang="ja-JP" altLang="en-US" dirty="0">
                <a:latin typeface="+mj-ea"/>
                <a:ea typeface="+mj-ea"/>
              </a:rPr>
              <a:t>学科・専攻の枠を越えた先進の教育研究がここに。やりたいことが必ず見つかる</a:t>
            </a:r>
            <a:r>
              <a:rPr kumimoji="1" lang="en-US" altLang="ja-JP" dirty="0">
                <a:latin typeface="+mj-ea"/>
                <a:ea typeface="+mj-ea"/>
              </a:rPr>
              <a:t>9</a:t>
            </a:r>
            <a:r>
              <a:rPr kumimoji="1" lang="ja-JP" altLang="en-US" dirty="0">
                <a:latin typeface="+mj-ea"/>
                <a:ea typeface="+mj-ea"/>
              </a:rPr>
              <a:t>のキーワード</a:t>
            </a:r>
          </a:p>
        </p:txBody>
      </p:sp>
      <p:pic>
        <p:nvPicPr>
          <p:cNvPr id="3" name="図 2">
            <a:extLst>
              <a:ext uri="{FF2B5EF4-FFF2-40B4-BE49-F238E27FC236}">
                <a16:creationId xmlns:a16="http://schemas.microsoft.com/office/drawing/2014/main" id="{4E6AA1A5-5D92-7E4D-ACD8-5B988F3FD94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298" y="4960750"/>
            <a:ext cx="9144000" cy="1897250"/>
          </a:xfrm>
          <a:prstGeom prst="rect">
            <a:avLst/>
          </a:prstGeom>
        </p:spPr>
      </p:pic>
      <p:pic>
        <p:nvPicPr>
          <p:cNvPr id="6" name="図 5">
            <a:extLst>
              <a:ext uri="{FF2B5EF4-FFF2-40B4-BE49-F238E27FC236}">
                <a16:creationId xmlns:a16="http://schemas.microsoft.com/office/drawing/2014/main" id="{29A383C0-AB5B-8148-89F5-0CE010F41DF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 y="3164802"/>
            <a:ext cx="9144000" cy="1846599"/>
          </a:xfrm>
          <a:prstGeom prst="rect">
            <a:avLst/>
          </a:prstGeom>
        </p:spPr>
      </p:pic>
      <p:pic>
        <p:nvPicPr>
          <p:cNvPr id="14" name="図 13">
            <a:extLst>
              <a:ext uri="{FF2B5EF4-FFF2-40B4-BE49-F238E27FC236}">
                <a16:creationId xmlns:a16="http://schemas.microsoft.com/office/drawing/2014/main" id="{F98D8885-8E59-A74E-B257-421BF1AA0DF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4594" y="1386443"/>
            <a:ext cx="9144000" cy="1846599"/>
          </a:xfrm>
          <a:prstGeom prst="rect">
            <a:avLst/>
          </a:prstGeom>
        </p:spPr>
      </p:pic>
      <p:sp>
        <p:nvSpPr>
          <p:cNvPr id="16" name="タイトル 1">
            <a:extLst>
              <a:ext uri="{FF2B5EF4-FFF2-40B4-BE49-F238E27FC236}">
                <a16:creationId xmlns:a16="http://schemas.microsoft.com/office/drawing/2014/main" id="{23C5C17E-DB03-D545-B7CE-C2F9412B44D6}"/>
              </a:ext>
            </a:extLst>
          </p:cNvPr>
          <p:cNvSpPr>
            <a:spLocks noGrp="1"/>
          </p:cNvSpPr>
          <p:nvPr>
            <p:ph type="title"/>
          </p:nvPr>
        </p:nvSpPr>
        <p:spPr>
          <a:xfrm>
            <a:off x="468313" y="0"/>
            <a:ext cx="8207375" cy="600075"/>
          </a:xfrm>
        </p:spPr>
        <p:txBody>
          <a:bodyPr/>
          <a:lstStyle/>
          <a:p>
            <a:pPr algn="ctr"/>
            <a:r>
              <a:rPr kumimoji="1" lang="ja-JP" altLang="en-US" dirty="0"/>
              <a:t>先進理工のキーワード</a:t>
            </a:r>
          </a:p>
        </p:txBody>
      </p:sp>
    </p:spTree>
    <p:extLst>
      <p:ext uri="{BB962C8B-B14F-4D97-AF65-F5344CB8AC3E}">
        <p14:creationId xmlns:p14="http://schemas.microsoft.com/office/powerpoint/2010/main" val="415706858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24DA657E-BA66-C440-89CE-1024311C9D5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4109" y="1187834"/>
            <a:ext cx="8677417" cy="2346936"/>
          </a:xfrm>
          <a:prstGeom prst="rect">
            <a:avLst/>
          </a:prstGeom>
        </p:spPr>
      </p:pic>
      <p:pic>
        <p:nvPicPr>
          <p:cNvPr id="15" name="図 14">
            <a:extLst>
              <a:ext uri="{FF2B5EF4-FFF2-40B4-BE49-F238E27FC236}">
                <a16:creationId xmlns:a16="http://schemas.microsoft.com/office/drawing/2014/main" id="{BE87D5A7-92FA-444D-ACF7-3A11F302DED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24109" y="3701955"/>
            <a:ext cx="8677417" cy="2346936"/>
          </a:xfrm>
          <a:prstGeom prst="rect">
            <a:avLst/>
          </a:prstGeom>
        </p:spPr>
      </p:pic>
      <p:sp>
        <p:nvSpPr>
          <p:cNvPr id="17" name="タイトル 1">
            <a:extLst>
              <a:ext uri="{FF2B5EF4-FFF2-40B4-BE49-F238E27FC236}">
                <a16:creationId xmlns:a16="http://schemas.microsoft.com/office/drawing/2014/main" id="{A9A11E37-65B4-504E-A958-396A1E7913F7}"/>
              </a:ext>
            </a:extLst>
          </p:cNvPr>
          <p:cNvSpPr>
            <a:spLocks noGrp="1"/>
          </p:cNvSpPr>
          <p:nvPr>
            <p:ph type="title"/>
          </p:nvPr>
        </p:nvSpPr>
        <p:spPr>
          <a:xfrm>
            <a:off x="468313" y="0"/>
            <a:ext cx="8207375" cy="600075"/>
          </a:xfrm>
        </p:spPr>
        <p:txBody>
          <a:bodyPr/>
          <a:lstStyle/>
          <a:p>
            <a:pPr algn="ctr"/>
            <a:r>
              <a:rPr kumimoji="1" lang="en-US" altLang="ja-JP" dirty="0">
                <a:latin typeface="Meiryo UI" panose="020B0604030504040204" pitchFamily="50" charset="-128"/>
                <a:ea typeface="Meiryo UI" panose="020B0604030504040204" pitchFamily="50" charset="-128"/>
              </a:rPr>
              <a:t>CLOSE UP</a:t>
            </a:r>
            <a:endParaRPr kumimoji="1" lang="ja-JP" altLang="en-US" dirty="0">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25334083-89AF-3C40-AB92-7CDF1FD12AE4}"/>
              </a:ext>
            </a:extLst>
          </p:cNvPr>
          <p:cNvSpPr/>
          <p:nvPr/>
        </p:nvSpPr>
        <p:spPr>
          <a:xfrm>
            <a:off x="672152" y="818502"/>
            <a:ext cx="7799695" cy="400110"/>
          </a:xfrm>
          <a:prstGeom prst="rect">
            <a:avLst/>
          </a:prstGeom>
        </p:spPr>
        <p:txBody>
          <a:bodyPr wrap="square">
            <a:spAutoFit/>
          </a:bodyPr>
          <a:lstStyle/>
          <a:p>
            <a:r>
              <a:rPr lang="ja-JP" altLang="en-US" sz="2000" dirty="0">
                <a:solidFill>
                  <a:schemeClr val="tx1"/>
                </a:solidFill>
                <a:latin typeface="+mj-ea"/>
                <a:ea typeface="+mj-ea"/>
              </a:rPr>
              <a:t>先進理工の教員・学生の最新の研究成果やプレスリリースの内容を紹介</a:t>
            </a:r>
          </a:p>
        </p:txBody>
      </p:sp>
    </p:spTree>
    <p:extLst>
      <p:ext uri="{BB962C8B-B14F-4D97-AF65-F5344CB8AC3E}">
        <p14:creationId xmlns:p14="http://schemas.microsoft.com/office/powerpoint/2010/main" val="3054811316"/>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D0C6520F-3AFE-ED4C-9752-96EC7C0A68DD}"/>
              </a:ext>
            </a:extLst>
          </p:cNvPr>
          <p:cNvSpPr txBox="1"/>
          <p:nvPr/>
        </p:nvSpPr>
        <p:spPr>
          <a:xfrm>
            <a:off x="4765964" y="-1182193"/>
            <a:ext cx="184731" cy="369332"/>
          </a:xfrm>
          <a:prstGeom prst="rect">
            <a:avLst/>
          </a:prstGeom>
          <a:solidFill>
            <a:schemeClr val="accent5"/>
          </a:solidFill>
        </p:spPr>
        <p:txBody>
          <a:bodyPr wrap="none" rtlCol="0" anchor="ctr" anchorCtr="0">
            <a:spAutoFit/>
          </a:bodyPr>
          <a:lstStyle/>
          <a:p>
            <a:endParaRPr kumimoji="1" lang="ja-JP" altLang="en-US" dirty="0">
              <a:solidFill>
                <a:schemeClr val="bg1"/>
              </a:solidFill>
              <a:latin typeface="+mn-lt"/>
              <a:ea typeface="+mn-ea"/>
            </a:endParaRPr>
          </a:p>
        </p:txBody>
      </p:sp>
      <p:sp>
        <p:nvSpPr>
          <p:cNvPr id="17" name="タイトル 1">
            <a:extLst>
              <a:ext uri="{FF2B5EF4-FFF2-40B4-BE49-F238E27FC236}">
                <a16:creationId xmlns:a16="http://schemas.microsoft.com/office/drawing/2014/main" id="{651AE8C2-9233-2F41-8D07-8A55E3F851AB}"/>
              </a:ext>
            </a:extLst>
          </p:cNvPr>
          <p:cNvSpPr>
            <a:spLocks noGrp="1"/>
          </p:cNvSpPr>
          <p:nvPr>
            <p:ph type="title"/>
          </p:nvPr>
        </p:nvSpPr>
        <p:spPr>
          <a:xfrm>
            <a:off x="468313" y="0"/>
            <a:ext cx="8207375" cy="600075"/>
          </a:xfrm>
        </p:spPr>
        <p:txBody>
          <a:bodyPr/>
          <a:lstStyle/>
          <a:p>
            <a:pPr algn="ctr"/>
            <a:r>
              <a:rPr kumimoji="1" lang="ja-JP" altLang="en-US" dirty="0"/>
              <a:t>研究最前線：先進トップランナー</a:t>
            </a:r>
          </a:p>
        </p:txBody>
      </p:sp>
      <p:sp>
        <p:nvSpPr>
          <p:cNvPr id="2" name="正方形/長方形 1">
            <a:extLst>
              <a:ext uri="{FF2B5EF4-FFF2-40B4-BE49-F238E27FC236}">
                <a16:creationId xmlns:a16="http://schemas.microsoft.com/office/drawing/2014/main" id="{62D73E7A-D7E1-404C-A082-94014729D96F}"/>
              </a:ext>
            </a:extLst>
          </p:cNvPr>
          <p:cNvSpPr/>
          <p:nvPr/>
        </p:nvSpPr>
        <p:spPr>
          <a:xfrm>
            <a:off x="1118705" y="816727"/>
            <a:ext cx="7479247" cy="400110"/>
          </a:xfrm>
          <a:prstGeom prst="rect">
            <a:avLst/>
          </a:prstGeom>
        </p:spPr>
        <p:txBody>
          <a:bodyPr wrap="square">
            <a:spAutoFit/>
          </a:bodyPr>
          <a:lstStyle/>
          <a:p>
            <a:pPr algn="ctr"/>
            <a:r>
              <a:rPr lang="ja-JP" altLang="en-US" sz="2000" b="1" dirty="0">
                <a:solidFill>
                  <a:schemeClr val="tx1"/>
                </a:solidFill>
                <a:latin typeface="+mn-ea"/>
                <a:ea typeface="+mn-ea"/>
              </a:rPr>
              <a:t>先進理工学部・研究科に所属する教員の研究内容を紹介</a:t>
            </a:r>
            <a:endParaRPr lang="en" altLang="ja-JP" sz="2000" b="1" u="none" strike="noStrike" dirty="0">
              <a:solidFill>
                <a:schemeClr val="tx1"/>
              </a:solidFill>
              <a:effectLst/>
              <a:latin typeface="+mn-ea"/>
              <a:ea typeface="+mn-ea"/>
            </a:endParaRPr>
          </a:p>
        </p:txBody>
      </p:sp>
      <p:grpSp>
        <p:nvGrpSpPr>
          <p:cNvPr id="29" name="グループ化 28">
            <a:extLst>
              <a:ext uri="{FF2B5EF4-FFF2-40B4-BE49-F238E27FC236}">
                <a16:creationId xmlns:a16="http://schemas.microsoft.com/office/drawing/2014/main" id="{1094400F-4C77-260E-0F63-45857C2C935C}"/>
              </a:ext>
            </a:extLst>
          </p:cNvPr>
          <p:cNvGrpSpPr/>
          <p:nvPr/>
        </p:nvGrpSpPr>
        <p:grpSpPr>
          <a:xfrm>
            <a:off x="338164" y="1552524"/>
            <a:ext cx="8484343" cy="4227244"/>
            <a:chOff x="338164" y="1552524"/>
            <a:chExt cx="8484343" cy="4227244"/>
          </a:xfrm>
        </p:grpSpPr>
        <p:pic>
          <p:nvPicPr>
            <p:cNvPr id="8" name="図 7">
              <a:extLst>
                <a:ext uri="{FF2B5EF4-FFF2-40B4-BE49-F238E27FC236}">
                  <a16:creationId xmlns:a16="http://schemas.microsoft.com/office/drawing/2014/main" id="{82BDAFE6-1301-D0E5-BB3F-7C676ABB8038}"/>
                </a:ext>
              </a:extLst>
            </p:cNvPr>
            <p:cNvPicPr>
              <a:picLocks noChangeAspect="1"/>
            </p:cNvPicPr>
            <p:nvPr/>
          </p:nvPicPr>
          <p:blipFill>
            <a:blip r:embed="rId3"/>
            <a:stretch>
              <a:fillRect/>
            </a:stretch>
          </p:blipFill>
          <p:spPr>
            <a:xfrm>
              <a:off x="338164" y="3761210"/>
              <a:ext cx="2816932" cy="1998061"/>
            </a:xfrm>
            <a:prstGeom prst="rect">
              <a:avLst/>
            </a:prstGeom>
          </p:spPr>
        </p:pic>
        <p:pic>
          <p:nvPicPr>
            <p:cNvPr id="14" name="図 13">
              <a:extLst>
                <a:ext uri="{FF2B5EF4-FFF2-40B4-BE49-F238E27FC236}">
                  <a16:creationId xmlns:a16="http://schemas.microsoft.com/office/drawing/2014/main" id="{B6171ECE-90BB-809E-582E-BDD0FED31212}"/>
                </a:ext>
              </a:extLst>
            </p:cNvPr>
            <p:cNvPicPr>
              <a:picLocks noChangeAspect="1"/>
            </p:cNvPicPr>
            <p:nvPr/>
          </p:nvPicPr>
          <p:blipFill>
            <a:blip r:embed="rId4"/>
            <a:stretch>
              <a:fillRect/>
            </a:stretch>
          </p:blipFill>
          <p:spPr>
            <a:xfrm>
              <a:off x="340263" y="1552524"/>
              <a:ext cx="2829488" cy="2019138"/>
            </a:xfrm>
            <a:prstGeom prst="rect">
              <a:avLst/>
            </a:prstGeom>
          </p:spPr>
        </p:pic>
        <p:pic>
          <p:nvPicPr>
            <p:cNvPr id="18" name="図 17">
              <a:extLst>
                <a:ext uri="{FF2B5EF4-FFF2-40B4-BE49-F238E27FC236}">
                  <a16:creationId xmlns:a16="http://schemas.microsoft.com/office/drawing/2014/main" id="{12DE782C-6A5E-4E2F-5099-55E644EB97FC}"/>
                </a:ext>
              </a:extLst>
            </p:cNvPr>
            <p:cNvPicPr>
              <a:picLocks noChangeAspect="1"/>
            </p:cNvPicPr>
            <p:nvPr/>
          </p:nvPicPr>
          <p:blipFill>
            <a:blip r:embed="rId5"/>
            <a:stretch>
              <a:fillRect/>
            </a:stretch>
          </p:blipFill>
          <p:spPr>
            <a:xfrm>
              <a:off x="5976276" y="1554062"/>
              <a:ext cx="2846231" cy="1922186"/>
            </a:xfrm>
            <a:prstGeom prst="rect">
              <a:avLst/>
            </a:prstGeom>
          </p:spPr>
        </p:pic>
        <p:pic>
          <p:nvPicPr>
            <p:cNvPr id="20" name="図 19">
              <a:extLst>
                <a:ext uri="{FF2B5EF4-FFF2-40B4-BE49-F238E27FC236}">
                  <a16:creationId xmlns:a16="http://schemas.microsoft.com/office/drawing/2014/main" id="{FACAB0A7-435F-0325-5AB8-DD50C94AB37D}"/>
                </a:ext>
              </a:extLst>
            </p:cNvPr>
            <p:cNvPicPr>
              <a:picLocks noChangeAspect="1"/>
            </p:cNvPicPr>
            <p:nvPr/>
          </p:nvPicPr>
          <p:blipFill>
            <a:blip r:embed="rId6"/>
            <a:stretch>
              <a:fillRect/>
            </a:stretch>
          </p:blipFill>
          <p:spPr>
            <a:xfrm>
              <a:off x="6008177" y="3761210"/>
              <a:ext cx="2808560" cy="1989631"/>
            </a:xfrm>
            <a:prstGeom prst="rect">
              <a:avLst/>
            </a:prstGeom>
          </p:spPr>
        </p:pic>
        <p:pic>
          <p:nvPicPr>
            <p:cNvPr id="25" name="図 24">
              <a:extLst>
                <a:ext uri="{FF2B5EF4-FFF2-40B4-BE49-F238E27FC236}">
                  <a16:creationId xmlns:a16="http://schemas.microsoft.com/office/drawing/2014/main" id="{41F3E17E-EC75-2D13-F4C3-7F80F2454A74}"/>
                </a:ext>
              </a:extLst>
            </p:cNvPr>
            <p:cNvPicPr>
              <a:picLocks noChangeAspect="1"/>
            </p:cNvPicPr>
            <p:nvPr/>
          </p:nvPicPr>
          <p:blipFill>
            <a:blip r:embed="rId7"/>
            <a:stretch>
              <a:fillRect/>
            </a:stretch>
          </p:blipFill>
          <p:spPr>
            <a:xfrm>
              <a:off x="3146218" y="1567277"/>
              <a:ext cx="2821117" cy="1989631"/>
            </a:xfrm>
            <a:prstGeom prst="rect">
              <a:avLst/>
            </a:prstGeom>
          </p:spPr>
        </p:pic>
        <p:pic>
          <p:nvPicPr>
            <p:cNvPr id="28" name="図 27">
              <a:extLst>
                <a:ext uri="{FF2B5EF4-FFF2-40B4-BE49-F238E27FC236}">
                  <a16:creationId xmlns:a16="http://schemas.microsoft.com/office/drawing/2014/main" id="{9B230E8C-3C51-DA8C-08BB-E56635819E10}"/>
                </a:ext>
              </a:extLst>
            </p:cNvPr>
            <p:cNvPicPr>
              <a:picLocks noChangeAspect="1"/>
            </p:cNvPicPr>
            <p:nvPr/>
          </p:nvPicPr>
          <p:blipFill>
            <a:blip r:embed="rId8"/>
            <a:stretch>
              <a:fillRect/>
            </a:stretch>
          </p:blipFill>
          <p:spPr>
            <a:xfrm>
              <a:off x="3178629" y="3760630"/>
              <a:ext cx="2804375" cy="2019138"/>
            </a:xfrm>
            <a:prstGeom prst="rect">
              <a:avLst/>
            </a:prstGeom>
          </p:spPr>
        </p:pic>
      </p:grpSp>
    </p:spTree>
    <p:extLst>
      <p:ext uri="{BB962C8B-B14F-4D97-AF65-F5344CB8AC3E}">
        <p14:creationId xmlns:p14="http://schemas.microsoft.com/office/powerpoint/2010/main" val="2425122497"/>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1EAB3CA6-9818-0042-B0C7-48352A316465}"/>
              </a:ext>
            </a:extLst>
          </p:cNvPr>
          <p:cNvSpPr>
            <a:spLocks noGrp="1"/>
          </p:cNvSpPr>
          <p:nvPr>
            <p:ph type="title"/>
          </p:nvPr>
        </p:nvSpPr>
        <p:spPr>
          <a:xfrm>
            <a:off x="454665" y="27296"/>
            <a:ext cx="8207375" cy="600075"/>
          </a:xfrm>
        </p:spPr>
        <p:txBody>
          <a:bodyPr/>
          <a:lstStyle/>
          <a:p>
            <a:pPr algn="ctr"/>
            <a:r>
              <a:rPr lang="ja-JP" altLang="en-US" dirty="0">
                <a:latin typeface="Meiryo UI" panose="020B0604030504040204" pitchFamily="50" charset="-128"/>
                <a:ea typeface="Meiryo UI" panose="020B0604030504040204" pitchFamily="50" charset="-128"/>
              </a:rPr>
              <a:t>先進</a:t>
            </a:r>
            <a:r>
              <a:rPr lang="en-US" altLang="ja-JP" dirty="0">
                <a:latin typeface="Meiryo UI" panose="020B0604030504040204" pitchFamily="50" charset="-128"/>
                <a:ea typeface="Meiryo UI" panose="020B0604030504040204" pitchFamily="50" charset="-128"/>
              </a:rPr>
              <a:t>Past</a:t>
            </a:r>
            <a:r>
              <a:rPr lang="ja-JP" altLang="en-US" dirty="0">
                <a:latin typeface="Meiryo UI" panose="020B0604030504040204" pitchFamily="50" charset="-128"/>
                <a:ea typeface="Meiryo UI" panose="020B0604030504040204" pitchFamily="50" charset="-128"/>
              </a:rPr>
              <a:t> </a:t>
            </a:r>
            <a:r>
              <a:rPr lang="en-US" altLang="ja-JP" dirty="0">
                <a:latin typeface="Meiryo UI" panose="020B0604030504040204" pitchFamily="50" charset="-128"/>
                <a:ea typeface="Meiryo UI" panose="020B0604030504040204" pitchFamily="50" charset="-128"/>
              </a:rPr>
              <a:t>&amp; Now: </a:t>
            </a:r>
            <a:r>
              <a:rPr kumimoji="1" lang="ja-JP" altLang="en-US" dirty="0">
                <a:latin typeface="Meiryo UI" panose="020B0604030504040204" pitchFamily="50" charset="-128"/>
                <a:ea typeface="Meiryo UI" panose="020B0604030504040204" pitchFamily="50" charset="-128"/>
              </a:rPr>
              <a:t>キャンパスライフ</a:t>
            </a:r>
          </a:p>
        </p:txBody>
      </p:sp>
      <p:sp>
        <p:nvSpPr>
          <p:cNvPr id="2" name="正方形/長方形 1">
            <a:extLst>
              <a:ext uri="{FF2B5EF4-FFF2-40B4-BE49-F238E27FC236}">
                <a16:creationId xmlns:a16="http://schemas.microsoft.com/office/drawing/2014/main" id="{3FC690A5-4FA1-6C45-B105-2BFB5C3DD4EC}"/>
              </a:ext>
            </a:extLst>
          </p:cNvPr>
          <p:cNvSpPr/>
          <p:nvPr/>
        </p:nvSpPr>
        <p:spPr>
          <a:xfrm>
            <a:off x="102358" y="776021"/>
            <a:ext cx="8939284" cy="400110"/>
          </a:xfrm>
          <a:prstGeom prst="rect">
            <a:avLst/>
          </a:prstGeom>
        </p:spPr>
        <p:txBody>
          <a:bodyPr wrap="square">
            <a:spAutoFit/>
          </a:bodyPr>
          <a:lstStyle/>
          <a:p>
            <a:r>
              <a:rPr lang="ja-JP" altLang="en-US" sz="2000" dirty="0">
                <a:solidFill>
                  <a:schemeClr val="tx1"/>
                </a:solidFill>
                <a:latin typeface="+mj-ea"/>
                <a:ea typeface="+mj-ea"/>
              </a:rPr>
              <a:t>早稲田大学先進理工学部の学生生活の</a:t>
            </a:r>
            <a:r>
              <a:rPr lang="en-US" altLang="ja-JP" sz="2000" dirty="0">
                <a:solidFill>
                  <a:schemeClr val="tx1"/>
                </a:solidFill>
                <a:latin typeface="+mj-ea"/>
                <a:ea typeface="+mj-ea"/>
              </a:rPr>
              <a:t>｢</a:t>
            </a:r>
            <a:r>
              <a:rPr lang="ja-JP" altLang="en-US" sz="2000" dirty="0">
                <a:solidFill>
                  <a:schemeClr val="tx1"/>
                </a:solidFill>
                <a:latin typeface="+mj-ea"/>
                <a:ea typeface="+mj-ea"/>
              </a:rPr>
              <a:t>リアル</a:t>
            </a:r>
            <a:r>
              <a:rPr lang="en-US" altLang="ja-JP" sz="2000" dirty="0">
                <a:solidFill>
                  <a:schemeClr val="tx1"/>
                </a:solidFill>
                <a:latin typeface="+mj-ea"/>
                <a:ea typeface="+mj-ea"/>
              </a:rPr>
              <a:t>｣</a:t>
            </a:r>
            <a:r>
              <a:rPr lang="ja-JP" altLang="en-US" sz="2000" dirty="0">
                <a:solidFill>
                  <a:schemeClr val="tx1"/>
                </a:solidFill>
                <a:latin typeface="+mj-ea"/>
                <a:ea typeface="+mj-ea"/>
              </a:rPr>
              <a:t>を学生自身が表現するインタビュー集</a:t>
            </a:r>
          </a:p>
        </p:txBody>
      </p:sp>
      <p:pic>
        <p:nvPicPr>
          <p:cNvPr id="11" name="図 10">
            <a:extLst>
              <a:ext uri="{FF2B5EF4-FFF2-40B4-BE49-F238E27FC236}">
                <a16:creationId xmlns:a16="http://schemas.microsoft.com/office/drawing/2014/main" id="{50EC693F-0F09-9E4B-81CB-7A06F1E7C01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48699"/>
          <a:stretch/>
        </p:blipFill>
        <p:spPr>
          <a:xfrm>
            <a:off x="5976341" y="1205032"/>
            <a:ext cx="2935646" cy="2881477"/>
          </a:xfrm>
          <a:prstGeom prst="rect">
            <a:avLst/>
          </a:prstGeom>
        </p:spPr>
      </p:pic>
      <p:pic>
        <p:nvPicPr>
          <p:cNvPr id="23" name="図 22">
            <a:extLst>
              <a:ext uri="{FF2B5EF4-FFF2-40B4-BE49-F238E27FC236}">
                <a16:creationId xmlns:a16="http://schemas.microsoft.com/office/drawing/2014/main" id="{FA5B4ED0-320B-FE4A-A658-4EFF56F4E33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32013" y="1205032"/>
            <a:ext cx="5647417" cy="2725342"/>
          </a:xfrm>
          <a:prstGeom prst="rect">
            <a:avLst/>
          </a:prstGeom>
        </p:spPr>
      </p:pic>
      <p:pic>
        <p:nvPicPr>
          <p:cNvPr id="24" name="図 23">
            <a:extLst>
              <a:ext uri="{FF2B5EF4-FFF2-40B4-BE49-F238E27FC236}">
                <a16:creationId xmlns:a16="http://schemas.microsoft.com/office/drawing/2014/main" id="{726BA220-550E-054A-B2F8-45F992B526F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100169" y="4009984"/>
            <a:ext cx="2943661" cy="2722259"/>
          </a:xfrm>
          <a:prstGeom prst="rect">
            <a:avLst/>
          </a:prstGeom>
        </p:spPr>
      </p:pic>
      <p:pic>
        <p:nvPicPr>
          <p:cNvPr id="25" name="図 24">
            <a:extLst>
              <a:ext uri="{FF2B5EF4-FFF2-40B4-BE49-F238E27FC236}">
                <a16:creationId xmlns:a16="http://schemas.microsoft.com/office/drawing/2014/main" id="{C206A1DD-579F-134C-995F-6A91A078195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48699"/>
          <a:stretch/>
        </p:blipFill>
        <p:spPr>
          <a:xfrm>
            <a:off x="135102" y="4023632"/>
            <a:ext cx="2759531" cy="2708611"/>
          </a:xfrm>
          <a:prstGeom prst="rect">
            <a:avLst/>
          </a:prstGeom>
        </p:spPr>
      </p:pic>
      <p:pic>
        <p:nvPicPr>
          <p:cNvPr id="5" name="図 4">
            <a:extLst>
              <a:ext uri="{FF2B5EF4-FFF2-40B4-BE49-F238E27FC236}">
                <a16:creationId xmlns:a16="http://schemas.microsoft.com/office/drawing/2014/main" id="{67DEEBF0-AA74-DB4C-9454-9317E4522D3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879430" y="3982688"/>
            <a:ext cx="3125338" cy="2881477"/>
          </a:xfrm>
          <a:prstGeom prst="rect">
            <a:avLst/>
          </a:prstGeom>
        </p:spPr>
      </p:pic>
    </p:spTree>
    <p:extLst>
      <p:ext uri="{BB962C8B-B14F-4D97-AF65-F5344CB8AC3E}">
        <p14:creationId xmlns:p14="http://schemas.microsoft.com/office/powerpoint/2010/main" val="2083864287"/>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5273E45-024D-644B-85A9-0155F8DC44C4}"/>
              </a:ext>
            </a:extLst>
          </p:cNvPr>
          <p:cNvSpPr/>
          <p:nvPr/>
        </p:nvSpPr>
        <p:spPr>
          <a:xfrm>
            <a:off x="1146412" y="777627"/>
            <a:ext cx="7287904" cy="400110"/>
          </a:xfrm>
          <a:prstGeom prst="rect">
            <a:avLst/>
          </a:prstGeom>
        </p:spPr>
        <p:txBody>
          <a:bodyPr wrap="square">
            <a:spAutoFit/>
          </a:bodyPr>
          <a:lstStyle/>
          <a:p>
            <a:r>
              <a:rPr lang="ja-JP" altLang="en-US" sz="2000">
                <a:solidFill>
                  <a:schemeClr val="tx1"/>
                </a:solidFill>
                <a:latin typeface="+mj-ea"/>
                <a:ea typeface="+mj-ea"/>
              </a:rPr>
              <a:t>先進理工学部・研究科出身者の社会での活躍を詳細にリポート</a:t>
            </a:r>
          </a:p>
        </p:txBody>
      </p:sp>
      <p:sp>
        <p:nvSpPr>
          <p:cNvPr id="19" name="タイトル 1">
            <a:extLst>
              <a:ext uri="{FF2B5EF4-FFF2-40B4-BE49-F238E27FC236}">
                <a16:creationId xmlns:a16="http://schemas.microsoft.com/office/drawing/2014/main" id="{E4E97D00-958E-3644-B1F9-2E7052E78EBB}"/>
              </a:ext>
            </a:extLst>
          </p:cNvPr>
          <p:cNvSpPr>
            <a:spLocks noGrp="1"/>
          </p:cNvSpPr>
          <p:nvPr>
            <p:ph type="title"/>
          </p:nvPr>
        </p:nvSpPr>
        <p:spPr>
          <a:xfrm>
            <a:off x="468313" y="0"/>
            <a:ext cx="8207375" cy="600075"/>
          </a:xfrm>
        </p:spPr>
        <p:txBody>
          <a:bodyPr/>
          <a:lstStyle/>
          <a:p>
            <a:pPr algn="ctr"/>
            <a:r>
              <a:rPr kumimoji="1" lang="ja-JP" altLang="en-US" dirty="0"/>
              <a:t>先進 </a:t>
            </a:r>
            <a:r>
              <a:rPr lang="en-US" altLang="ja-JP" dirty="0"/>
              <a:t>Past &amp; Now: </a:t>
            </a:r>
            <a:r>
              <a:rPr kumimoji="1" lang="ja-JP" altLang="en-US" dirty="0"/>
              <a:t>卒業生に聞く</a:t>
            </a:r>
            <a:r>
              <a:rPr kumimoji="1" lang="en-US" altLang="ja-JP" dirty="0"/>
              <a:t>!</a:t>
            </a:r>
            <a:endParaRPr kumimoji="1" lang="ja-JP" altLang="en-US" dirty="0"/>
          </a:p>
        </p:txBody>
      </p:sp>
      <p:pic>
        <p:nvPicPr>
          <p:cNvPr id="15" name="図 14">
            <a:extLst>
              <a:ext uri="{FF2B5EF4-FFF2-40B4-BE49-F238E27FC236}">
                <a16:creationId xmlns:a16="http://schemas.microsoft.com/office/drawing/2014/main" id="{F52F5908-C006-ED4B-9BA8-FDDA502D36E4}"/>
              </a:ext>
            </a:extLst>
          </p:cNvPr>
          <p:cNvPicPr>
            <a:picLocks noChangeAspect="1"/>
          </p:cNvPicPr>
          <p:nvPr/>
        </p:nvPicPr>
        <p:blipFill>
          <a:blip r:embed="rId3"/>
          <a:stretch>
            <a:fillRect/>
          </a:stretch>
        </p:blipFill>
        <p:spPr>
          <a:xfrm>
            <a:off x="6091247" y="1192040"/>
            <a:ext cx="3052753" cy="3257550"/>
          </a:xfrm>
          <a:prstGeom prst="rect">
            <a:avLst/>
          </a:prstGeom>
        </p:spPr>
      </p:pic>
      <p:pic>
        <p:nvPicPr>
          <p:cNvPr id="28" name="図 27">
            <a:extLst>
              <a:ext uri="{FF2B5EF4-FFF2-40B4-BE49-F238E27FC236}">
                <a16:creationId xmlns:a16="http://schemas.microsoft.com/office/drawing/2014/main" id="{95566069-B2DF-A242-8AE3-967394598D43}"/>
              </a:ext>
            </a:extLst>
          </p:cNvPr>
          <p:cNvPicPr>
            <a:picLocks noChangeAspect="1"/>
          </p:cNvPicPr>
          <p:nvPr/>
        </p:nvPicPr>
        <p:blipFill>
          <a:blip r:embed="rId4"/>
          <a:stretch>
            <a:fillRect/>
          </a:stretch>
        </p:blipFill>
        <p:spPr>
          <a:xfrm>
            <a:off x="3099099" y="1220614"/>
            <a:ext cx="3106799" cy="3257551"/>
          </a:xfrm>
          <a:prstGeom prst="rect">
            <a:avLst/>
          </a:prstGeom>
        </p:spPr>
      </p:pic>
      <p:pic>
        <p:nvPicPr>
          <p:cNvPr id="30" name="図 29">
            <a:extLst>
              <a:ext uri="{FF2B5EF4-FFF2-40B4-BE49-F238E27FC236}">
                <a16:creationId xmlns:a16="http://schemas.microsoft.com/office/drawing/2014/main" id="{A986A084-187C-EA43-BDF4-621830DAD02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9896" y="1180916"/>
            <a:ext cx="3048000" cy="3181350"/>
          </a:xfrm>
          <a:prstGeom prst="rect">
            <a:avLst/>
          </a:prstGeom>
        </p:spPr>
      </p:pic>
      <p:pic>
        <p:nvPicPr>
          <p:cNvPr id="7" name="図 6">
            <a:extLst>
              <a:ext uri="{FF2B5EF4-FFF2-40B4-BE49-F238E27FC236}">
                <a16:creationId xmlns:a16="http://schemas.microsoft.com/office/drawing/2014/main" id="{E5ADBE74-64F9-4540-B8E2-8CEB2E6035C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115998" y="3900705"/>
            <a:ext cx="3022600" cy="3016250"/>
          </a:xfrm>
          <a:prstGeom prst="rect">
            <a:avLst/>
          </a:prstGeom>
        </p:spPr>
      </p:pic>
      <p:pic>
        <p:nvPicPr>
          <p:cNvPr id="11" name="図 10">
            <a:extLst>
              <a:ext uri="{FF2B5EF4-FFF2-40B4-BE49-F238E27FC236}">
                <a16:creationId xmlns:a16="http://schemas.microsoft.com/office/drawing/2014/main" id="{8476641B-9218-4740-B57E-CACC3C9568C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74348" y="3914353"/>
            <a:ext cx="3041650" cy="2959100"/>
          </a:xfrm>
          <a:prstGeom prst="rect">
            <a:avLst/>
          </a:prstGeom>
        </p:spPr>
      </p:pic>
      <p:pic>
        <p:nvPicPr>
          <p:cNvPr id="13" name="図 12">
            <a:extLst>
              <a:ext uri="{FF2B5EF4-FFF2-40B4-BE49-F238E27FC236}">
                <a16:creationId xmlns:a16="http://schemas.microsoft.com/office/drawing/2014/main" id="{B0B0B30C-29F7-DB41-BA9E-F204FB97F688}"/>
              </a:ext>
            </a:extLst>
          </p:cNvPr>
          <p:cNvPicPr>
            <a:picLocks noChangeAspect="1"/>
          </p:cNvPicPr>
          <p:nvPr/>
        </p:nvPicPr>
        <p:blipFill rotWithShape="1">
          <a:blip r:embed="rId8"/>
          <a:srcRect t="419" b="1"/>
          <a:stretch/>
        </p:blipFill>
        <p:spPr>
          <a:xfrm>
            <a:off x="13648" y="3914353"/>
            <a:ext cx="2804856" cy="2972744"/>
          </a:xfrm>
          <a:prstGeom prst="rect">
            <a:avLst/>
          </a:prstGeom>
        </p:spPr>
      </p:pic>
    </p:spTree>
    <p:extLst>
      <p:ext uri="{BB962C8B-B14F-4D97-AF65-F5344CB8AC3E}">
        <p14:creationId xmlns:p14="http://schemas.microsoft.com/office/powerpoint/2010/main" val="117154912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z="2800" dirty="0"/>
              <a:t>世界水準の学術研究を牽引する次世代のリーダー</a:t>
            </a:r>
          </a:p>
        </p:txBody>
      </p:sp>
      <p:pic>
        <p:nvPicPr>
          <p:cNvPr id="9" name="図 8">
            <a:extLst>
              <a:ext uri="{FF2B5EF4-FFF2-40B4-BE49-F238E27FC236}">
                <a16:creationId xmlns:a16="http://schemas.microsoft.com/office/drawing/2014/main" id="{2E36578B-9E18-DC02-0C58-0239CED13FC0}"/>
              </a:ext>
            </a:extLst>
          </p:cNvPr>
          <p:cNvPicPr>
            <a:picLocks noChangeAspect="1"/>
          </p:cNvPicPr>
          <p:nvPr/>
        </p:nvPicPr>
        <p:blipFill>
          <a:blip r:embed="rId3"/>
          <a:stretch>
            <a:fillRect/>
          </a:stretch>
        </p:blipFill>
        <p:spPr>
          <a:xfrm>
            <a:off x="1056067" y="812259"/>
            <a:ext cx="7031865" cy="5233481"/>
          </a:xfrm>
          <a:prstGeom prst="rect">
            <a:avLst/>
          </a:prstGeom>
        </p:spPr>
      </p:pic>
    </p:spTree>
    <p:extLst>
      <p:ext uri="{BB962C8B-B14F-4D97-AF65-F5344CB8AC3E}">
        <p14:creationId xmlns:p14="http://schemas.microsoft.com/office/powerpoint/2010/main" val="231543574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p:cNvSpPr>
          <p:nvPr/>
        </p:nvSpPr>
        <p:spPr bwMode="auto">
          <a:xfrm>
            <a:off x="501650" y="1254125"/>
            <a:ext cx="8153400" cy="609600"/>
          </a:xfrm>
          <a:prstGeom prst="rect">
            <a:avLst/>
          </a:prstGeom>
          <a:noFill/>
          <a:ln>
            <a:noFill/>
          </a:ln>
        </p:spPr>
        <p:txBody>
          <a:bodyPr lIns="0" tIns="0" rIns="40639" bIns="0"/>
          <a:lstStyle/>
          <a:p>
            <a:pPr marL="39688" algn="ctr" eaLnBrk="1" hangingPunct="1">
              <a:defRPr/>
            </a:pPr>
            <a:r>
              <a:rPr lang="ja-JP" altLang="en-US" sz="3600" dirty="0">
                <a:effectLst>
                  <a:outerShdw blurRad="38100" dist="38100" dir="2700000" algn="tl">
                    <a:srgbClr val="DDDDDD"/>
                  </a:outerShdw>
                </a:effectLst>
                <a:latin typeface="Meiryo UI" panose="020B0604030504040204" pitchFamily="50" charset="-128"/>
                <a:ea typeface="Meiryo UI" panose="020B0604030504040204" pitchFamily="50" charset="-128"/>
                <a:cs typeface="Meiryo UI" panose="020B0604030504040204" pitchFamily="50" charset="-128"/>
                <a:sym typeface="ヒラギノ角ゴ ProN W6" charset="0"/>
              </a:rPr>
              <a:t>早稲田大学</a:t>
            </a:r>
            <a:r>
              <a:rPr lang="en-US" altLang="ja-JP" sz="3600" dirty="0">
                <a:effectLst>
                  <a:outerShdw blurRad="38100" dist="38100" dir="2700000" algn="tl">
                    <a:srgbClr val="DDDDDD"/>
                  </a:outerShdw>
                </a:effectLst>
                <a:latin typeface="Meiryo UI" panose="020B0604030504040204" pitchFamily="50" charset="-128"/>
                <a:ea typeface="Meiryo UI" panose="020B0604030504040204" pitchFamily="50" charset="-128"/>
                <a:cs typeface="Meiryo UI" panose="020B0604030504040204" pitchFamily="50" charset="-128"/>
                <a:sym typeface="ヒラギノ角ゴ ProN W6" charset="0"/>
              </a:rPr>
              <a:t> </a:t>
            </a:r>
            <a:r>
              <a:rPr lang="ja-JP" altLang="en-US" sz="3600" dirty="0">
                <a:effectLst>
                  <a:outerShdw blurRad="38100" dist="38100" dir="2700000" algn="tl">
                    <a:srgbClr val="DDDDDD"/>
                  </a:outerShdw>
                </a:effectLst>
                <a:latin typeface="Meiryo UI" panose="020B0604030504040204" pitchFamily="50" charset="-128"/>
                <a:ea typeface="Meiryo UI" panose="020B0604030504040204" pitchFamily="50" charset="-128"/>
                <a:cs typeface="Meiryo UI" panose="020B0604030504040204" pitchFamily="50" charset="-128"/>
                <a:sym typeface="ヒラギノ角ゴ ProN W6" charset="0"/>
              </a:rPr>
              <a:t>先進理工学部・研究科</a:t>
            </a:r>
          </a:p>
        </p:txBody>
      </p:sp>
      <p:sp>
        <p:nvSpPr>
          <p:cNvPr id="2050" name="Rectangle 2"/>
          <p:cNvSpPr>
            <a:spLocks/>
          </p:cNvSpPr>
          <p:nvPr/>
        </p:nvSpPr>
        <p:spPr bwMode="auto">
          <a:xfrm>
            <a:off x="-12700" y="1896035"/>
            <a:ext cx="9156700" cy="469900"/>
          </a:xfrm>
          <a:prstGeom prst="rect">
            <a:avLst/>
          </a:prstGeom>
          <a:noFill/>
          <a:ln>
            <a:noFill/>
          </a:ln>
        </p:spPr>
        <p:txBody>
          <a:bodyPr lIns="0" tIns="0" rIns="40639" bIns="0"/>
          <a:lstStyle/>
          <a:p>
            <a:pPr marL="39688" algn="ctr" eaLnBrk="1" hangingPunct="1">
              <a:defRPr/>
            </a:pPr>
            <a:r>
              <a:rPr lang="en-US" altLang="ja-JP" sz="2000" dirty="0">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School of </a:t>
            </a:r>
            <a:r>
              <a:rPr lang="en-US" altLang="ja-JP" sz="2000" b="1" dirty="0">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A</a:t>
            </a:r>
            <a:r>
              <a:rPr lang="en-US" altLang="ja-JP" sz="2000" dirty="0">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dvanced </a:t>
            </a:r>
            <a:r>
              <a:rPr lang="en-US" altLang="ja-JP" sz="2000" b="1" dirty="0">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S</a:t>
            </a:r>
            <a:r>
              <a:rPr lang="en-US" altLang="ja-JP" sz="2000" dirty="0">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cience &amp; </a:t>
            </a:r>
            <a:r>
              <a:rPr lang="en-US" altLang="ja-JP" sz="2000" b="1" dirty="0">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E</a:t>
            </a:r>
            <a:r>
              <a:rPr lang="en-US" altLang="ja-JP" sz="2000" dirty="0">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ngineering, </a:t>
            </a:r>
            <a:r>
              <a:rPr lang="en-US" altLang="ja-JP" sz="2000" dirty="0" err="1">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Waseda</a:t>
            </a:r>
            <a:r>
              <a:rPr lang="en-US" altLang="ja-JP" sz="2000" dirty="0">
                <a:effectLst>
                  <a:outerShdw blurRad="38100" dist="38100" dir="2700000" algn="tl">
                    <a:srgbClr val="C0C0C0"/>
                  </a:outerShdw>
                </a:effectLst>
                <a:latin typeface="Meiryo UI" panose="020B0604030504040204" pitchFamily="50" charset="-128"/>
                <a:ea typeface="Meiryo UI" panose="020B0604030504040204" pitchFamily="50" charset="-128"/>
                <a:cs typeface="Meiryo UI" panose="020B0604030504040204" pitchFamily="50" charset="-128"/>
                <a:sym typeface="Helvetica" charset="0"/>
              </a:rPr>
              <a:t> University</a:t>
            </a:r>
          </a:p>
        </p:txBody>
      </p:sp>
      <p:pic>
        <p:nvPicPr>
          <p:cNvPr id="70659" name="Picture 3"/>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659563" y="22225"/>
            <a:ext cx="2376487"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図 2" descr="理工キャンパス5.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60037" y="2492375"/>
            <a:ext cx="2848358" cy="427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図 5" descr="理工キャンパス7.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7997" y="2492376"/>
            <a:ext cx="3175578" cy="238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2" name="図 10" descr="理工キャンパス1.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415" y="4664075"/>
            <a:ext cx="3152776" cy="210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図 11" descr="理工キャンパス4.jpg"/>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127375" y="2492375"/>
            <a:ext cx="3152775" cy="210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図 12" descr="理工キャンパス6.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3159649" y="4674833"/>
            <a:ext cx="3152775" cy="210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9487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098" name="Picture 18" descr="キャンパス周辺図"/>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00113" y="1358900"/>
            <a:ext cx="6732587"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a:xfrm>
            <a:off x="395288" y="-31750"/>
            <a:ext cx="8229600" cy="796925"/>
          </a:xfrm>
        </p:spPr>
        <p:txBody>
          <a:bodyPr/>
          <a:lstStyle/>
          <a:p>
            <a:pPr eaLnBrk="1" hangingPunct="1"/>
            <a:r>
              <a:rPr lang="ja-JP" altLang="en-US" sz="3600" dirty="0">
                <a:latin typeface="Meiryo UI" panose="020B0604030504040204" pitchFamily="50" charset="-128"/>
                <a:ea typeface="Meiryo UI" panose="020B0604030504040204" pitchFamily="50" charset="-128"/>
                <a:cs typeface="Meiryo UI" panose="020B0604030504040204" pitchFamily="50" charset="-128"/>
              </a:rPr>
              <a:t>早稲田大学の主なキャンパス・拠点</a:t>
            </a:r>
          </a:p>
        </p:txBody>
      </p:sp>
      <p:sp>
        <p:nvSpPr>
          <p:cNvPr id="21508" name="AutoShape 4"/>
          <p:cNvSpPr>
            <a:spLocks/>
          </p:cNvSpPr>
          <p:nvPr/>
        </p:nvSpPr>
        <p:spPr bwMode="auto">
          <a:xfrm>
            <a:off x="111125" y="2990164"/>
            <a:ext cx="2044700" cy="342900"/>
          </a:xfrm>
          <a:prstGeom prst="borderCallout2">
            <a:avLst>
              <a:gd name="adj1" fmla="val 35652"/>
              <a:gd name="adj2" fmla="val 100227"/>
              <a:gd name="adj3" fmla="val 33333"/>
              <a:gd name="adj4" fmla="val 129004"/>
              <a:gd name="adj5" fmla="val 334646"/>
              <a:gd name="adj6" fmla="val 152246"/>
            </a:avLst>
          </a:prstGeom>
          <a:solidFill>
            <a:srgbClr val="CCFFFF"/>
          </a:solidFill>
          <a:ln w="28575">
            <a:solidFill>
              <a:schemeClr val="accent2"/>
            </a:solidFill>
            <a:miter lim="800000"/>
            <a:headEnd/>
            <a:tailEnd type="triangle" w="med" len="med"/>
          </a:ln>
        </p:spPr>
        <p:txBody>
          <a:bodyPr/>
          <a:lstStyle/>
          <a:p>
            <a:pPr algn="ctr" eaLnBrk="1" hangingPunct="1">
              <a:spcBef>
                <a:spcPct val="50000"/>
              </a:spcBef>
            </a:pPr>
            <a:r>
              <a:rPr kumimoji="1" lang="ja-JP" altLang="en-US" sz="1600" b="1" dirty="0">
                <a:latin typeface="Meiryo UI" panose="020B0604030504040204" pitchFamily="50" charset="-128"/>
                <a:ea typeface="Meiryo UI" panose="020B0604030504040204" pitchFamily="50" charset="-128"/>
                <a:cs typeface="Meiryo UI" panose="020B0604030504040204" pitchFamily="50" charset="-128"/>
              </a:rPr>
              <a:t>西早稲田キャンパス</a:t>
            </a:r>
          </a:p>
        </p:txBody>
      </p:sp>
      <p:sp>
        <p:nvSpPr>
          <p:cNvPr id="21509" name="AutoShape 5"/>
          <p:cNvSpPr>
            <a:spLocks/>
          </p:cNvSpPr>
          <p:nvPr/>
        </p:nvSpPr>
        <p:spPr bwMode="auto">
          <a:xfrm>
            <a:off x="7369094" y="4018683"/>
            <a:ext cx="1727200" cy="342900"/>
          </a:xfrm>
          <a:prstGeom prst="borderCallout2">
            <a:avLst>
              <a:gd name="adj1" fmla="val 47246"/>
              <a:gd name="adj2" fmla="val 192"/>
              <a:gd name="adj3" fmla="val 44928"/>
              <a:gd name="adj4" fmla="val -60232"/>
              <a:gd name="adj5" fmla="val -31364"/>
              <a:gd name="adj6" fmla="val -89048"/>
            </a:avLst>
          </a:prstGeom>
          <a:solidFill>
            <a:srgbClr val="CCFFCC"/>
          </a:solidFill>
          <a:ln w="28575">
            <a:solidFill>
              <a:srgbClr val="009900"/>
            </a:solidFill>
            <a:miter lim="800000"/>
            <a:headEnd/>
            <a:tailEnd type="triangle" w="med" len="med"/>
          </a:ln>
        </p:spPr>
        <p:txBody>
          <a:bodyPr/>
          <a:lstStyle/>
          <a:p>
            <a:pPr algn="ctr" eaLnBrk="1" hangingPunct="1">
              <a:spcBef>
                <a:spcPct val="50000"/>
              </a:spcBef>
            </a:pPr>
            <a:r>
              <a:rPr kumimoji="1" lang="ja-JP" altLang="en-US" sz="1600" b="1" dirty="0">
                <a:latin typeface="Meiryo UI" panose="020B0604030504040204" pitchFamily="50" charset="-128"/>
                <a:ea typeface="Meiryo UI" panose="020B0604030504040204" pitchFamily="50" charset="-128"/>
                <a:cs typeface="Meiryo UI" panose="020B0604030504040204" pitchFamily="50" charset="-128"/>
              </a:rPr>
              <a:t>戸山キャンパス</a:t>
            </a:r>
          </a:p>
        </p:txBody>
      </p:sp>
      <p:sp>
        <p:nvSpPr>
          <p:cNvPr id="21510" name="Text Box 6" descr="新聞紙"/>
          <p:cNvSpPr txBox="1">
            <a:spLocks noChangeArrowheads="1"/>
          </p:cNvSpPr>
          <p:nvPr/>
        </p:nvSpPr>
        <p:spPr bwMode="auto">
          <a:xfrm>
            <a:off x="541005" y="5361720"/>
            <a:ext cx="1184940" cy="664797"/>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70000"/>
              </a:lnSpc>
              <a:spcBef>
                <a:spcPct val="50000"/>
              </a:spcBef>
            </a:pP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・基幹理工学部</a:t>
            </a:r>
          </a:p>
          <a:p>
            <a:pPr eaLnBrk="1" hangingPunct="1">
              <a:lnSpc>
                <a:spcPct val="70000"/>
              </a:lnSpc>
              <a:spcBef>
                <a:spcPct val="50000"/>
              </a:spcBef>
            </a:pP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・創造理工学部</a:t>
            </a:r>
          </a:p>
          <a:p>
            <a:pPr eaLnBrk="1" hangingPunct="1">
              <a:lnSpc>
                <a:spcPct val="70000"/>
              </a:lnSpc>
              <a:spcBef>
                <a:spcPct val="50000"/>
              </a:spcBef>
            </a:pP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・先進理工学部</a:t>
            </a:r>
          </a:p>
        </p:txBody>
      </p:sp>
      <p:sp>
        <p:nvSpPr>
          <p:cNvPr id="21511" name="Text Box 7" descr="新聞紙"/>
          <p:cNvSpPr txBox="1">
            <a:spLocks noChangeArrowheads="1"/>
          </p:cNvSpPr>
          <p:nvPr/>
        </p:nvSpPr>
        <p:spPr bwMode="auto">
          <a:xfrm>
            <a:off x="4946182" y="4157070"/>
            <a:ext cx="1301750" cy="441325"/>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70000"/>
              </a:lnSpc>
              <a:spcBef>
                <a:spcPct val="50000"/>
              </a:spcBef>
            </a:pP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・文化構想学部</a:t>
            </a:r>
          </a:p>
          <a:p>
            <a:pPr eaLnBrk="1" hangingPunct="1">
              <a:lnSpc>
                <a:spcPct val="70000"/>
              </a:lnSpc>
              <a:spcBef>
                <a:spcPct val="50000"/>
              </a:spcBef>
            </a:pP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・文学部</a:t>
            </a:r>
          </a:p>
        </p:txBody>
      </p:sp>
      <p:sp>
        <p:nvSpPr>
          <p:cNvPr id="21512" name="Text Box 8" descr="新聞紙"/>
          <p:cNvSpPr txBox="1">
            <a:spLocks noChangeArrowheads="1"/>
          </p:cNvSpPr>
          <p:nvPr/>
        </p:nvSpPr>
        <p:spPr bwMode="auto">
          <a:xfrm>
            <a:off x="4614660" y="1368425"/>
            <a:ext cx="2584450" cy="661988"/>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70000"/>
              </a:lnSpc>
              <a:spcBef>
                <a:spcPct val="50000"/>
              </a:spcBef>
            </a:pP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・政治経済学部　・商学部</a:t>
            </a:r>
          </a:p>
          <a:p>
            <a:pPr eaLnBrk="1" hangingPunct="1">
              <a:lnSpc>
                <a:spcPct val="70000"/>
              </a:lnSpc>
              <a:spcBef>
                <a:spcPct val="50000"/>
              </a:spcBef>
            </a:pP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・法学部　　　　　 ・社会科学部</a:t>
            </a:r>
          </a:p>
          <a:p>
            <a:pPr eaLnBrk="1" hangingPunct="1">
              <a:lnSpc>
                <a:spcPct val="70000"/>
              </a:lnSpc>
              <a:spcBef>
                <a:spcPct val="50000"/>
              </a:spcBef>
            </a:pPr>
            <a:r>
              <a:rPr lang="ja-JP" altLang="en-US" sz="12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・教育学部　　　  ・国際教養学部</a:t>
            </a:r>
          </a:p>
        </p:txBody>
      </p:sp>
      <p:sp>
        <p:nvSpPr>
          <p:cNvPr id="21513" name="Text Box 9"/>
          <p:cNvSpPr txBox="1">
            <a:spLocks noChangeArrowheads="1"/>
          </p:cNvSpPr>
          <p:nvPr/>
        </p:nvSpPr>
        <p:spPr bwMode="auto">
          <a:xfrm>
            <a:off x="1874991" y="915479"/>
            <a:ext cx="2062162" cy="338554"/>
          </a:xfrm>
          <a:prstGeom prst="rect">
            <a:avLst/>
          </a:prstGeom>
          <a:solidFill>
            <a:srgbClr val="FFFF99"/>
          </a:solidFill>
          <a:ln w="28575">
            <a:solidFill>
              <a:srgbClr val="FF9900"/>
            </a:solidFill>
            <a:miter lim="800000"/>
            <a:headEnd/>
            <a:tailEnd/>
          </a:ln>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spcBef>
                <a:spcPct val="50000"/>
              </a:spcBef>
            </a:pPr>
            <a:r>
              <a:rPr lang="ja-JP" altLang="en-US" sz="16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所沢キャンパス</a:t>
            </a:r>
          </a:p>
        </p:txBody>
      </p:sp>
      <p:sp>
        <p:nvSpPr>
          <p:cNvPr id="21514" name="Text Box 10" descr="新聞紙"/>
          <p:cNvSpPr txBox="1">
            <a:spLocks noChangeArrowheads="1"/>
          </p:cNvSpPr>
          <p:nvPr/>
        </p:nvSpPr>
        <p:spPr bwMode="auto">
          <a:xfrm>
            <a:off x="1736878" y="1320291"/>
            <a:ext cx="1403350" cy="441325"/>
          </a:xfrm>
          <a:prstGeom prst="rect">
            <a:avLst/>
          </a:prstGeom>
          <a:blipFill dpi="0" rotWithShape="1">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70000"/>
              </a:lnSpc>
              <a:spcBef>
                <a:spcPct val="50000"/>
              </a:spcBef>
            </a:pPr>
            <a:r>
              <a:rPr lang="ja-JP" altLang="en-US" sz="1200">
                <a:solidFill>
                  <a:srgbClr val="000000"/>
                </a:solidFill>
                <a:latin typeface="Meiryo UI" panose="020B0604030504040204" pitchFamily="50" charset="-128"/>
                <a:ea typeface="Meiryo UI" panose="020B0604030504040204" pitchFamily="50" charset="-128"/>
                <a:cs typeface="Meiryo UI" panose="020B0604030504040204" pitchFamily="50" charset="-128"/>
              </a:rPr>
              <a:t>・人間科学部</a:t>
            </a:r>
          </a:p>
          <a:p>
            <a:pPr eaLnBrk="1" hangingPunct="1">
              <a:lnSpc>
                <a:spcPct val="70000"/>
              </a:lnSpc>
              <a:spcBef>
                <a:spcPct val="50000"/>
              </a:spcBef>
            </a:pPr>
            <a:r>
              <a:rPr lang="ja-JP" altLang="en-US" sz="1200">
                <a:solidFill>
                  <a:srgbClr val="000000"/>
                </a:solidFill>
                <a:latin typeface="Meiryo UI" panose="020B0604030504040204" pitchFamily="50" charset="-128"/>
                <a:ea typeface="Meiryo UI" panose="020B0604030504040204" pitchFamily="50" charset="-128"/>
                <a:cs typeface="Meiryo UI" panose="020B0604030504040204" pitchFamily="50" charset="-128"/>
              </a:rPr>
              <a:t>・スポーツ科学部</a:t>
            </a:r>
          </a:p>
        </p:txBody>
      </p:sp>
      <p:pic>
        <p:nvPicPr>
          <p:cNvPr id="21515" name="Picture 11" descr="in_img0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43965" y="1172183"/>
            <a:ext cx="1043444" cy="1013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Picture 12" descr="in_img0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68303" y="4407271"/>
            <a:ext cx="1006570" cy="982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7" name="AutoShape 13"/>
          <p:cNvSpPr>
            <a:spLocks/>
          </p:cNvSpPr>
          <p:nvPr/>
        </p:nvSpPr>
        <p:spPr bwMode="auto">
          <a:xfrm>
            <a:off x="6718300" y="765175"/>
            <a:ext cx="2108200" cy="330200"/>
          </a:xfrm>
          <a:prstGeom prst="borderCallout2">
            <a:avLst>
              <a:gd name="adj1" fmla="val 34616"/>
              <a:gd name="adj2" fmla="val -599"/>
              <a:gd name="adj3" fmla="val 34616"/>
              <a:gd name="adj4" fmla="val -25375"/>
              <a:gd name="adj5" fmla="val 526444"/>
              <a:gd name="adj6" fmla="val -48343"/>
            </a:avLst>
          </a:prstGeom>
          <a:solidFill>
            <a:srgbClr val="FFCCFF"/>
          </a:solidFill>
          <a:ln w="28575">
            <a:solidFill>
              <a:srgbClr val="FF0000"/>
            </a:solidFill>
            <a:miter lim="800000"/>
            <a:headEnd/>
            <a:tailEnd type="triangle" w="med" len="med"/>
          </a:ln>
        </p:spPr>
        <p:txBody>
          <a:bodyPr/>
          <a:lstStyle/>
          <a:p>
            <a:pPr algn="ctr" eaLnBrk="1" hangingPunct="1">
              <a:spcBef>
                <a:spcPct val="50000"/>
              </a:spcBef>
            </a:pPr>
            <a:r>
              <a:rPr kumimoji="1" lang="ja-JP" altLang="en-US" sz="1600" b="1">
                <a:latin typeface="Meiryo UI" panose="020B0604030504040204" pitchFamily="50" charset="-128"/>
                <a:ea typeface="Meiryo UI" panose="020B0604030504040204" pitchFamily="50" charset="-128"/>
                <a:cs typeface="Meiryo UI" panose="020B0604030504040204" pitchFamily="50" charset="-128"/>
              </a:rPr>
              <a:t>早稲田キャンパス</a:t>
            </a:r>
          </a:p>
        </p:txBody>
      </p:sp>
      <p:pic>
        <p:nvPicPr>
          <p:cNvPr id="21518" name="Picture 14" descr="in_img0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70344" y="3435165"/>
            <a:ext cx="1828800" cy="178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Picture 15" descr="所沢キャンパス"/>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69127" y="978296"/>
            <a:ext cx="1267751" cy="84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AutoShape 5"/>
          <p:cNvSpPr>
            <a:spLocks/>
          </p:cNvSpPr>
          <p:nvPr/>
        </p:nvSpPr>
        <p:spPr bwMode="auto">
          <a:xfrm>
            <a:off x="7318375" y="2310518"/>
            <a:ext cx="1602988" cy="403970"/>
          </a:xfrm>
          <a:prstGeom prst="borderCallout2">
            <a:avLst>
              <a:gd name="adj1" fmla="val 26376"/>
              <a:gd name="adj2" fmla="val 653"/>
              <a:gd name="adj3" fmla="val 24408"/>
              <a:gd name="adj4" fmla="val -14954"/>
              <a:gd name="adj5" fmla="val 172709"/>
              <a:gd name="adj6" fmla="val -38751"/>
            </a:avLst>
          </a:prstGeom>
          <a:solidFill>
            <a:schemeClr val="accent3">
              <a:lumMod val="85000"/>
            </a:schemeClr>
          </a:solidFill>
          <a:ln w="28575">
            <a:solidFill>
              <a:schemeClr val="accent3">
                <a:lumMod val="50000"/>
              </a:schemeClr>
            </a:solidFill>
            <a:miter lim="800000"/>
            <a:headEnd/>
            <a:tailEnd type="triangle" w="med" len="med"/>
          </a:ln>
        </p:spPr>
        <p:txBody>
          <a:bodyPr/>
          <a:lstStyle/>
          <a:p>
            <a:pPr algn="ctr" eaLnBrk="1" hangingPunct="1">
              <a:spcBef>
                <a:spcPct val="50000"/>
              </a:spcBef>
            </a:pPr>
            <a:r>
              <a:rPr kumimoji="1" lang="ja-JP" altLang="en-US" sz="1100" b="1" dirty="0">
                <a:latin typeface="Meiryo UI" panose="020B0604030504040204" pitchFamily="50" charset="-128"/>
                <a:ea typeface="Meiryo UI" panose="020B0604030504040204" pitchFamily="50" charset="-128"/>
                <a:cs typeface="Meiryo UI" panose="020B0604030504040204" pitchFamily="50" charset="-128"/>
              </a:rPr>
              <a:t>リサーチ・イノベーション・センター</a:t>
            </a:r>
          </a:p>
        </p:txBody>
      </p:sp>
      <p:sp>
        <p:nvSpPr>
          <p:cNvPr id="19" name="AutoShape 5"/>
          <p:cNvSpPr>
            <a:spLocks/>
          </p:cNvSpPr>
          <p:nvPr/>
        </p:nvSpPr>
        <p:spPr bwMode="auto">
          <a:xfrm>
            <a:off x="3937153" y="5824653"/>
            <a:ext cx="2512613" cy="754567"/>
          </a:xfrm>
          <a:prstGeom prst="borderCallout2">
            <a:avLst>
              <a:gd name="adj1" fmla="val -765"/>
              <a:gd name="adj2" fmla="val 76987"/>
              <a:gd name="adj3" fmla="val -24009"/>
              <a:gd name="adj4" fmla="val 77191"/>
              <a:gd name="adj5" fmla="val -82387"/>
              <a:gd name="adj6" fmla="val 99472"/>
            </a:avLst>
          </a:prstGeom>
          <a:solidFill>
            <a:srgbClr val="FFCC00">
              <a:alpha val="31000"/>
            </a:srgbClr>
          </a:solidFill>
          <a:ln w="28575">
            <a:solidFill>
              <a:srgbClr val="FFCC00"/>
            </a:solidFill>
            <a:miter lim="800000"/>
            <a:headEnd/>
            <a:tailEnd type="triangle" w="med" len="med"/>
          </a:ln>
        </p:spPr>
        <p:txBody>
          <a:bodyPr/>
          <a:lstStyle/>
          <a:p>
            <a:pPr algn="ctr" eaLnBrk="1" hangingPunct="1">
              <a:spcBef>
                <a:spcPts val="0"/>
              </a:spcBef>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先端生命医科学センター</a:t>
            </a:r>
            <a:endParaRPr kumimoji="1" lang="en-US" altLang="ja-JP"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spcBef>
                <a:spcPts val="0"/>
              </a:spcBef>
            </a:pPr>
            <a:r>
              <a:rPr kumimoji="1" lang="en-US" altLang="ja-JP"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東京女子医科大学・早稲田大学連携</a:t>
            </a:r>
            <a:endParaRPr kumimoji="1" lang="en-US" altLang="ja-JP"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eaLnBrk="1" hangingPunct="1">
              <a:spcBef>
                <a:spcPts val="0"/>
              </a:spcBef>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先端生命医科学研究教育施設（</a:t>
            </a:r>
            <a:r>
              <a:rPr kumimoji="1" lang="en-US" altLang="ja-JP" sz="1100" b="1"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TWIns</a:t>
            </a: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40822" y="5617899"/>
            <a:ext cx="1656544" cy="1096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69094" y="2775006"/>
            <a:ext cx="1491987" cy="995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631502"/>
      </p:ext>
    </p:extLst>
  </p:cSld>
  <p:clrMapOvr>
    <a:masterClrMapping/>
  </p:clrMapOvr>
  <p:transition/>
</p:sld>
</file>

<file path=ppt/theme/theme1.xml><?xml version="1.0" encoding="utf-8"?>
<a:theme xmlns:a="http://schemas.openxmlformats.org/drawingml/2006/main" name="標準デザイン">
  <a:themeElements>
    <a:clrScheme name="">
      <a:dk1>
        <a:srgbClr val="000000"/>
      </a:dk1>
      <a:lt1>
        <a:srgbClr val="FFFFFF"/>
      </a:lt1>
      <a:dk2>
        <a:srgbClr val="000000"/>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3_標準デザイン">
  <a:themeElements>
    <a:clrScheme name="">
      <a:dk1>
        <a:srgbClr val="000000"/>
      </a:dk1>
      <a:lt1>
        <a:srgbClr val="FFFFFF"/>
      </a:lt1>
      <a:dk2>
        <a:srgbClr val="000000"/>
      </a:dk2>
      <a:lt2>
        <a:srgbClr val="00000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4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5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2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9_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eiryo UI-Century Gothic">
      <a:majorFont>
        <a:latin typeface="Century Gothic"/>
        <a:ea typeface="Meiryo UI"/>
        <a:cs typeface=""/>
      </a:majorFont>
      <a:minorFont>
        <a:latin typeface="Century Gothic"/>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5">
                <a:lumMod val="20000"/>
                <a:lumOff val="80000"/>
              </a:schemeClr>
            </a:gs>
            <a:gs pos="100000">
              <a:schemeClr val="accent5">
                <a:lumMod val="60000"/>
                <a:lumOff val="40000"/>
              </a:schemeClr>
            </a:gs>
          </a:gsLst>
          <a:lin ang="0" scaled="1"/>
        </a:gradFill>
      </a:spPr>
      <a:bodyPr wrap="none" rtlCol="0" anchor="ctr">
        <a:noAutofit/>
      </a:bodyPr>
      <a:lstStyle>
        <a:defPPr algn="ctr">
          <a:defRPr kumimoji="0" dirty="0" smtClean="0">
            <a:solidFill>
              <a:schemeClr val="accent5">
                <a:lumMod val="75000"/>
              </a:schemeClr>
            </a:solidFill>
            <a:latin typeface="+mn-ea"/>
            <a:ea typeface="+mn-ea"/>
            <a:sym typeface="ヒラギノ角ゴ ProN W6" charset="-128"/>
          </a:defRPr>
        </a:defPPr>
      </a:lstStyle>
    </a:spDef>
    <a:lnDef>
      <a:spPr bwMode="auto">
        <a:xfrm>
          <a:off x="0" y="0"/>
          <a:ext cx="1" cy="1"/>
        </a:xfrm>
        <a:custGeom>
          <a:avLst/>
          <a:gdLst/>
          <a:ahLst/>
          <a:cxnLst/>
          <a:rect l="0" t="0" r="0" b="0"/>
          <a:pathLst/>
        </a:custGeom>
        <a:solidFill>
          <a:srgbClr val="BBE0E3"/>
        </a:solidFill>
        <a:ln w="9525"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rgbClr val="000000"/>
            </a:solidFill>
            <a:effectLst/>
            <a:latin typeface="Arial" charset="0"/>
            <a:ea typeface="ヒラギノ角ゴ ProN W3" charset="0"/>
            <a:cs typeface="ヒラギノ角ゴ ProN W3" charset="0"/>
            <a:sym typeface="Arial" charset="0"/>
          </a:defRPr>
        </a:defPPr>
      </a:lstStyle>
    </a:lnDef>
    <a:txDef>
      <a:spPr>
        <a:solidFill>
          <a:schemeClr val="accent5"/>
        </a:solidFill>
      </a:spPr>
      <a:bodyPr wrap="none" rtlCol="0" anchor="ctr" anchorCtr="0">
        <a:spAutoFit/>
      </a:bodyPr>
      <a:lstStyle>
        <a:defPPr>
          <a:defRPr kumimoji="1" dirty="0" smtClean="0">
            <a:solidFill>
              <a:schemeClr val="bg1"/>
            </a:solidFill>
            <a:latin typeface="+mn-lt"/>
            <a:ea typeface="+mn-ea"/>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x65e5__x4ed8__x3068__x6642__x523b_ xmlns="15d67602-a9f7-4793-a02c-f8b4e38e48f5" xsi:nil="true"/>
    <_x65e5__x4ed8_ xmlns="15d67602-a9f7-4793-a02c-f8b4e38e48f5" xsi:nil="true"/>
    <lcf76f155ced4ddcb4097134ff3c332f xmlns="15d67602-a9f7-4793-a02c-f8b4e38e48f5">
      <Terms xmlns="http://schemas.microsoft.com/office/infopath/2007/PartnerControls"/>
    </lcf76f155ced4ddcb4097134ff3c332f>
    <TaxCatchAll xmlns="079dc812-d362-4b49-8a1c-27de54161c3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EDD30B5E25A5D448131B357835260D0" ma:contentTypeVersion="23" ma:contentTypeDescription="新しいドキュメントを作成します。" ma:contentTypeScope="" ma:versionID="1111cdc3a78919fe24a67e2f9677af7d">
  <xsd:schema xmlns:xsd="http://www.w3.org/2001/XMLSchema" xmlns:xs="http://www.w3.org/2001/XMLSchema" xmlns:p="http://schemas.microsoft.com/office/2006/metadata/properties" xmlns:ns2="079dc812-d362-4b49-8a1c-27de54161c38" xmlns:ns3="15d67602-a9f7-4793-a02c-f8b4e38e48f5" targetNamespace="http://schemas.microsoft.com/office/2006/metadata/properties" ma:root="true" ma:fieldsID="ef05e9a6e757b433ff88c6b55170eddb" ns2:_="" ns3:_="">
    <xsd:import namespace="079dc812-d362-4b49-8a1c-27de54161c38"/>
    <xsd:import namespace="15d67602-a9f7-4793-a02c-f8b4e38e48f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_x65e5__x4ed8_" minOccurs="0"/>
                <xsd:element ref="ns3:_x65e5__x4ed8__x3068__x6642__x523b_"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9dc812-d362-4b49-8a1c-27de54161c38" elementFormDefault="qualified">
    <xsd:import namespace="http://schemas.microsoft.com/office/2006/documentManagement/types"/>
    <xsd:import namespace="http://schemas.microsoft.com/office/infopath/2007/PartnerControls"/>
    <xsd:element name="SharedWithUsers" ma:index="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共有相手の詳細情報" ma:internalName="SharedWithDetails" ma:readOnly="true">
      <xsd:simpleType>
        <xsd:restriction base="dms:Note">
          <xsd:maxLength value="255"/>
        </xsd:restriction>
      </xsd:simpleType>
    </xsd:element>
    <xsd:element name="TaxCatchAll" ma:index="25" nillable="true" ma:displayName="Taxonomy Catch All Column" ma:hidden="true" ma:list="{c25ceba3-332a-4df8-9220-78e594e879ab}" ma:internalName="TaxCatchAll" ma:showField="CatchAllData" ma:web="079dc812-d362-4b49-8a1c-27de54161c3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5d67602-a9f7-4793-a02c-f8b4e38e48f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_x65e5__x4ed8_" ma:index="14" nillable="true" ma:displayName="日付" ma:format="DateOnly" ma:internalName="_x65e5__x4ed8_">
      <xsd:simpleType>
        <xsd:restriction base="dms:DateTime"/>
      </xsd:simpleType>
    </xsd:element>
    <xsd:element name="_x65e5__x4ed8__x3068__x6642__x523b_" ma:index="15" nillable="true" ma:displayName="日付と時刻" ma:format="DateTime" ma:internalName="_x65e5__x4ed8__x3068__x6642__x523b_">
      <xsd:simpleType>
        <xsd:restriction base="dms:DateTime"/>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画像タグ" ma:readOnly="false" ma:fieldId="{5cf76f15-5ced-4ddc-b409-7134ff3c332f}" ma:taxonomyMulti="true" ma:sspId="4d4dd7ba-f659-45d7-bdda-163cc0ada8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73E830-C197-4DD8-80A0-D5DF10D29572}">
  <ds:schemaRefs>
    <ds:schemaRef ds:uri="http://purl.org/dc/dcmitype/"/>
    <ds:schemaRef ds:uri="http://schemas.microsoft.com/office/infopath/2007/PartnerControls"/>
    <ds:schemaRef ds:uri="http://www.w3.org/XML/1998/namespace"/>
    <ds:schemaRef ds:uri="http://schemas.microsoft.com/office/2006/documentManagement/types"/>
    <ds:schemaRef ds:uri="http://purl.org/dc/elements/1.1/"/>
    <ds:schemaRef ds:uri="http://schemas.openxmlformats.org/package/2006/metadata/core-properties"/>
    <ds:schemaRef ds:uri="15d67602-a9f7-4793-a02c-f8b4e38e48f5"/>
    <ds:schemaRef ds:uri="079dc812-d362-4b49-8a1c-27de54161c38"/>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2D2E0B7C-D17E-4DFD-A63C-F2B69451AC23}"/>
</file>

<file path=customXml/itemProps3.xml><?xml version="1.0" encoding="utf-8"?>
<ds:datastoreItem xmlns:ds="http://schemas.openxmlformats.org/officeDocument/2006/customXml" ds:itemID="{D4789126-B824-413A-8DAD-1D7C6A392B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1828</TotalTime>
  <Pages>0</Pages>
  <Words>8175</Words>
  <Characters>0</Characters>
  <Application>Microsoft Office PowerPoint</Application>
  <PresentationFormat>画面に合わせる (4:3)</PresentationFormat>
  <Lines>0</Lines>
  <Paragraphs>975</Paragraphs>
  <Slides>68</Slides>
  <Notes>39</Notes>
  <HiddenSlides>0</HiddenSlides>
  <MMClips>0</MMClips>
  <ScaleCrop>false</ScaleCrop>
  <HeadingPairs>
    <vt:vector size="6" baseType="variant">
      <vt:variant>
        <vt:lpstr>使用されているフォント</vt:lpstr>
      </vt:variant>
      <vt:variant>
        <vt:i4>13</vt:i4>
      </vt:variant>
      <vt:variant>
        <vt:lpstr>テーマ</vt:lpstr>
      </vt:variant>
      <vt:variant>
        <vt:i4>7</vt:i4>
      </vt:variant>
      <vt:variant>
        <vt:lpstr>スライド タイトル</vt:lpstr>
      </vt:variant>
      <vt:variant>
        <vt:i4>68</vt:i4>
      </vt:variant>
    </vt:vector>
  </HeadingPairs>
  <TitlesOfParts>
    <vt:vector size="88" baseType="lpstr">
      <vt:lpstr>Lucida Grande</vt:lpstr>
      <vt:lpstr>Meiryo UI</vt:lpstr>
      <vt:lpstr>ＭＳ Ｐゴシック</vt:lpstr>
      <vt:lpstr>MS Gothic</vt:lpstr>
      <vt:lpstr>ヒラギノ角ゴ ProN W3</vt:lpstr>
      <vt:lpstr>ヒラギノ角ゴ ProN W6</vt:lpstr>
      <vt:lpstr>Yu Gothic</vt:lpstr>
      <vt:lpstr>Arial</vt:lpstr>
      <vt:lpstr>Calibri</vt:lpstr>
      <vt:lpstr>Century Gothic</vt:lpstr>
      <vt:lpstr>Tahoma</vt:lpstr>
      <vt:lpstr>Times New Roman</vt:lpstr>
      <vt:lpstr>Wingdings</vt:lpstr>
      <vt:lpstr>標準デザイン</vt:lpstr>
      <vt:lpstr>1_標準デザイン</vt:lpstr>
      <vt:lpstr>13_標準デザイン</vt:lpstr>
      <vt:lpstr>14_標準デザイン</vt:lpstr>
      <vt:lpstr>15_標準デザイン</vt:lpstr>
      <vt:lpstr>22_標準デザイン</vt:lpstr>
      <vt:lpstr>29_標準デザイン</vt:lpstr>
      <vt:lpstr>早稲田大学 先進理工学部・研究科</vt:lpstr>
      <vt:lpstr>PowerPoint プレゼンテーション</vt:lpstr>
      <vt:lpstr>大隈重信候 (1838年〜1922年)</vt:lpstr>
      <vt:lpstr>理工学部のあゆみ</vt:lpstr>
      <vt:lpstr>学部・学科紹介</vt:lpstr>
      <vt:lpstr>先進理工学部とは</vt:lpstr>
      <vt:lpstr>先進理工学部とは</vt:lpstr>
      <vt:lpstr>先進理工学部の6つの学科</vt:lpstr>
      <vt:lpstr>一貫したカリキュラムにより基礎から専門までステップアップ</vt:lpstr>
      <vt:lpstr>伝統を引き継ぎ・探求する力を育む実験教育</vt:lpstr>
      <vt:lpstr>充実した英語教育</vt:lpstr>
      <vt:lpstr>英語学位プログラム</vt:lpstr>
      <vt:lpstr>PowerPoint プレゼンテーション</vt:lpstr>
      <vt:lpstr>先進理工学部・先進理工学研究科の研究</vt:lpstr>
      <vt:lpstr>先進理工学部から先進理工学研究科へ</vt:lpstr>
      <vt:lpstr>先進理工学研究科の11の専攻</vt:lpstr>
      <vt:lpstr>高い専門性を養う学部・大学院統合教育</vt:lpstr>
      <vt:lpstr>研究大学として早稲田を牽引</vt:lpstr>
      <vt:lpstr>世界トップレベルの研究を行うための大型研究・教育予算獲得</vt:lpstr>
      <vt:lpstr>充実した奨学金制度</vt:lpstr>
      <vt:lpstr>2024年3月卒業生・修了生の進路</vt:lpstr>
      <vt:lpstr>卒業生・修了生の主な就職先</vt:lpstr>
      <vt:lpstr>物理学科の紹介</vt:lpstr>
      <vt:lpstr>研究分野 (物理学科)</vt:lpstr>
      <vt:lpstr>研究内容 (物理学科)</vt:lpstr>
      <vt:lpstr>物理学科の教員</vt:lpstr>
      <vt:lpstr>応用物理学科の紹介</vt:lpstr>
      <vt:lpstr>研究分野 (応用物理学科)</vt:lpstr>
      <vt:lpstr>学科の特徴 (応用物理学科)</vt:lpstr>
      <vt:lpstr>応用物理学科の教員</vt:lpstr>
      <vt:lpstr>化学・生命化学科の紹介</vt:lpstr>
      <vt:lpstr>研究分野 (化学・生命化学科)</vt:lpstr>
      <vt:lpstr>教育内容と目標 (化学・生命化学科)</vt:lpstr>
      <vt:lpstr>化学・生命化学科の教員</vt:lpstr>
      <vt:lpstr>応用化学科の紹介</vt:lpstr>
      <vt:lpstr>研究分野 (応用化学科)</vt:lpstr>
      <vt:lpstr>学科の特徴(応用化学科)</vt:lpstr>
      <vt:lpstr>応用化学科の教員</vt:lpstr>
      <vt:lpstr>生命医科学科の紹介</vt:lpstr>
      <vt:lpstr>研究分野 (生命医科学科)</vt:lpstr>
      <vt:lpstr>教育内容と目標 (生命医科学科)</vt:lpstr>
      <vt:lpstr>生命医科学科の教員</vt:lpstr>
      <vt:lpstr>電気・情報生命工学科の紹介</vt:lpstr>
      <vt:lpstr>研究分野 (電気・情報生命工学科)</vt:lpstr>
      <vt:lpstr>教育内容 (電気・情報生命工学科)</vt:lpstr>
      <vt:lpstr>電気・情報生命工学科の教員</vt:lpstr>
      <vt:lpstr>英語学位プログラムの概要</vt:lpstr>
      <vt:lpstr>PowerPoint プレゼンテーション</vt:lpstr>
      <vt:lpstr>Introduction to PHYSICS MAJOR </vt:lpstr>
      <vt:lpstr>Physics Majorの特徴</vt:lpstr>
      <vt:lpstr>Message from student and graduate/Faculty Member </vt:lpstr>
      <vt:lpstr>Introduction to Chemistry  MAJOR </vt:lpstr>
      <vt:lpstr>Chemistry Majorの特徴</vt:lpstr>
      <vt:lpstr>Message from student and graduate/Faculty Member </vt:lpstr>
      <vt:lpstr>Introduction to BIOSCIENCE MAJOR </vt:lpstr>
      <vt:lpstr>Bioscience Majorの特徴</vt:lpstr>
      <vt:lpstr>Message from student and graduate/Faculty Member </vt:lpstr>
      <vt:lpstr>先進理工学部・研究科 Web site</vt:lpstr>
      <vt:lpstr>学科・専攻・Major</vt:lpstr>
      <vt:lpstr>学際専攻・共同専攻・5年一貫制博士課程</vt:lpstr>
      <vt:lpstr>先進理工のキーワード</vt:lpstr>
      <vt:lpstr>CLOSE UP</vt:lpstr>
      <vt:lpstr>研究最前線：先進トップランナー</vt:lpstr>
      <vt:lpstr>先進Past &amp; Now: キャンパスライフ</vt:lpstr>
      <vt:lpstr>先進 Past &amp; Now: 卒業生に聞く!</vt:lpstr>
      <vt:lpstr>世界水準の学術研究を牽引する次世代のリーダー</vt:lpstr>
      <vt:lpstr>PowerPoint プレゼンテーション</vt:lpstr>
      <vt:lpstr>早稲田大学の主なキャンパス・拠点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iori</dc:creator>
  <cp:lastModifiedBy>KUJIRAI Masaki</cp:lastModifiedBy>
  <cp:revision>175</cp:revision>
  <dcterms:modified xsi:type="dcterms:W3CDTF">2025-10-13T00:11:13Z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0x010100DEDD30B5E25A5D448131B357835260D0</vt:lpwstr>
  </property>
  <property fmtid="{D5CDD505-2E9C-101B-9397-08002B2CF9AE}" pid="3" name="MediaServiceImageTags">
    <vt:lpwstr/>
  </property>
</Properties>
</file>