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 id="2147483686" r:id="rId6"/>
    <p:sldMasterId id="2147483699" r:id="rId7"/>
    <p:sldMasterId id="2147483712" r:id="rId8"/>
    <p:sldMasterId id="2147483725" r:id="rId9"/>
    <p:sldMasterId id="2147483738" r:id="rId10"/>
    <p:sldMasterId id="2147483751" r:id="rId11"/>
    <p:sldMasterId id="2147483764" r:id="rId12"/>
    <p:sldMasterId id="2147483790" r:id="rId13"/>
    <p:sldMasterId id="2147483828" r:id="rId14"/>
    <p:sldMasterId id="2147483840" r:id="rId15"/>
    <p:sldMasterId id="2147484032" r:id="rId16"/>
  </p:sldMasterIdLst>
  <p:notesMasterIdLst>
    <p:notesMasterId r:id="rId80"/>
  </p:notesMasterIdLst>
  <p:handoutMasterIdLst>
    <p:handoutMasterId r:id="rId81"/>
  </p:handoutMasterIdLst>
  <p:sldIdLst>
    <p:sldId id="311" r:id="rId17"/>
    <p:sldId id="347" r:id="rId18"/>
    <p:sldId id="411" r:id="rId19"/>
    <p:sldId id="350" r:id="rId20"/>
    <p:sldId id="419" r:id="rId21"/>
    <p:sldId id="314" r:id="rId22"/>
    <p:sldId id="357" r:id="rId23"/>
    <p:sldId id="313" r:id="rId24"/>
    <p:sldId id="316" r:id="rId25"/>
    <p:sldId id="317" r:id="rId26"/>
    <p:sldId id="403" r:id="rId27"/>
    <p:sldId id="448" r:id="rId28"/>
    <p:sldId id="307" r:id="rId29"/>
    <p:sldId id="318" r:id="rId30"/>
    <p:sldId id="319" r:id="rId31"/>
    <p:sldId id="320" r:id="rId32"/>
    <p:sldId id="321" r:id="rId33"/>
    <p:sldId id="323" r:id="rId34"/>
    <p:sldId id="322" r:id="rId35"/>
    <p:sldId id="327" r:id="rId36"/>
    <p:sldId id="475" r:id="rId37"/>
    <p:sldId id="447" r:id="rId38"/>
    <p:sldId id="449" r:id="rId39"/>
    <p:sldId id="450" r:id="rId40"/>
    <p:sldId id="451" r:id="rId41"/>
    <p:sldId id="452" r:id="rId42"/>
    <p:sldId id="453" r:id="rId43"/>
    <p:sldId id="454" r:id="rId44"/>
    <p:sldId id="455" r:id="rId45"/>
    <p:sldId id="456" r:id="rId46"/>
    <p:sldId id="334" r:id="rId47"/>
    <p:sldId id="425" r:id="rId48"/>
    <p:sldId id="426" r:id="rId49"/>
    <p:sldId id="427" r:id="rId50"/>
    <p:sldId id="337" r:id="rId51"/>
    <p:sldId id="428" r:id="rId52"/>
    <p:sldId id="429" r:id="rId53"/>
    <p:sldId id="430" r:id="rId54"/>
    <p:sldId id="340" r:id="rId55"/>
    <p:sldId id="431" r:id="rId56"/>
    <p:sldId id="420" r:id="rId57"/>
    <p:sldId id="371" r:id="rId58"/>
    <p:sldId id="343" r:id="rId59"/>
    <p:sldId id="432" r:id="rId60"/>
    <p:sldId id="348" r:id="rId61"/>
    <p:sldId id="385" r:id="rId62"/>
    <p:sldId id="468" r:id="rId63"/>
    <p:sldId id="466" r:id="rId64"/>
    <p:sldId id="462" r:id="rId65"/>
    <p:sldId id="470" r:id="rId66"/>
    <p:sldId id="469" r:id="rId67"/>
    <p:sldId id="463" r:id="rId68"/>
    <p:sldId id="471" r:id="rId69"/>
    <p:sldId id="472" r:id="rId70"/>
    <p:sldId id="464" r:id="rId71"/>
    <p:sldId id="473" r:id="rId72"/>
    <p:sldId id="474" r:id="rId73"/>
    <p:sldId id="457" r:id="rId74"/>
    <p:sldId id="458" r:id="rId75"/>
    <p:sldId id="459" r:id="rId76"/>
    <p:sldId id="460" r:id="rId77"/>
    <p:sldId id="444" r:id="rId78"/>
    <p:sldId id="461" r:id="rId79"/>
  </p:sldIdLst>
  <p:sldSz cx="9144000" cy="6858000" type="screen4x3"/>
  <p:notesSz cx="6807200" cy="9939338"/>
  <p:defaultTextStyle>
    <a:defPPr>
      <a:defRPr lang="en-US"/>
    </a:defPPr>
    <a:lvl1pPr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1pPr>
    <a:lvl2pPr marL="4572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2pPr>
    <a:lvl3pPr marL="9144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3pPr>
    <a:lvl4pPr marL="13716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4pPr>
    <a:lvl5pPr marL="18288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5pPr>
    <a:lvl6pPr marL="2286000" algn="l" defTabSz="914400" rtl="0" eaLnBrk="1" latinLnBrk="0" hangingPunct="1">
      <a:defRPr kern="1200">
        <a:solidFill>
          <a:srgbClr val="000000"/>
        </a:solidFill>
        <a:latin typeface="Arial" charset="0"/>
        <a:ea typeface="ヒラギノ角ゴ ProN W3" charset="-128"/>
        <a:cs typeface="+mn-cs"/>
        <a:sym typeface="Arial" charset="0"/>
      </a:defRPr>
    </a:lvl6pPr>
    <a:lvl7pPr marL="2743200" algn="l" defTabSz="914400" rtl="0" eaLnBrk="1" latinLnBrk="0" hangingPunct="1">
      <a:defRPr kern="1200">
        <a:solidFill>
          <a:srgbClr val="000000"/>
        </a:solidFill>
        <a:latin typeface="Arial" charset="0"/>
        <a:ea typeface="ヒラギノ角ゴ ProN W3" charset="-128"/>
        <a:cs typeface="+mn-cs"/>
        <a:sym typeface="Arial" charset="0"/>
      </a:defRPr>
    </a:lvl7pPr>
    <a:lvl8pPr marL="3200400" algn="l" defTabSz="914400" rtl="0" eaLnBrk="1" latinLnBrk="0" hangingPunct="1">
      <a:defRPr kern="1200">
        <a:solidFill>
          <a:srgbClr val="000000"/>
        </a:solidFill>
        <a:latin typeface="Arial" charset="0"/>
        <a:ea typeface="ヒラギノ角ゴ ProN W3" charset="-128"/>
        <a:cs typeface="+mn-cs"/>
        <a:sym typeface="Arial" charset="0"/>
      </a:defRPr>
    </a:lvl8pPr>
    <a:lvl9pPr marL="3657600" algn="l" defTabSz="914400" rtl="0" eaLnBrk="1" latinLnBrk="0" hangingPunct="1">
      <a:defRPr kern="1200">
        <a:solidFill>
          <a:srgbClr val="000000"/>
        </a:solidFill>
        <a:latin typeface="Arial" charset="0"/>
        <a:ea typeface="ヒラギノ角ゴ ProN W3" charset="-128"/>
        <a:cs typeface="+mn-cs"/>
        <a:sym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33"/>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70" autoAdjust="0"/>
    <p:restoredTop sz="94939" autoAdjust="0"/>
  </p:normalViewPr>
  <p:slideViewPr>
    <p:cSldViewPr snapToGrid="0">
      <p:cViewPr varScale="1">
        <p:scale>
          <a:sx n="86" d="100"/>
          <a:sy n="86" d="100"/>
        </p:scale>
        <p:origin x="653" y="6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3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theme" Target="theme/theme1.xml"/><Relationship Id="rId16" Type="http://schemas.openxmlformats.org/officeDocument/2006/relationships/slideMaster" Target="slideMasters/slideMaster13.xml"/><Relationship Id="rId11" Type="http://schemas.openxmlformats.org/officeDocument/2006/relationships/slideMaster" Target="slideMasters/slideMaster8.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2.xml"/><Relationship Id="rId19" Type="http://schemas.openxmlformats.org/officeDocument/2006/relationships/slide" Target="slides/slide3.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5.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7.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7" Type="http://schemas.openxmlformats.org/officeDocument/2006/relationships/slideMaster" Target="slideMasters/slideMaster4.xml"/><Relationship Id="rId71" Type="http://schemas.openxmlformats.org/officeDocument/2006/relationships/slide" Target="slides/slide55.xml"/><Relationship Id="rId2" Type="http://schemas.openxmlformats.org/officeDocument/2006/relationships/customXml" Target="../customXml/item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61" Type="http://schemas.openxmlformats.org/officeDocument/2006/relationships/slide" Target="slides/slide45.xml"/><Relationship Id="rId8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167425617422002"/>
          <c:y val="7.6681126330919697E-2"/>
          <c:w val="0.69119803122719803"/>
          <c:h val="0.89604348754762397"/>
        </c:manualLayout>
      </c:layout>
      <c:barChart>
        <c:barDir val="bar"/>
        <c:grouping val="percentStacked"/>
        <c:varyColors val="0"/>
        <c:ser>
          <c:idx val="0"/>
          <c:order val="0"/>
          <c:tx>
            <c:strRef>
              <c:f>Sheet1!$B$1</c:f>
              <c:strCache>
                <c:ptCount val="1"/>
                <c:pt idx="0">
                  <c:v>Employed</c:v>
                </c:pt>
              </c:strCache>
            </c:strRef>
          </c:tx>
          <c:spPr>
            <a:solidFill>
              <a:srgbClr val="4472C4"/>
            </a:solidFill>
            <a:ln w="25398">
              <a:noFill/>
            </a:ln>
          </c:spPr>
          <c:invertIfNegative val="0"/>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Sheet1!$B$2:$B$5</c:f>
              <c:numCache>
                <c:formatCode>0.0_ </c:formatCode>
                <c:ptCount val="4"/>
                <c:pt idx="0">
                  <c:v>70.8</c:v>
                </c:pt>
                <c:pt idx="1">
                  <c:v>24.1</c:v>
                </c:pt>
                <c:pt idx="2">
                  <c:v>17.5</c:v>
                </c:pt>
                <c:pt idx="3">
                  <c:v>87.4</c:v>
                </c:pt>
              </c:numCache>
            </c:numRef>
          </c:val>
          <c:extLst>
            <c:ext xmlns:c16="http://schemas.microsoft.com/office/drawing/2014/chart" uri="{C3380CC4-5D6E-409C-BE32-E72D297353CC}">
              <c16:uniqueId val="{00000000-4253-4BA6-B6FE-F921A6A403ED}"/>
            </c:ext>
          </c:extLst>
        </c:ser>
        <c:ser>
          <c:idx val="1"/>
          <c:order val="1"/>
          <c:tx>
            <c:strRef>
              <c:f>Sheet1!$C$1</c:f>
              <c:strCache>
                <c:ptCount val="1"/>
                <c:pt idx="0">
                  <c:v>Proceed to master's program</c:v>
                </c:pt>
              </c:strCache>
            </c:strRef>
          </c:tx>
          <c:spPr>
            <a:solidFill>
              <a:srgbClr val="70AD47"/>
            </a:solidFill>
            <a:ln w="25398">
              <a:noFill/>
            </a:ln>
          </c:spPr>
          <c:invertIfNegative val="0"/>
          <c:dPt>
            <c:idx val="2"/>
            <c:invertIfNegative val="0"/>
            <c:bubble3D val="0"/>
            <c:spPr>
              <a:solidFill>
                <a:schemeClr val="accent6">
                  <a:lumMod val="75000"/>
                </a:schemeClr>
              </a:solidFill>
              <a:ln w="25398">
                <a:noFill/>
              </a:ln>
            </c:spPr>
            <c:extLst>
              <c:ext xmlns:c16="http://schemas.microsoft.com/office/drawing/2014/chart" uri="{C3380CC4-5D6E-409C-BE32-E72D297353CC}">
                <c16:uniqueId val="{00000002-4253-4BA6-B6FE-F921A6A403ED}"/>
              </c:ext>
            </c:extLst>
          </c:dPt>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Sheet1!$C$2:$C$5</c:f>
              <c:numCache>
                <c:formatCode>0.0_ </c:formatCode>
                <c:ptCount val="4"/>
                <c:pt idx="0">
                  <c:v>21.2</c:v>
                </c:pt>
                <c:pt idx="1">
                  <c:v>73.3</c:v>
                </c:pt>
                <c:pt idx="2">
                  <c:v>71.599999999999994</c:v>
                </c:pt>
              </c:numCache>
            </c:numRef>
          </c:val>
          <c:extLst>
            <c:ext xmlns:c16="http://schemas.microsoft.com/office/drawing/2014/chart" uri="{C3380CC4-5D6E-409C-BE32-E72D297353CC}">
              <c16:uniqueId val="{00000003-4253-4BA6-B6FE-F921A6A403ED}"/>
            </c:ext>
          </c:extLst>
        </c:ser>
        <c:ser>
          <c:idx val="2"/>
          <c:order val="2"/>
          <c:tx>
            <c:strRef>
              <c:f>Sheet1!$D$1</c:f>
              <c:strCache>
                <c:ptCount val="1"/>
                <c:pt idx="0">
                  <c:v>Doctroral Program</c:v>
                </c:pt>
              </c:strCache>
            </c:strRef>
          </c:tx>
          <c:spPr>
            <a:solidFill>
              <a:srgbClr val="FFC000"/>
            </a:solidFill>
            <a:ln w="25398">
              <a:noFill/>
            </a:ln>
          </c:spPr>
          <c:invertIfNegative val="0"/>
          <c:dLbls>
            <c:spPr>
              <a:noFill/>
              <a:ln w="25398">
                <a:noFill/>
              </a:ln>
            </c:spPr>
            <c:txPr>
              <a:bodyPr wrap="square" lIns="38100" tIns="19050" rIns="38100" bIns="19050" anchor="ctr">
                <a:spAutoFit/>
              </a:bodyPr>
              <a:lstStyle/>
              <a:p>
                <a:pPr>
                  <a:defRPr lang="ja-JP" sz="1383" b="1">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Sheet1!$D$2:$D$5</c:f>
              <c:numCache>
                <c:formatCode>0.0_ </c:formatCode>
                <c:ptCount val="4"/>
                <c:pt idx="3">
                  <c:v>9.4</c:v>
                </c:pt>
              </c:numCache>
            </c:numRef>
          </c:val>
          <c:extLst>
            <c:ext xmlns:c16="http://schemas.microsoft.com/office/drawing/2014/chart" uri="{C3380CC4-5D6E-409C-BE32-E72D297353CC}">
              <c16:uniqueId val="{00000004-4253-4BA6-B6FE-F921A6A403ED}"/>
            </c:ext>
          </c:extLst>
        </c:ser>
        <c:ser>
          <c:idx val="3"/>
          <c:order val="3"/>
          <c:tx>
            <c:strRef>
              <c:f>Sheet1!$E$1</c:f>
              <c:strCache>
                <c:ptCount val="1"/>
                <c:pt idx="0">
                  <c:v>Go to a master's program at other universities</c:v>
                </c:pt>
              </c:strCache>
            </c:strRef>
          </c:tx>
          <c:spPr>
            <a:solidFill>
              <a:srgbClr val="70AD47"/>
            </a:solidFill>
            <a:ln w="25398">
              <a:noFill/>
            </a:ln>
          </c:spPr>
          <c:invertIfNegative val="0"/>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Sheet1!$E$2:$E$5</c:f>
              <c:numCache>
                <c:formatCode>0.0_ </c:formatCode>
                <c:ptCount val="4"/>
                <c:pt idx="2">
                  <c:v>9.5</c:v>
                </c:pt>
              </c:numCache>
            </c:numRef>
          </c:val>
          <c:extLst>
            <c:ext xmlns:c16="http://schemas.microsoft.com/office/drawing/2014/chart" uri="{C3380CC4-5D6E-409C-BE32-E72D297353CC}">
              <c16:uniqueId val="{00000005-4253-4BA6-B6FE-F921A6A403ED}"/>
            </c:ext>
          </c:extLst>
        </c:ser>
        <c:ser>
          <c:idx val="4"/>
          <c:order val="4"/>
          <c:tx>
            <c:strRef>
              <c:f>Sheet1!$F$1</c:f>
              <c:strCache>
                <c:ptCount val="1"/>
                <c:pt idx="0">
                  <c:v>列1</c:v>
                </c:pt>
              </c:strCache>
            </c:strRef>
          </c:tx>
          <c:spPr>
            <a:solidFill>
              <a:srgbClr val="ED7D31"/>
            </a:solidFill>
            <a:ln w="25398">
              <a:noFill/>
            </a:ln>
          </c:spPr>
          <c:invertIfNegative val="0"/>
          <c:dLbls>
            <c:dLbl>
              <c:idx val="1"/>
              <c:layout>
                <c:manualLayout>
                  <c:x val="-1.23623727822409E-2"/>
                  <c:y val="4.545845172917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253-4BA6-B6FE-F921A6A403ED}"/>
                </c:ext>
              </c:extLst>
            </c:dLbl>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Sheet1!$F$2:$F$5</c:f>
              <c:numCache>
                <c:formatCode>0.0_ </c:formatCode>
                <c:ptCount val="4"/>
                <c:pt idx="0">
                  <c:v>2.2999999999999998</c:v>
                </c:pt>
              </c:numCache>
            </c:numRef>
          </c:val>
          <c:extLst>
            <c:ext xmlns:c16="http://schemas.microsoft.com/office/drawing/2014/chart" uri="{C3380CC4-5D6E-409C-BE32-E72D297353CC}">
              <c16:uniqueId val="{00000007-4253-4BA6-B6FE-F921A6A403ED}"/>
            </c:ext>
          </c:extLst>
        </c:ser>
        <c:ser>
          <c:idx val="5"/>
          <c:order val="5"/>
          <c:tx>
            <c:strRef>
              <c:f>Sheet1!$G$1</c:f>
              <c:strCache>
                <c:ptCount val="1"/>
                <c:pt idx="0">
                  <c:v>others</c:v>
                </c:pt>
              </c:strCache>
            </c:strRef>
          </c:tx>
          <c:spPr>
            <a:solidFill>
              <a:srgbClr val="A5A5A5"/>
            </a:solidFill>
            <a:ln w="25398">
              <a:noFill/>
            </a:ln>
          </c:spPr>
          <c:invertIfNegative val="0"/>
          <c:dLbls>
            <c:dLbl>
              <c:idx val="0"/>
              <c:layout>
                <c:manualLayout>
                  <c:x val="4.635889793340319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53-4BA6-B6FE-F921A6A403ED}"/>
                </c:ext>
              </c:extLst>
            </c:dLbl>
            <c:dLbl>
              <c:idx val="1"/>
              <c:layout>
                <c:manualLayout>
                  <c:x val="3.1221926858313501E-2"/>
                  <c:y val="4.545845172917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53-4BA6-B6FE-F921A6A403ED}"/>
                </c:ext>
              </c:extLst>
            </c:dLbl>
            <c:dLbl>
              <c:idx val="2"/>
              <c:layout>
                <c:manualLayout>
                  <c:x val="3.427772046119920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53-4BA6-B6FE-F921A6A403ED}"/>
                </c:ext>
              </c:extLst>
            </c:dLbl>
            <c:dLbl>
              <c:idx val="3"/>
              <c:layout>
                <c:manualLayout>
                  <c:x val="3.426859469388950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253-4BA6-B6FE-F921A6A403ED}"/>
                </c:ext>
              </c:extLst>
            </c:dLbl>
            <c:spPr>
              <a:noFill/>
              <a:ln w="25398">
                <a:noFill/>
              </a:ln>
            </c:spPr>
            <c:txPr>
              <a:bodyPr wrap="square" lIns="38100" tIns="19050" rIns="38100" bIns="19050" anchor="ctr">
                <a:spAutoFit/>
              </a:bodyPr>
              <a:lstStyle/>
              <a:p>
                <a:pPr>
                  <a:defRPr lang="ja-JP" sz="1383" b="1">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Pathways for all faculties</c:v>
                </c:pt>
                <c:pt idx="1">
                  <c:v>Careers in the three faculties</c:v>
                </c:pt>
                <c:pt idx="2">
                  <c:v>Careers in Faculty of Advanced Sci. &amp; Eng</c:v>
                </c:pt>
                <c:pt idx="3">
                  <c:v>Careers in Grad. Sch. of Advanced Sci. &amp; Eng.</c:v>
                </c:pt>
              </c:strCache>
            </c:strRef>
          </c:cat>
          <c:val>
            <c:numRef>
              <c:f>Sheet1!$G$2:$G$5</c:f>
              <c:numCache>
                <c:formatCode>0.0_ </c:formatCode>
                <c:ptCount val="4"/>
                <c:pt idx="0">
                  <c:v>5.8</c:v>
                </c:pt>
                <c:pt idx="1">
                  <c:v>2.6000000000000085</c:v>
                </c:pt>
                <c:pt idx="2">
                  <c:v>1.5</c:v>
                </c:pt>
                <c:pt idx="3">
                  <c:v>3.199999999999994</c:v>
                </c:pt>
              </c:numCache>
            </c:numRef>
          </c:val>
          <c:extLst>
            <c:ext xmlns:c16="http://schemas.microsoft.com/office/drawing/2014/chart" uri="{C3380CC4-5D6E-409C-BE32-E72D297353CC}">
              <c16:uniqueId val="{0000000C-4253-4BA6-B6FE-F921A6A403ED}"/>
            </c:ext>
          </c:extLst>
        </c:ser>
        <c:dLbls>
          <c:showLegendKey val="0"/>
          <c:showVal val="0"/>
          <c:showCatName val="0"/>
          <c:showSerName val="0"/>
          <c:showPercent val="0"/>
          <c:showBubbleSize val="0"/>
        </c:dLbls>
        <c:gapWidth val="100"/>
        <c:overlap val="100"/>
        <c:axId val="111032960"/>
        <c:axId val="111059328"/>
      </c:barChart>
      <c:catAx>
        <c:axId val="111032960"/>
        <c:scaling>
          <c:orientation val="maxMin"/>
        </c:scaling>
        <c:delete val="0"/>
        <c:axPos val="l"/>
        <c:numFmt formatCode="General" sourceLinked="1"/>
        <c:majorTickMark val="none"/>
        <c:minorTickMark val="none"/>
        <c:tickLblPos val="nextTo"/>
        <c:spPr>
          <a:ln w="3175">
            <a:solidFill>
              <a:srgbClr val="808080"/>
            </a:solidFill>
            <a:prstDash val="solid"/>
          </a:ln>
        </c:spPr>
        <c:txPr>
          <a:bodyPr/>
          <a:lstStyle/>
          <a:p>
            <a:pPr>
              <a:defRPr lang="ja-JP" b="1">
                <a:latin typeface="Meiryo UI" panose="020B0604030504040204" pitchFamily="50" charset="-128"/>
                <a:ea typeface="Meiryo UI" panose="020B0604030504040204" pitchFamily="50" charset="-128"/>
                <a:cs typeface="Meiryo UI" panose="020B0604030504040204" pitchFamily="50" charset="-128"/>
              </a:defRPr>
            </a:pPr>
            <a:endParaRPr lang="ja-JP"/>
          </a:p>
        </c:txPr>
        <c:crossAx val="111059328"/>
        <c:crosses val="autoZero"/>
        <c:auto val="1"/>
        <c:lblAlgn val="ctr"/>
        <c:lblOffset val="100"/>
        <c:noMultiLvlLbl val="0"/>
      </c:catAx>
      <c:valAx>
        <c:axId val="111059328"/>
        <c:scaling>
          <c:orientation val="minMax"/>
        </c:scaling>
        <c:delete val="0"/>
        <c:axPos val="t"/>
        <c:majorGridlines>
          <c:spPr>
            <a:ln w="3175">
              <a:solidFill>
                <a:srgbClr val="808080"/>
              </a:solidFill>
              <a:prstDash val="solid"/>
            </a:ln>
          </c:spPr>
        </c:majorGridlines>
        <c:numFmt formatCode="0%" sourceLinked="1"/>
        <c:majorTickMark val="none"/>
        <c:minorTickMark val="none"/>
        <c:tickLblPos val="nextTo"/>
        <c:spPr>
          <a:ln w="3175">
            <a:solidFill>
              <a:srgbClr val="808080"/>
            </a:solidFill>
            <a:prstDash val="solid"/>
          </a:ln>
        </c:spPr>
        <c:txPr>
          <a:bodyPr/>
          <a:lstStyle/>
          <a:p>
            <a:pPr>
              <a:defRPr lang="ja-JP" sz="1383">
                <a:latin typeface="Meiryo UI" panose="020B0604030504040204" pitchFamily="50" charset="-128"/>
                <a:ea typeface="Meiryo UI" panose="020B0604030504040204" pitchFamily="50" charset="-128"/>
                <a:cs typeface="Meiryo UI" panose="020B0604030504040204" pitchFamily="50" charset="-128"/>
              </a:defRPr>
            </a:pPr>
            <a:endParaRPr lang="ja-JP"/>
          </a:p>
        </c:txPr>
        <c:crossAx val="111032960"/>
        <c:crosses val="autoZero"/>
        <c:crossBetween val="between"/>
      </c:valAx>
      <c:spPr>
        <a:noFill/>
        <a:ln w="25398">
          <a:noFill/>
        </a:ln>
      </c:spPr>
    </c:plotArea>
    <c:plotVisOnly val="1"/>
    <c:dispBlanksAs val="gap"/>
    <c:showDLblsOverMax val="0"/>
  </c:chart>
  <c:spPr>
    <a:noFill/>
    <a:ln>
      <a:noFill/>
    </a:ln>
  </c:spPr>
  <c:txPr>
    <a:bodyPr/>
    <a:lstStyle/>
    <a:p>
      <a:pPr>
        <a:defRPr sz="1579"/>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kumimoji="1" sz="1200" smtClean="0"/>
            </a:lvl1pPr>
          </a:lstStyle>
          <a:p>
            <a:pPr>
              <a:defRPr/>
            </a:pPr>
            <a:endParaRPr lang="ja-JP" altLang="en-US"/>
          </a:p>
        </p:txBody>
      </p:sp>
      <p:sp>
        <p:nvSpPr>
          <p:cNvPr id="3" name="日付プレースホルダー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kumimoji="1" sz="1200" smtClean="0"/>
            </a:lvl1pPr>
          </a:lstStyle>
          <a:p>
            <a:pPr>
              <a:defRPr/>
            </a:pPr>
            <a:fld id="{65772E6C-3006-8E43-BFD0-D1B168A6B765}" type="datetimeFigureOut">
              <a:rPr lang="ja-JP" altLang="en-US"/>
              <a:pPr>
                <a:defRPr/>
              </a:pPr>
              <a:t>2025/10/8</a:t>
            </a:fld>
            <a:endParaRPr lang="ja-JP" altLang="en-US"/>
          </a:p>
        </p:txBody>
      </p:sp>
      <p:sp>
        <p:nvSpPr>
          <p:cNvPr id="4" name="フッター プレースホルダー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kumimoji="1" sz="1200" smtClean="0"/>
            </a:lvl1pPr>
          </a:lstStyle>
          <a:p>
            <a:pPr>
              <a:defRPr/>
            </a:pPr>
            <a:endParaRPr lang="ja-JP" altLang="en-US"/>
          </a:p>
        </p:txBody>
      </p:sp>
      <p:sp>
        <p:nvSpPr>
          <p:cNvPr id="5" name="スライド番号プレースホルダー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kumimoji="1" sz="1200" smtClean="0"/>
            </a:lvl1pPr>
          </a:lstStyle>
          <a:p>
            <a:pPr>
              <a:defRPr/>
            </a:pPr>
            <a:fld id="{BA13E811-44B6-B14D-A6E8-F900E58E212E}" type="slidenum">
              <a:rPr lang="ja-JP" altLang="en-US"/>
              <a:pPr>
                <a:defRPr/>
              </a:pPr>
              <a:t>‹#›</a:t>
            </a:fld>
            <a:endParaRPr lang="ja-JP" altLang="en-US"/>
          </a:p>
        </p:txBody>
      </p:sp>
    </p:spTree>
    <p:extLst>
      <p:ext uri="{BB962C8B-B14F-4D97-AF65-F5344CB8AC3E}">
        <p14:creationId xmlns:p14="http://schemas.microsoft.com/office/powerpoint/2010/main" val="275791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eaLnBrk="1" hangingPunct="1">
              <a:defRPr kumimoji="1" sz="1200">
                <a:latin typeface="Arial" charset="0"/>
                <a:ea typeface="ヒラギノ角ゴ ProN W3" charset="0"/>
                <a:cs typeface="ヒラギノ角ゴ ProN W3" charset="0"/>
                <a:sym typeface="Arial" charset="0"/>
              </a:defRPr>
            </a:lvl1pPr>
          </a:lstStyle>
          <a:p>
            <a:pPr>
              <a:defRPr/>
            </a:pPr>
            <a:endParaRPr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latin typeface="Arial" panose="020B0604020202020204" pitchFamily="34" charset="0"/>
                <a:sym typeface="Arial" panose="020B0604020202020204" pitchFamily="34" charset="0"/>
              </a:defRPr>
            </a:lvl1pPr>
          </a:lstStyle>
          <a:p>
            <a:pPr>
              <a:defRPr/>
            </a:pPr>
            <a:fld id="{854D7CD6-1BA5-C54E-B66D-3936AA4D9E88}" type="datetimeFigureOut">
              <a:rPr lang="ja-JP" altLang="en-US"/>
              <a:pPr>
                <a:defRPr/>
              </a:pPr>
              <a:t>2025/10/8</a:t>
            </a:fld>
            <a:endParaRPr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ja-JP" altLang="en-US" noProof="0"/>
              <a:t>Master Text Formatting</a:t>
            </a:r>
          </a:p>
          <a:p>
            <a:pPr lvl="1"/>
            <a:r>
              <a:rPr lang="ja-JP" altLang="en-US" noProof="0"/>
              <a:t>Level </a:t>
            </a:r>
            <a:r>
              <a:rPr lang="en-US" altLang="ja-JP" noProof="0"/>
              <a:t>2</a:t>
            </a:r>
          </a:p>
          <a:p>
            <a:pPr lvl="2"/>
            <a:r>
              <a:rPr lang="ja-JP" altLang="en-US" noProof="0"/>
              <a:t>Level </a:t>
            </a:r>
            <a:r>
              <a:rPr lang="en-US" altLang="ja-JP" noProof="0"/>
              <a:t>3</a:t>
            </a:r>
          </a:p>
          <a:p>
            <a:pPr lvl="3"/>
            <a:r>
              <a:rPr lang="ja-JP" altLang="en-US" noProof="0"/>
              <a:t>Level </a:t>
            </a:r>
            <a:r>
              <a:rPr lang="en-US" altLang="ja-JP" noProof="0"/>
              <a:t>4</a:t>
            </a:r>
          </a:p>
          <a:p>
            <a:pPr lvl="4"/>
            <a:r>
              <a:rPr lang="en-US" altLang="ja-JP" noProof="0"/>
              <a:t>Fifth </a:t>
            </a:r>
            <a:r>
              <a:rPr lang="ja-JP" altLang="en-US" noProof="0"/>
              <a:t>Level</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eaLnBrk="1" hangingPunct="1">
              <a:defRPr kumimoji="1" sz="1200">
                <a:latin typeface="Arial" charset="0"/>
                <a:ea typeface="ヒラギノ角ゴ ProN W3" charset="0"/>
                <a:cs typeface="ヒラギノ角ゴ ProN W3" charset="0"/>
                <a:sym typeface="Arial" charset="0"/>
              </a:defRPr>
            </a:lvl1pPr>
          </a:lstStyle>
          <a:p>
            <a:pPr>
              <a:defRPr/>
            </a:pPr>
            <a:endParaRPr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atin typeface="Arial" panose="020B0604020202020204" pitchFamily="34" charset="0"/>
                <a:sym typeface="Arial" panose="020B0604020202020204" pitchFamily="34" charset="0"/>
              </a:defRPr>
            </a:lvl1pPr>
          </a:lstStyle>
          <a:p>
            <a:pPr>
              <a:defRPr/>
            </a:pPr>
            <a:fld id="{B1BE82C0-44AE-FE43-BC35-B8D2CD0CA6EB}" type="slidenum">
              <a:rPr lang="ja-JP" altLang="en-US"/>
              <a:pPr>
                <a:defRPr/>
              </a:pPr>
              <a:t>‹#›</a:t>
            </a:fld>
            <a:endParaRPr lang="ja-JP" altLang="en-US"/>
          </a:p>
        </p:txBody>
      </p:sp>
    </p:spTree>
    <p:extLst>
      <p:ext uri="{BB962C8B-B14F-4D97-AF65-F5344CB8AC3E}">
        <p14:creationId xmlns:p14="http://schemas.microsoft.com/office/powerpoint/2010/main" val="240734313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a:t>
            </a:fld>
            <a:endParaRPr lang="ja-JP" altLang="en-US"/>
          </a:p>
        </p:txBody>
      </p:sp>
    </p:spTree>
    <p:extLst>
      <p:ext uri="{BB962C8B-B14F-4D97-AF65-F5344CB8AC3E}">
        <p14:creationId xmlns:p14="http://schemas.microsoft.com/office/powerpoint/2010/main" val="3048165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p:spPr>
        <p:txBody>
          <a:bodyPr/>
          <a:lstStyle>
            <a:lvl1pPr defTabSz="909638">
              <a:defRPr kumimoji="1" sz="2400">
                <a:solidFill>
                  <a:schemeClr val="tx1"/>
                </a:solidFill>
                <a:latin typeface="ＭＳ Ｐゴシック" charset="0"/>
                <a:ea typeface="ＭＳ Ｐゴシック" charset="0"/>
                <a:cs typeface="ＭＳ Ｐゴシック" charset="0"/>
              </a:defRPr>
            </a:lvl1pPr>
            <a:lvl2pPr marL="742950" indent="-285750" defTabSz="909638">
              <a:defRPr kumimoji="1" sz="2400">
                <a:solidFill>
                  <a:schemeClr val="tx1"/>
                </a:solidFill>
                <a:latin typeface="ＭＳ Ｐゴシック" charset="0"/>
                <a:ea typeface="ＭＳ Ｐゴシック" charset="0"/>
              </a:defRPr>
            </a:lvl2pPr>
            <a:lvl3pPr marL="1143000" indent="-228600" defTabSz="909638">
              <a:defRPr kumimoji="1" sz="2400">
                <a:solidFill>
                  <a:schemeClr val="tx1"/>
                </a:solidFill>
                <a:latin typeface="ＭＳ Ｐゴシック" charset="0"/>
                <a:ea typeface="ＭＳ Ｐゴシック" charset="0"/>
              </a:defRPr>
            </a:lvl3pPr>
            <a:lvl4pPr marL="1600200" indent="-228600" defTabSz="909638">
              <a:defRPr kumimoji="1" sz="2400">
                <a:solidFill>
                  <a:schemeClr val="tx1"/>
                </a:solidFill>
                <a:latin typeface="ＭＳ Ｐゴシック" charset="0"/>
                <a:ea typeface="ＭＳ Ｐゴシック" charset="0"/>
              </a:defRPr>
            </a:lvl4pPr>
            <a:lvl5pPr marL="2057400" indent="-228600" defTabSz="909638">
              <a:defRPr kumimoji="1" sz="2400">
                <a:solidFill>
                  <a:schemeClr val="tx1"/>
                </a:solidFill>
                <a:latin typeface="ＭＳ Ｐゴシック" charset="0"/>
                <a:ea typeface="ＭＳ Ｐゴシック" charset="0"/>
              </a:defRPr>
            </a:lvl5pPr>
            <a:lvl6pPr marL="2514600" indent="-228600" defTabSz="909638" fontAlgn="base">
              <a:spcBef>
                <a:spcPct val="0"/>
              </a:spcBef>
              <a:spcAft>
                <a:spcPct val="0"/>
              </a:spcAft>
              <a:defRPr kumimoji="1" sz="2400">
                <a:solidFill>
                  <a:schemeClr val="tx1"/>
                </a:solidFill>
                <a:latin typeface="ＭＳ Ｐゴシック" charset="0"/>
                <a:ea typeface="ＭＳ Ｐゴシック" charset="0"/>
              </a:defRPr>
            </a:lvl6pPr>
            <a:lvl7pPr marL="2971800" indent="-228600" defTabSz="909638" fontAlgn="base">
              <a:spcBef>
                <a:spcPct val="0"/>
              </a:spcBef>
              <a:spcAft>
                <a:spcPct val="0"/>
              </a:spcAft>
              <a:defRPr kumimoji="1" sz="2400">
                <a:solidFill>
                  <a:schemeClr val="tx1"/>
                </a:solidFill>
                <a:latin typeface="ＭＳ Ｐゴシック" charset="0"/>
                <a:ea typeface="ＭＳ Ｐゴシック" charset="0"/>
              </a:defRPr>
            </a:lvl7pPr>
            <a:lvl8pPr marL="3429000" indent="-228600" defTabSz="909638" fontAlgn="base">
              <a:spcBef>
                <a:spcPct val="0"/>
              </a:spcBef>
              <a:spcAft>
                <a:spcPct val="0"/>
              </a:spcAft>
              <a:defRPr kumimoji="1" sz="2400">
                <a:solidFill>
                  <a:schemeClr val="tx1"/>
                </a:solidFill>
                <a:latin typeface="ＭＳ Ｐゴシック" charset="0"/>
                <a:ea typeface="ＭＳ Ｐゴシック" charset="0"/>
              </a:defRPr>
            </a:lvl8pPr>
            <a:lvl9pPr marL="3886200" indent="-228600" defTabSz="909638" fontAlgn="base">
              <a:spcBef>
                <a:spcPct val="0"/>
              </a:spcBef>
              <a:spcAft>
                <a:spcPct val="0"/>
              </a:spcAft>
              <a:defRPr kumimoji="1" sz="2400">
                <a:solidFill>
                  <a:schemeClr val="tx1"/>
                </a:solidFill>
                <a:latin typeface="ＭＳ Ｐゴシック" charset="0"/>
                <a:ea typeface="ＭＳ Ｐゴシック" charset="0"/>
              </a:defRPr>
            </a:lvl9pPr>
          </a:lstStyle>
          <a:p>
            <a:fld id="{B56BEBFF-745D-654D-8C27-D93B90EA861F}" type="slidenum">
              <a:rPr lang="en-US" altLang="ja-JP" sz="1200">
                <a:solidFill>
                  <a:srgbClr val="000000"/>
                </a:solidFill>
                <a:latin typeface="Arial" charset="0"/>
              </a:rPr>
              <a:pPr/>
              <a:t>2</a:t>
            </a:fld>
            <a:endParaRPr lang="en-US" altLang="ja-JP" sz="1200">
              <a:solidFill>
                <a:srgbClr val="000000"/>
              </a:solidFill>
              <a:latin typeface="Arial" charset="0"/>
            </a:endParaRPr>
          </a:p>
        </p:txBody>
      </p:sp>
      <p:sp>
        <p:nvSpPr>
          <p:cNvPr id="261122" name="スライド イメージ プレースホルダ 1"/>
          <p:cNvSpPr>
            <a:spLocks noGrp="1" noRot="1" noChangeAspect="1" noTextEdit="1"/>
          </p:cNvSpPr>
          <p:nvPr>
            <p:ph type="sldImg"/>
          </p:nvPr>
        </p:nvSpPr>
        <p:spPr>
          <a:xfrm>
            <a:off x="920750" y="746125"/>
            <a:ext cx="4965700" cy="3725863"/>
          </a:xfrm>
          <a:ln/>
        </p:spPr>
      </p:sp>
      <p:sp>
        <p:nvSpPr>
          <p:cNvPr id="261123" name="ノート プレースホルダ 2"/>
          <p:cNvSpPr>
            <a:spLocks noGrp="1"/>
          </p:cNvSpPr>
          <p:nvPr>
            <p:ph type="body" idx="1"/>
          </p:nvPr>
        </p:nvSpPr>
        <p:spPr>
          <a:noFill/>
          <a:extLst>
            <a:ext uri="{FAA26D3D-D897-4be2-8F04-BA451C77F1D7}">
              <ma14:placeholderFlag xmlns="" xmlns:ma14="http://schemas.microsoft.com/office/mac/drawingml/2011/main" val="1"/>
            </a:ext>
          </a:extLst>
        </p:spPr>
        <p:txBody>
          <a:bodyPr lIns="91426" tIns="45713" rIns="91426" bIns="45713"/>
          <a:lstStyle/>
          <a:p>
            <a:pPr eaLnBrk="1" hangingPunct="1"/>
            <a:endParaRPr lang="ja-JP" altLang="en-US">
              <a:latin typeface="Arial" charset="0"/>
              <a:ea typeface="ＭＳ Ｐ明朝" charset="0"/>
              <a:cs typeface="ＭＳ Ｐ明朝" charset="0"/>
            </a:endParaRPr>
          </a:p>
        </p:txBody>
      </p:sp>
      <p:sp>
        <p:nvSpPr>
          <p:cNvPr id="261124" name="スライド番号プレースホルダ 3"/>
          <p:cNvSpPr txBox="1">
            <a:spLocks noGrp="1"/>
          </p:cNvSpPr>
          <p:nvPr/>
        </p:nvSpPr>
        <p:spPr bwMode="auto">
          <a:xfrm>
            <a:off x="3855083" y="9440226"/>
            <a:ext cx="2950528" cy="49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nchor="b"/>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algn="r" eaLnBrk="1" hangingPunct="1"/>
            <a:fld id="{8BAA23CC-1780-794F-870B-37E33D174581}" type="slidenum">
              <a:rPr lang="en-US" altLang="ja-JP" sz="1200" smtClean="0">
                <a:solidFill>
                  <a:srgbClr val="000000"/>
                </a:solidFill>
                <a:latin typeface="Arial" charset="0"/>
              </a:rPr>
              <a:pPr algn="r" eaLnBrk="1" hangingPunct="1"/>
              <a:t>2</a:t>
            </a:fld>
            <a:endParaRPr lang="en-US" altLang="ja-JP" sz="1200">
              <a:solidFill>
                <a:srgbClr val="000000"/>
              </a:solidFill>
              <a:latin typeface="Arial" charset="0"/>
            </a:endParaRPr>
          </a:p>
        </p:txBody>
      </p:sp>
    </p:spTree>
    <p:extLst>
      <p:ext uri="{BB962C8B-B14F-4D97-AF65-F5344CB8AC3E}">
        <p14:creationId xmlns:p14="http://schemas.microsoft.com/office/powerpoint/2010/main" val="684562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In the Faculty of Science and Engineering at Waseda University, the</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There are </a:t>
            </a:r>
            <a:r>
              <a:rPr kumimoji="1" lang="en-US" altLang="ja-JP" sz="1200" kern="1200" dirty="0">
                <a:solidFill>
                  <a:schemeClr val="tx1"/>
                </a:solidFill>
                <a:effectLst/>
                <a:latin typeface="+mn-lt"/>
                <a:ea typeface="ＭＳ Ｐゴシック" charset="0"/>
                <a:cs typeface="ＭＳ Ｐゴシック" charset="0"/>
              </a:rPr>
              <a:t>three schools </a:t>
            </a:r>
            <a:r>
              <a:rPr kumimoji="1" lang="ja-JP" altLang="ja-JP" sz="1200" kern="1200" dirty="0">
                <a:solidFill>
                  <a:schemeClr val="tx1"/>
                </a:solidFill>
                <a:effectLst/>
                <a:latin typeface="+mn-lt"/>
                <a:ea typeface="ＭＳ Ｐゴシック" charset="0"/>
                <a:cs typeface="ＭＳ Ｐゴシック" charset="0"/>
              </a:rPr>
              <a:t>of science and engineering.</a:t>
            </a:r>
          </a:p>
          <a:p>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We are in the "School of Fundamental Science and Technology," "School of Creative Science and Technology," and "School of Advanced Science and Technology," but we are in the "School of Advanced Science and Technology," the </a:t>
            </a:r>
            <a:r>
              <a:rPr kumimoji="1" lang="en-US" altLang="ja-JP" sz="1200" kern="1200" dirty="0">
                <a:solidFill>
                  <a:schemeClr val="tx1"/>
                </a:solidFill>
                <a:effectLst/>
                <a:latin typeface="+mn-lt"/>
                <a:ea typeface="ＭＳ Ｐゴシック" charset="0"/>
                <a:cs typeface="ＭＳ Ｐゴシック" charset="0"/>
              </a:rPr>
              <a:t>third </a:t>
            </a:r>
            <a:r>
              <a:rPr kumimoji="1" lang="ja-JP" altLang="ja-JP" sz="1200" kern="1200" dirty="0">
                <a:solidFill>
                  <a:schemeClr val="tx1"/>
                </a:solidFill>
                <a:effectLst/>
                <a:latin typeface="+mn-lt"/>
                <a:ea typeface="ＭＳ Ｐゴシック" charset="0"/>
                <a:cs typeface="ＭＳ Ｐゴシック" charset="0"/>
              </a:rPr>
              <a:t>blue area. The graduate school is called the "Graduate School of Advanced Science and Engineering".</a:t>
            </a:r>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CC4C8-76A4-3B44-BC9B-7658F6DE2245}" type="slidenum">
              <a:rPr kumimoji="1" lang="ja-JP" altLang="en-US" sz="1200" b="0" i="0" u="none" strike="noStrike" kern="1200" cap="none" spc="0" normalizeH="0" baseline="0" noProof="0" smtClean="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1574041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The School of Advanced Science and Engineering is</a:t>
            </a:r>
          </a:p>
          <a:p>
            <a:r>
              <a:rPr kumimoji="1" lang="ja-JP" altLang="ja-JP" sz="1200" kern="1200" dirty="0">
                <a:solidFill>
                  <a:schemeClr val="tx1"/>
                </a:solidFill>
                <a:effectLst/>
                <a:latin typeface="+mn-lt"/>
                <a:ea typeface="ＭＳ Ｐゴシック" charset="0"/>
                <a:cs typeface="ＭＳ Ｐゴシック" charset="0"/>
              </a:rPr>
              <a:t>It consists of </a:t>
            </a:r>
            <a:r>
              <a:rPr kumimoji="1" lang="en-US" altLang="ja-JP" sz="1200" kern="1200" dirty="0">
                <a:solidFill>
                  <a:schemeClr val="tx1"/>
                </a:solidFill>
                <a:effectLst/>
                <a:latin typeface="+mn-lt"/>
                <a:ea typeface="ＭＳ Ｐゴシック" charset="0"/>
                <a:cs typeface="ＭＳ Ｐゴシック" charset="0"/>
              </a:rPr>
              <a:t>six </a:t>
            </a:r>
            <a:r>
              <a:rPr kumimoji="1" lang="ja-JP" altLang="ja-JP" sz="1200" kern="1200" dirty="0">
                <a:solidFill>
                  <a:schemeClr val="tx1"/>
                </a:solidFill>
                <a:effectLst/>
                <a:latin typeface="+mn-lt"/>
                <a:ea typeface="ＭＳ Ｐゴシック" charset="0"/>
                <a:cs typeface="ＭＳ Ｐゴシック" charset="0"/>
              </a:rPr>
              <a:t>departments related to the fields and areas of "Physics", "Chemistry", "Electrical and Electronic Engineering", "Information" and "Life Sciences".</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The departments of "Department of Physics", "Department of Applied Physics", "Department of Chemistry and Biochemistry", "Department of Applied Chemistry", "Department of Biomedical Sciences", and "Department of Electrical and Computer Science and Biotechnology"</a:t>
            </a:r>
            <a:r>
              <a:rPr kumimoji="1" lang="ja-JP" altLang="en-US" sz="1200" kern="1200" dirty="0">
                <a:solidFill>
                  <a:schemeClr val="tx1"/>
                </a:solidFill>
                <a:effectLst/>
                <a:latin typeface="+mn-lt"/>
                <a:ea typeface="ＭＳ Ｐゴシック" charset="0"/>
                <a:cs typeface="ＭＳ Ｐゴシック" charset="0"/>
              </a:rPr>
              <a:t>.</a:t>
            </a:r>
            <a:endParaRPr kumimoji="1" lang="ja-JP" altLang="ja-JP" sz="1200" kern="1200" dirty="0">
              <a:solidFill>
                <a:schemeClr val="tx1"/>
              </a:solidFill>
              <a:effectLst/>
              <a:latin typeface="+mn-lt"/>
              <a:ea typeface="ＭＳ Ｐゴシック" charset="0"/>
              <a:cs typeface="ＭＳ Ｐゴシック"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7</a:t>
            </a:fld>
            <a:endParaRPr lang="ja-JP" altLang="en-US"/>
          </a:p>
        </p:txBody>
      </p:sp>
    </p:spTree>
    <p:extLst>
      <p:ext uri="{BB962C8B-B14F-4D97-AF65-F5344CB8AC3E}">
        <p14:creationId xmlns:p14="http://schemas.microsoft.com/office/powerpoint/2010/main" val="76914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In the School of Advanced Science and Technology, you will be asked to apply for a specific department from the time of admission.</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Upon admission, you will be required to take "Basic subjects", "Experimental subjects", "Language classes", and "Liberal Arts" common to all </a:t>
            </a:r>
            <a:r>
              <a:rPr kumimoji="1" lang="en-US" altLang="ja-JP" sz="1200" kern="1200" dirty="0">
                <a:solidFill>
                  <a:schemeClr val="tx1"/>
                </a:solidFill>
                <a:effectLst/>
                <a:latin typeface="+mn-lt"/>
                <a:ea typeface="ＭＳ Ｐゴシック" charset="0"/>
                <a:cs typeface="ＭＳ Ｐゴシック" charset="0"/>
              </a:rPr>
              <a:t>three </a:t>
            </a:r>
            <a:r>
              <a:rPr kumimoji="1" lang="ja-JP" altLang="ja-JP" sz="1200" kern="1200">
                <a:solidFill>
                  <a:schemeClr val="tx1"/>
                </a:solidFill>
                <a:effectLst/>
                <a:latin typeface="+mn-lt"/>
                <a:ea typeface="ＭＳ Ｐゴシック" charset="0"/>
                <a:cs typeface="ＭＳ Ｐゴシック" charset="0"/>
              </a:rPr>
              <a:t>faculties of science and engineering.</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From the </a:t>
            </a:r>
            <a:r>
              <a:rPr kumimoji="1" lang="en-US" altLang="ja-JP" sz="1200" kern="1200" dirty="0">
                <a:solidFill>
                  <a:schemeClr val="tx1"/>
                </a:solidFill>
                <a:effectLst/>
                <a:latin typeface="+mn-lt"/>
                <a:ea typeface="ＭＳ Ｐゴシック" charset="0"/>
                <a:cs typeface="ＭＳ Ｐゴシック" charset="0"/>
              </a:rPr>
              <a:t>first year, </a:t>
            </a:r>
            <a:r>
              <a:rPr kumimoji="1" lang="ja-JP" altLang="ja-JP" sz="1200" kern="1200">
                <a:solidFill>
                  <a:schemeClr val="tx1"/>
                </a:solidFill>
                <a:effectLst/>
                <a:latin typeface="+mn-lt"/>
                <a:ea typeface="ＭＳ Ｐゴシック" charset="0"/>
                <a:cs typeface="ＭＳ Ｐゴシック" charset="0"/>
              </a:rPr>
              <a:t>students are required to take specialized courses in each department, making the most of the characteristics of each department.</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We also aim to develop a solid foundation of academic skills that will enable students to play an active role in their respective academic fields.</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8</a:t>
            </a:fld>
            <a:endParaRPr lang="ja-JP" altLang="en-US"/>
          </a:p>
        </p:txBody>
      </p:sp>
    </p:spTree>
    <p:extLst>
      <p:ext uri="{BB962C8B-B14F-4D97-AF65-F5344CB8AC3E}">
        <p14:creationId xmlns:p14="http://schemas.microsoft.com/office/powerpoint/2010/main" val="497632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The School of Science and Technology at Waseda University has been a part of the School of Science and Technology since its inception.</a:t>
            </a:r>
          </a:p>
          <a:p>
            <a:r>
              <a:rPr kumimoji="1" lang="ja-JP" altLang="ja-JP" sz="1200" kern="1200">
                <a:solidFill>
                  <a:schemeClr val="tx1"/>
                </a:solidFill>
                <a:effectLst/>
                <a:latin typeface="+mn-lt"/>
                <a:ea typeface="ＭＳ Ｐゴシック" charset="0"/>
                <a:cs typeface="ＭＳ Ｐゴシック" charset="0"/>
              </a:rPr>
              <a:t>Traditionally, we have emphasized "experimental education".</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This science and engineering campus has excellent facilities and equipment for experimental education.</a:t>
            </a:r>
          </a:p>
          <a:p>
            <a:r>
              <a:rPr kumimoji="1" lang="ja-JP" altLang="ja-JP" sz="1200" kern="1200">
                <a:solidFill>
                  <a:schemeClr val="tx1"/>
                </a:solidFill>
                <a:effectLst/>
                <a:latin typeface="+mn-lt"/>
                <a:ea typeface="ＭＳ Ｐゴシック" charset="0"/>
                <a:cs typeface="ＭＳ Ｐゴシック" charset="0"/>
              </a:rPr>
              <a:t>Staff specializing in experimental education is also available.</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The experimental items in the basic experimental subjects are also</a:t>
            </a:r>
          </a:p>
          <a:p>
            <a:r>
              <a:rPr kumimoji="1" lang="ja-JP" altLang="ja-JP" sz="1200" kern="1200">
                <a:solidFill>
                  <a:schemeClr val="tx1"/>
                </a:solidFill>
                <a:effectLst/>
                <a:latin typeface="+mn-lt"/>
                <a:ea typeface="ＭＳ Ｐゴシック" charset="0"/>
                <a:cs typeface="ＭＳ Ｐゴシック" charset="0"/>
              </a:rPr>
              <a:t>"Physics of the Electric Guitar,</a:t>
            </a:r>
          </a:p>
          <a:p>
            <a:r>
              <a:rPr kumimoji="1" lang="ja-JP" altLang="ja-JP" sz="1200" kern="1200">
                <a:solidFill>
                  <a:schemeClr val="tx1"/>
                </a:solidFill>
                <a:effectLst/>
                <a:latin typeface="+mn-lt"/>
                <a:ea typeface="ＭＳ Ｐゴシック" charset="0"/>
                <a:cs typeface="ＭＳ Ｐゴシック" charset="0"/>
              </a:rPr>
              <a:t>"Design a condenser and listen to the radio,</a:t>
            </a:r>
          </a:p>
          <a:p>
            <a:r>
              <a:rPr kumimoji="1" lang="ja-JP" altLang="ja-JP" sz="1200" kern="1200">
                <a:solidFill>
                  <a:schemeClr val="tx1"/>
                </a:solidFill>
                <a:effectLst/>
                <a:latin typeface="+mn-lt"/>
                <a:ea typeface="ＭＳ Ｐゴシック" charset="0"/>
                <a:cs typeface="ＭＳ Ｐゴシック" charset="0"/>
              </a:rPr>
              <a:t>"The Physics of Air Hockey,</a:t>
            </a:r>
          </a:p>
          <a:p>
            <a:r>
              <a:rPr kumimoji="1" lang="ja-JP" altLang="ja-JP" sz="1200" kern="1200">
                <a:solidFill>
                  <a:schemeClr val="tx1"/>
                </a:solidFill>
                <a:effectLst/>
                <a:latin typeface="+mn-lt"/>
                <a:ea typeface="ＭＳ Ｐゴシック" charset="0"/>
                <a:cs typeface="ＭＳ Ｐゴシック" charset="0"/>
              </a:rPr>
              <a:t>The content is unique and distinctive, and there are even visits from other universities.</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The event was held at Waseda University's Science and Engineering Campus in </a:t>
            </a:r>
            <a:r>
              <a:rPr kumimoji="1" lang="en-US" altLang="ja-JP" sz="1200" kern="1200" dirty="0">
                <a:solidFill>
                  <a:schemeClr val="tx1"/>
                </a:solidFill>
                <a:effectLst/>
                <a:latin typeface="+mn-lt"/>
                <a:ea typeface="ＭＳ Ｐゴシック" charset="0"/>
                <a:cs typeface="ＭＳ Ｐゴシック" charset="0"/>
              </a:rPr>
              <a:t>2010.</a:t>
            </a:r>
          </a:p>
          <a:p>
            <a:r>
              <a:rPr kumimoji="1" lang="ja-JP" altLang="ja-JP" sz="1200" kern="1200">
                <a:solidFill>
                  <a:schemeClr val="tx1"/>
                </a:solidFill>
                <a:effectLst/>
                <a:latin typeface="+mn-lt"/>
                <a:ea typeface="ＭＳ Ｐゴシック" charset="0"/>
                <a:cs typeface="ＭＳ Ｐゴシック" charset="0"/>
              </a:rPr>
              <a:t>The Chemistry Laboratory, which was renovated for the International Chemistry Olympiad, is our pride and joy.</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We hope that you will enjoy your experiments in such a rich environment.</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10</a:t>
            </a:fld>
            <a:endParaRPr lang="ja-JP" altLang="en-US"/>
          </a:p>
        </p:txBody>
      </p:sp>
    </p:spTree>
    <p:extLst>
      <p:ext uri="{BB962C8B-B14F-4D97-AF65-F5344CB8AC3E}">
        <p14:creationId xmlns:p14="http://schemas.microsoft.com/office/powerpoint/2010/main" val="276672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English education is one of the characteristics of Waseda University's Faculty of Science and Engineering.</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A faculty member of the Faculty of Science and Engineering in the Faculty of Science and Engineering, who is in charge of teaching English to students</a:t>
            </a:r>
          </a:p>
          <a:p>
            <a:r>
              <a:rPr kumimoji="1" lang="ja-JP" altLang="ja-JP" sz="1200" kern="1200" dirty="0">
                <a:solidFill>
                  <a:schemeClr val="tx1"/>
                </a:solidFill>
                <a:effectLst/>
                <a:latin typeface="+mn-lt"/>
                <a:ea typeface="ＭＳ Ｐゴシック" charset="0"/>
                <a:cs typeface="ＭＳ Ｐゴシック" charset="0"/>
              </a:rPr>
              <a:t>We have developed a curriculum that fosters the English language skills required in science and engineering, and</a:t>
            </a:r>
          </a:p>
          <a:p>
            <a:r>
              <a:rPr kumimoji="1" lang="ja-JP" altLang="ja-JP" sz="1200" kern="1200" dirty="0">
                <a:solidFill>
                  <a:schemeClr val="tx1"/>
                </a:solidFill>
                <a:effectLst/>
                <a:latin typeface="+mn-lt"/>
                <a:ea typeface="ＭＳ Ｐゴシック" charset="0"/>
                <a:cs typeface="ＭＳ Ｐゴシック" charset="0"/>
              </a:rPr>
              <a:t>A rich set of subjects unique to science and engineering is provided.</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CC4C8-76A4-3B44-BC9B-7658F6DE2245}" type="slidenum">
              <a:rPr kumimoji="1" lang="ja-JP" altLang="en-US" sz="1200" b="0" i="0" u="none" strike="noStrike" kern="1200" cap="none" spc="0" normalizeH="0" baseline="0" noProof="0" smtClean="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340335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The </a:t>
            </a:r>
            <a:r>
              <a:rPr kumimoji="1" lang="ja-JP" altLang="en-US" sz="1200" b="0" i="0" kern="1200" dirty="0">
                <a:solidFill>
                  <a:schemeClr val="tx1"/>
                </a:solidFill>
                <a:effectLst/>
                <a:latin typeface="+mn-lt"/>
                <a:ea typeface="ＭＳ Ｐゴシック" charset="0"/>
                <a:cs typeface="ＭＳ Ｐゴシック" charset="0"/>
              </a:rPr>
              <a:t>Faculty of Science and Engineering of </a:t>
            </a:r>
            <a:r>
              <a:rPr kumimoji="1" lang="ja-JP" altLang="en-US" dirty="0"/>
              <a:t>Waseda University has been working on </a:t>
            </a:r>
            <a:endParaRPr kumimoji="1" lang="en-US" altLang="ja-JP" dirty="0"/>
          </a:p>
          <a:p>
            <a:r>
              <a:rPr kumimoji="1" lang="ja-JP" altLang="en-US" sz="1200" b="0" i="0" kern="1200" dirty="0">
                <a:solidFill>
                  <a:schemeClr val="tx1"/>
                </a:solidFill>
                <a:effectLst/>
                <a:latin typeface="+mn-lt"/>
                <a:ea typeface="ＭＳ Ｐゴシック" charset="0"/>
                <a:cs typeface="ＭＳ Ｐゴシック" charset="0"/>
              </a:rPr>
              <a:t>The International Course, which enables students to earn an undergraduate degree in English, was introduced.</a:t>
            </a:r>
            <a:endParaRPr kumimoji="1" lang="en-US" altLang="ja-JP" sz="1200" b="0" i="0" kern="1200" dirty="0">
              <a:solidFill>
                <a:schemeClr val="tx1"/>
              </a:solidFill>
              <a:effectLst/>
              <a:latin typeface="+mn-lt"/>
              <a:ea typeface="ＭＳ Ｐゴシック" charset="0"/>
              <a:cs typeface="ＭＳ Ｐゴシック" charset="0"/>
            </a:endParaRPr>
          </a:p>
          <a:p>
            <a:r>
              <a:rPr kumimoji="1" lang="ja-JP" altLang="en-US" dirty="0"/>
              <a:t>We have accepted students from abroad.</a:t>
            </a:r>
          </a:p>
          <a:p>
            <a:endParaRPr kumimoji="1" lang="en-US" altLang="ja-JP" dirty="0"/>
          </a:p>
          <a:p>
            <a:r>
              <a:rPr kumimoji="1" lang="ja-JP" altLang="en-US" dirty="0"/>
              <a:t>In the </a:t>
            </a:r>
            <a:r>
              <a:rPr kumimoji="1" lang="en-US" altLang="ja-JP" dirty="0"/>
              <a:t>2018 </a:t>
            </a:r>
            <a:r>
              <a:rPr kumimoji="1" lang="ja-JP" altLang="en-US" dirty="0"/>
              <a:t>academic year, this was renewed and evolved into an "English Degree Program".</a:t>
            </a:r>
          </a:p>
          <a:p>
            <a:r>
              <a:rPr kumimoji="1" lang="ja-JP" altLang="en-US" dirty="0"/>
              <a:t>The School of Advanced Science and Engineering has three majors: </a:t>
            </a:r>
            <a:r>
              <a:rPr kumimoji="1" lang="en-US" altLang="ja-JP" dirty="0"/>
              <a:t>Physics, Chemistry, and Bioscience. </a:t>
            </a:r>
          </a:p>
          <a:p>
            <a:r>
              <a:rPr kumimoji="1" lang="ja-JP" altLang="en-US" dirty="0"/>
              <a:t>Japanese and foreign students study their respective fields of expertise in small groups.</a:t>
            </a:r>
          </a:p>
          <a:p>
            <a:endParaRPr kumimoji="1" lang="en-US" altLang="ja-JP" dirty="0"/>
          </a:p>
          <a:p>
            <a:r>
              <a:rPr kumimoji="1" lang="ja-JP" altLang="en-US" dirty="0"/>
              <a:t>When I walk around the campus of science and engineering, I hear many different languages of countries.</a:t>
            </a:r>
          </a:p>
          <a:p>
            <a:r>
              <a:rPr kumimoji="1" lang="ja-JP" altLang="en-US" dirty="0"/>
              <a:t>For students in the regular Japanese language course </a:t>
            </a:r>
            <a:endParaRPr kumimoji="1" lang="en-US" altLang="ja-JP" dirty="0"/>
          </a:p>
          <a:p>
            <a:r>
              <a:rPr kumimoji="1" lang="ja-JP" altLang="en-US" dirty="0"/>
              <a:t>You will have opportunities to interact with foreign students from abroad. </a:t>
            </a:r>
            <a:endParaRPr kumimoji="1" lang="en-US" altLang="ja-JP" dirty="0"/>
          </a:p>
          <a:p>
            <a:r>
              <a:rPr kumimoji="1" lang="ja-JP" altLang="en-US" dirty="0"/>
              <a:t>We hope that you will be able to enjoy your student life in a global environment.</a:t>
            </a:r>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12</a:t>
            </a:fld>
            <a:endParaRPr lang="ja-JP" altLang="en-US"/>
          </a:p>
        </p:txBody>
      </p:sp>
    </p:spTree>
    <p:extLst>
      <p:ext uri="{BB962C8B-B14F-4D97-AF65-F5344CB8AC3E}">
        <p14:creationId xmlns:p14="http://schemas.microsoft.com/office/powerpoint/2010/main" val="296046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4"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kumimoji="1" lang="ja-JP" altLang="en-US" sz="1200" kern="1200">
                <a:solidFill>
                  <a:schemeClr val="tx1"/>
                </a:solidFill>
                <a:effectLst/>
                <a:latin typeface="+mn-lt"/>
                <a:ea typeface="ＭＳ Ｐゴシック" charset="0"/>
                <a:cs typeface="ＭＳ Ｐゴシック" charset="0"/>
              </a:rPr>
              <a:t>As a matter of course.</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We also focus on education in research ethics.</a:t>
            </a:r>
            <a:endParaRPr kumimoji="1" lang="en-US" altLang="ja-JP" sz="1200" kern="1200" dirty="0">
              <a:solidFill>
                <a:schemeClr val="tx1"/>
              </a:solidFill>
              <a:effectLst/>
              <a:latin typeface="+mn-lt"/>
              <a:ea typeface="ＭＳ Ｐゴシック" charset="0"/>
              <a:cs typeface="ＭＳ Ｐゴシック" charset="0"/>
            </a:endParaRPr>
          </a:p>
          <a:p>
            <a:endParaRPr kumimoji="1" lang="en-US" altLang="ja-JP" dirty="0"/>
          </a:p>
          <a:p>
            <a:r>
              <a:rPr kumimoji="1" lang="ja-JP" altLang="en-US"/>
              <a:t>In addition to the lecture courses available throughout the university, there are </a:t>
            </a:r>
            <a:endParaRPr kumimoji="1" lang="en-US" altLang="ja-JP" dirty="0"/>
          </a:p>
          <a:p>
            <a:r>
              <a:rPr kumimoji="1" lang="ja-JP" altLang="en-US"/>
              <a:t>Each department has its own initiatives.</a:t>
            </a:r>
          </a:p>
          <a:p>
            <a:endParaRPr lang="ja-JP" altLang="en-US">
              <a:ea typeface="ＭＳ Ｐゴシック" charset="-128"/>
            </a:endParaRPr>
          </a:p>
        </p:txBody>
      </p:sp>
      <p:sp>
        <p:nvSpPr>
          <p:cNvPr id="23555"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charset="0"/>
                <a:ea typeface="ＭＳ Ｐゴシック" charset="-128"/>
              </a:defRPr>
            </a:lvl1pPr>
            <a:lvl2pPr marL="742950" indent="-285750">
              <a:spcBef>
                <a:spcPct val="30000"/>
              </a:spcBef>
              <a:defRPr kumimoji="1" sz="1200">
                <a:solidFill>
                  <a:schemeClr val="tx1"/>
                </a:solidFill>
                <a:latin typeface="Calibri" charset="0"/>
                <a:ea typeface="ＭＳ Ｐゴシック" charset="-128"/>
              </a:defRPr>
            </a:lvl2pPr>
            <a:lvl3pPr marL="1143000" indent="-228600">
              <a:spcBef>
                <a:spcPct val="30000"/>
              </a:spcBef>
              <a:defRPr kumimoji="1" sz="1200">
                <a:solidFill>
                  <a:schemeClr val="tx1"/>
                </a:solidFill>
                <a:latin typeface="Calibri" charset="0"/>
                <a:ea typeface="ＭＳ Ｐゴシック" charset="-128"/>
              </a:defRPr>
            </a:lvl3pPr>
            <a:lvl4pPr marL="1600200" indent="-228600">
              <a:spcBef>
                <a:spcPct val="30000"/>
              </a:spcBef>
              <a:defRPr kumimoji="1" sz="1200">
                <a:solidFill>
                  <a:schemeClr val="tx1"/>
                </a:solidFill>
                <a:latin typeface="Calibri" charset="0"/>
                <a:ea typeface="ＭＳ Ｐゴシック" charset="-128"/>
              </a:defRPr>
            </a:lvl4pPr>
            <a:lvl5pPr marL="2057400" indent="-228600">
              <a:spcBef>
                <a:spcPct val="30000"/>
              </a:spcBef>
              <a:defRPr kumimoji="1"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charset="0"/>
                <a:ea typeface="ＭＳ Ｐゴシック" charset="-128"/>
              </a:defRPr>
            </a:lvl9pPr>
          </a:lstStyle>
          <a:p>
            <a:pPr>
              <a:spcBef>
                <a:spcPct val="0"/>
              </a:spcBef>
            </a:pPr>
            <a:fld id="{D6B8A7D5-4AAB-BB4A-961E-01E0C187DB57}" type="slidenum">
              <a:rPr lang="ja-JP" altLang="en-US">
                <a:solidFill>
                  <a:srgbClr val="000000"/>
                </a:solidFill>
                <a:latin typeface="Arial" charset="0"/>
                <a:ea typeface="ヒラギノ角ゴ ProN W3" charset="-128"/>
                <a:sym typeface="Arial" charset="0"/>
              </a:rPr>
              <a:pPr>
                <a:spcBef>
                  <a:spcPct val="0"/>
                </a:spcBef>
              </a:pPr>
              <a:t>13</a:t>
            </a:fld>
            <a:endParaRPr lang="ja-JP" altLang="en-US">
              <a:solidFill>
                <a:srgbClr val="000000"/>
              </a:solidFill>
              <a:latin typeface="Arial" charset="0"/>
              <a:ea typeface="ヒラギノ角ゴ ProN W3" charset="-128"/>
              <a:sym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In the area of research, based on "physics", "chemistry", "electrical and electronic engineering", "information technology", and "life sciences", the following fields of study have been developed</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Rooted in "basic and fundamental research" that supports each discipline and field of study</a:t>
            </a:r>
          </a:p>
          <a:p>
            <a:r>
              <a:rPr kumimoji="1" lang="ja-JP" altLang="ja-JP" sz="1200" kern="1200">
                <a:solidFill>
                  <a:schemeClr val="tx1"/>
                </a:solidFill>
                <a:effectLst/>
                <a:latin typeface="+mn-lt"/>
                <a:ea typeface="ＭＳ Ｐゴシック" charset="0"/>
                <a:cs typeface="ＭＳ Ｐゴシック" charset="0"/>
              </a:rPr>
              <a:t>From "the search for the truth of nature" to "research leading to practical use, industrialization and application,</a:t>
            </a:r>
          </a:p>
          <a:p>
            <a:r>
              <a:rPr kumimoji="1" lang="ja-JP" altLang="ja-JP" sz="1200" kern="1200">
                <a:solidFill>
                  <a:schemeClr val="tx1"/>
                </a:solidFill>
                <a:effectLst/>
                <a:latin typeface="+mn-lt"/>
                <a:ea typeface="ＭＳ Ｐゴシック" charset="0"/>
                <a:cs typeface="ＭＳ Ｐゴシック" charset="0"/>
              </a:rPr>
              <a:t>We have a wide range of research projects.</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In addition to the basic sciences, such as "elementary particles and the universe,</a:t>
            </a:r>
          </a:p>
          <a:p>
            <a:r>
              <a:rPr kumimoji="1" lang="ja-JP" altLang="ja-JP" sz="1200" kern="1200">
                <a:solidFill>
                  <a:schemeClr val="tx1"/>
                </a:solidFill>
                <a:effectLst/>
                <a:latin typeface="+mn-lt"/>
                <a:ea typeface="ＭＳ Ｐゴシック" charset="0"/>
                <a:cs typeface="ＭＳ Ｐゴシック" charset="0"/>
              </a:rPr>
              <a:t>With the keywords "matter," "life," and "system,</a:t>
            </a:r>
          </a:p>
          <a:p>
            <a:r>
              <a:rPr kumimoji="1" lang="ja-JP" altLang="ja-JP" sz="1200" kern="1200">
                <a:solidFill>
                  <a:schemeClr val="tx1"/>
                </a:solidFill>
                <a:effectLst/>
                <a:latin typeface="+mn-lt"/>
                <a:ea typeface="ＭＳ Ｐゴシック" charset="0"/>
                <a:cs typeface="ＭＳ Ｐゴシック" charset="0"/>
              </a:rPr>
              <a:t>Nanomaterials," "Devices," "Energy," "Bioscience," etc.</a:t>
            </a:r>
          </a:p>
          <a:p>
            <a:r>
              <a:rPr kumimoji="1" lang="ja-JP" altLang="ja-JP" sz="1200" kern="1200">
                <a:solidFill>
                  <a:schemeClr val="tx1"/>
                </a:solidFill>
                <a:effectLst/>
                <a:latin typeface="+mn-lt"/>
                <a:ea typeface="ＭＳ Ｐゴシック" charset="0"/>
                <a:cs typeface="ＭＳ Ｐゴシック" charset="0"/>
              </a:rPr>
              <a:t>We are conducting research in the "Cutting-edge Research Area".</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14</a:t>
            </a:fld>
            <a:endParaRPr lang="ja-JP" altLang="en-US"/>
          </a:p>
        </p:txBody>
      </p:sp>
    </p:spTree>
    <p:extLst>
      <p:ext uri="{BB962C8B-B14F-4D97-AF65-F5344CB8AC3E}">
        <p14:creationId xmlns:p14="http://schemas.microsoft.com/office/powerpoint/2010/main" val="3164828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Students will be working on their graduation research in their </a:t>
            </a:r>
            <a:r>
              <a:rPr kumimoji="1" lang="en-US" altLang="ja-JP" sz="1200" kern="1200" dirty="0">
                <a:solidFill>
                  <a:schemeClr val="tx1"/>
                </a:solidFill>
                <a:effectLst/>
                <a:latin typeface="+mn-lt"/>
                <a:ea typeface="ＭＳ Ｐゴシック" charset="0"/>
                <a:cs typeface="ＭＳ Ｐゴシック" charset="0"/>
              </a:rPr>
              <a:t>fourth year, </a:t>
            </a:r>
            <a:r>
              <a:rPr kumimoji="1" lang="ja-JP" altLang="ja-JP" sz="1200" kern="1200">
                <a:solidFill>
                  <a:schemeClr val="tx1"/>
                </a:solidFill>
                <a:effectLst/>
                <a:latin typeface="+mn-lt"/>
                <a:ea typeface="ＭＳ Ｐゴシック" charset="0"/>
                <a:cs typeface="ＭＳ Ｐゴシック" charset="0"/>
              </a:rPr>
              <a:t>and by the time they become a graduate student</a:t>
            </a:r>
          </a:p>
          <a:p>
            <a:r>
              <a:rPr kumimoji="1" lang="ja-JP" altLang="ja-JP" sz="1200" kern="1200">
                <a:solidFill>
                  <a:schemeClr val="tx1"/>
                </a:solidFill>
                <a:effectLst/>
                <a:latin typeface="+mn-lt"/>
                <a:ea typeface="ＭＳ Ｐゴシック" charset="0"/>
                <a:cs typeface="ＭＳ Ｐゴシック" charset="0"/>
              </a:rPr>
              <a:t>You will be working in the most advanced area of research.</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The Graduate School of Advanced Science and Engineering has </a:t>
            </a:r>
            <a:r>
              <a:rPr kumimoji="1" lang="en-US" altLang="ja-JP" sz="1200" kern="1200" dirty="0">
                <a:solidFill>
                  <a:schemeClr val="tx1"/>
                </a:solidFill>
                <a:effectLst/>
                <a:latin typeface="+mn-lt"/>
                <a:ea typeface="ＭＳ Ｐゴシック" charset="0"/>
                <a:cs typeface="ＭＳ Ｐゴシック" charset="0"/>
              </a:rPr>
              <a:t>11 </a:t>
            </a:r>
            <a:r>
              <a:rPr kumimoji="1" lang="ja-JP" altLang="ja-JP" sz="1200" kern="1200">
                <a:solidFill>
                  <a:schemeClr val="tx1"/>
                </a:solidFill>
                <a:effectLst/>
                <a:latin typeface="+mn-lt"/>
                <a:ea typeface="ＭＳ Ｐゴシック" charset="0"/>
                <a:cs typeface="ＭＳ Ｐゴシック" charset="0"/>
              </a:rPr>
              <a:t>departments.</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It was established on top of the </a:t>
            </a:r>
            <a:r>
              <a:rPr kumimoji="1" lang="en-US" altLang="ja-JP" sz="1200" kern="1200" dirty="0">
                <a:solidFill>
                  <a:schemeClr val="tx1"/>
                </a:solidFill>
                <a:effectLst/>
                <a:latin typeface="+mn-lt"/>
                <a:ea typeface="ＭＳ Ｐゴシック" charset="0"/>
                <a:cs typeface="ＭＳ Ｐゴシック" charset="0"/>
              </a:rPr>
              <a:t>six </a:t>
            </a:r>
            <a:r>
              <a:rPr kumimoji="1" lang="ja-JP" altLang="ja-JP" sz="1200" kern="1200">
                <a:solidFill>
                  <a:schemeClr val="tx1"/>
                </a:solidFill>
                <a:effectLst/>
                <a:latin typeface="+mn-lt"/>
                <a:ea typeface="ＭＳ Ｐゴシック" charset="0"/>
                <a:cs typeface="ＭＳ Ｐゴシック" charset="0"/>
              </a:rPr>
              <a:t>departments of advanced science and engineering.</a:t>
            </a:r>
          </a:p>
          <a:p>
            <a:r>
              <a:rPr kumimoji="1" lang="ja-JP" altLang="ja-JP" sz="1200" kern="1200">
                <a:solidFill>
                  <a:schemeClr val="tx1"/>
                </a:solidFill>
                <a:effectLst/>
                <a:latin typeface="+mn-lt"/>
                <a:ea typeface="ＭＳ Ｐゴシック" charset="0"/>
                <a:cs typeface="ＭＳ Ｐゴシック" charset="0"/>
              </a:rPr>
              <a:t>Department of Physics and Applied Physics", "Department of Chemistry and Biochemistry", "Department of Applied Chemistry", and "Department of Physics and Applied Physics".</a:t>
            </a:r>
          </a:p>
          <a:p>
            <a:endParaRPr kumimoji="1" lang="ja-JP" altLang="ja-JP" sz="1200" kern="1200">
              <a:solidFill>
                <a:schemeClr val="tx1"/>
              </a:solidFill>
              <a:effectLst/>
              <a:latin typeface="+mn-lt"/>
              <a:ea typeface="ＭＳ Ｐゴシック" charset="0"/>
              <a:cs typeface="ＭＳ Ｐゴシック" charset="0"/>
            </a:endParaRP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15</a:t>
            </a:fld>
            <a:endParaRPr lang="ja-JP" altLang="en-US"/>
          </a:p>
        </p:txBody>
      </p:sp>
    </p:spTree>
    <p:extLst>
      <p:ext uri="{BB962C8B-B14F-4D97-AF65-F5344CB8AC3E}">
        <p14:creationId xmlns:p14="http://schemas.microsoft.com/office/powerpoint/2010/main" val="1656448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As an interdisciplinary major that transcends the boundaries of academic departments and faculties, the Department of Interdisciplinary Studies</a:t>
            </a:r>
          </a:p>
          <a:p>
            <a:r>
              <a:rPr kumimoji="1" lang="ja-JP" altLang="ja-JP" sz="1200" kern="1200">
                <a:solidFill>
                  <a:schemeClr val="tx1"/>
                </a:solidFill>
                <a:effectLst/>
                <a:latin typeface="+mn-lt"/>
                <a:ea typeface="ＭＳ Ｐゴシック" charset="0"/>
                <a:cs typeface="ＭＳ Ｐゴシック" charset="0"/>
              </a:rPr>
              <a:t>The Department of Bioscience and Biotechnology and the Department of Nano-Science and Engineering have been established.</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In addition, we have been working together with other universities as a "joint department" to conduct research and education beyond the boundaries of the university.</a:t>
            </a:r>
          </a:p>
          <a:p>
            <a:r>
              <a:rPr kumimoji="1" lang="ja-JP" altLang="ja-JP" sz="1200" kern="1200">
                <a:solidFill>
                  <a:schemeClr val="tx1"/>
                </a:solidFill>
                <a:effectLst/>
                <a:latin typeface="+mn-lt"/>
                <a:ea typeface="ＭＳ Ｐゴシック" charset="0"/>
                <a:cs typeface="ＭＳ Ｐゴシック" charset="0"/>
              </a:rPr>
              <a:t>The Joint Department of Advanced Biomedical Sciences, the Joint Department of Advanced Health Sciences, and the Joint Department of Nuclear Energy have been established.</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In addition, we provide integrated education during the </a:t>
            </a:r>
            <a:r>
              <a:rPr kumimoji="1" lang="en-US" altLang="ja-JP" sz="1200" kern="1200" dirty="0">
                <a:solidFill>
                  <a:schemeClr val="tx1"/>
                </a:solidFill>
                <a:effectLst/>
                <a:latin typeface="+mn-lt"/>
                <a:ea typeface="ＭＳ Ｐゴシック" charset="0"/>
                <a:cs typeface="ＭＳ Ｐゴシック" charset="0"/>
              </a:rPr>
              <a:t>five </a:t>
            </a:r>
            <a:r>
              <a:rPr kumimoji="1" lang="ja-JP" altLang="ja-JP" sz="1200" kern="1200">
                <a:solidFill>
                  <a:schemeClr val="tx1"/>
                </a:solidFill>
                <a:effectLst/>
                <a:latin typeface="+mn-lt"/>
                <a:ea typeface="ＭＳ Ｐゴシック" charset="0"/>
                <a:cs typeface="ＭＳ Ｐゴシック" charset="0"/>
              </a:rPr>
              <a:t>years of the master's and doctoral programs to foster leaders who are active in the world of research and in society.</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We have a 5-year program in Advanced Science and Engineering.</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16</a:t>
            </a:fld>
            <a:endParaRPr lang="ja-JP" altLang="en-US"/>
          </a:p>
        </p:txBody>
      </p:sp>
    </p:spTree>
    <p:extLst>
      <p:ext uri="{BB962C8B-B14F-4D97-AF65-F5344CB8AC3E}">
        <p14:creationId xmlns:p14="http://schemas.microsoft.com/office/powerpoint/2010/main" val="525902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17</a:t>
            </a:fld>
            <a:endParaRPr lang="ja-JP" altLang="en-US"/>
          </a:p>
        </p:txBody>
      </p:sp>
    </p:spTree>
    <p:extLst>
      <p:ext uri="{BB962C8B-B14F-4D97-AF65-F5344CB8AC3E}">
        <p14:creationId xmlns:p14="http://schemas.microsoft.com/office/powerpoint/2010/main" val="2046473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In addition to collaborating with other universities through the Joint Major, we are also working on the following</a:t>
            </a:r>
          </a:p>
          <a:p>
            <a:r>
              <a:rPr kumimoji="1" lang="ja-JP" altLang="ja-JP" sz="1200" kern="1200">
                <a:solidFill>
                  <a:schemeClr val="tx1"/>
                </a:solidFill>
                <a:effectLst/>
                <a:latin typeface="+mn-lt"/>
                <a:ea typeface="ＭＳ Ｐゴシック" charset="0"/>
                <a:cs typeface="ＭＳ Ｐゴシック" charset="0"/>
              </a:rPr>
              <a:t>We are developing cutting-edge research in collaboration with various research institutions outside the university.</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18</a:t>
            </a:fld>
            <a:endParaRPr lang="ja-JP" altLang="en-US"/>
          </a:p>
        </p:txBody>
      </p:sp>
    </p:spTree>
    <p:extLst>
      <p:ext uri="{BB962C8B-B14F-4D97-AF65-F5344CB8AC3E}">
        <p14:creationId xmlns:p14="http://schemas.microsoft.com/office/powerpoint/2010/main" val="425945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In addition, the Graduate School of Advanced Science and Engineering has received many research funds and</a:t>
            </a:r>
          </a:p>
          <a:p>
            <a:r>
              <a:rPr kumimoji="1" lang="ja-JP" altLang="ja-JP" sz="1200" kern="1200">
                <a:solidFill>
                  <a:schemeClr val="tx1"/>
                </a:solidFill>
                <a:effectLst/>
                <a:latin typeface="+mn-lt"/>
                <a:ea typeface="ＭＳ Ｐゴシック" charset="0"/>
                <a:cs typeface="ＭＳ Ｐゴシック" charset="0"/>
              </a:rPr>
              <a:t>We are conducting world-class research.</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19</a:t>
            </a:fld>
            <a:endParaRPr lang="ja-JP" altLang="en-US"/>
          </a:p>
        </p:txBody>
      </p:sp>
    </p:spTree>
    <p:extLst>
      <p:ext uri="{BB962C8B-B14F-4D97-AF65-F5344CB8AC3E}">
        <p14:creationId xmlns:p14="http://schemas.microsoft.com/office/powerpoint/2010/main" val="2629976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There are various scholarship programs available at Waseda University.</a:t>
            </a:r>
          </a:p>
          <a:p>
            <a:r>
              <a:rPr kumimoji="1" lang="ja-JP" altLang="ja-JP" sz="1200" kern="1200">
                <a:solidFill>
                  <a:schemeClr val="tx1"/>
                </a:solidFill>
                <a:effectLst/>
                <a:latin typeface="+mn-lt"/>
                <a:ea typeface="ＭＳ Ｐゴシック" charset="0"/>
                <a:cs typeface="ＭＳ Ｐゴシック" charset="0"/>
              </a:rPr>
              <a:t> </a:t>
            </a:r>
          </a:p>
          <a:p>
            <a:r>
              <a:rPr kumimoji="1" lang="ja-JP" altLang="ja-JP" sz="1200" kern="1200">
                <a:solidFill>
                  <a:schemeClr val="tx1"/>
                </a:solidFill>
                <a:effectLst/>
                <a:latin typeface="+mn-lt"/>
                <a:ea typeface="ＭＳ Ｐゴシック" charset="0"/>
                <a:cs typeface="ＭＳ Ｐゴシック" charset="0"/>
              </a:rPr>
              <a:t>In particular, the Graduate School of Advanced Science and Engineering is committed to supporting master's students.</a:t>
            </a:r>
          </a:p>
          <a:p>
            <a:r>
              <a:rPr kumimoji="1" lang="ja-JP" altLang="ja-JP" sz="1200" kern="1200">
                <a:solidFill>
                  <a:schemeClr val="tx1"/>
                </a:solidFill>
                <a:effectLst/>
                <a:latin typeface="+mn-lt"/>
                <a:ea typeface="ＭＳ Ｐゴシック" charset="0"/>
                <a:cs typeface="ＭＳ Ｐゴシック" charset="0"/>
              </a:rPr>
              <a:t>We have our own scholarship program for advanced science and technology.</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Graduate students who present their research results at an international conference will be rewarded with the following</a:t>
            </a:r>
          </a:p>
          <a:p>
            <a:r>
              <a:rPr kumimoji="1" lang="ja-JP" altLang="ja-JP" sz="1200" kern="1200">
                <a:solidFill>
                  <a:schemeClr val="tx1"/>
                </a:solidFill>
                <a:effectLst/>
                <a:latin typeface="+mn-lt"/>
                <a:ea typeface="ＭＳ Ｐゴシック" charset="0"/>
                <a:cs typeface="ＭＳ Ｐゴシック" charset="0"/>
              </a:rPr>
              <a:t>The Graduate School of Advanced Science and Engineering subsidizes a part of the conference participation fee.</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20</a:t>
            </a:fld>
            <a:endParaRPr lang="ja-JP" altLang="en-US"/>
          </a:p>
        </p:txBody>
      </p:sp>
    </p:spTree>
    <p:extLst>
      <p:ext uri="{BB962C8B-B14F-4D97-AF65-F5344CB8AC3E}">
        <p14:creationId xmlns:p14="http://schemas.microsoft.com/office/powerpoint/2010/main" val="2158622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He's doing very well in the job market.</a:t>
            </a:r>
          </a:p>
          <a:p>
            <a:r>
              <a:rPr kumimoji="1" lang="ja-JP" altLang="ja-JP" sz="1200" kern="1200" dirty="0">
                <a:solidFill>
                  <a:schemeClr val="tx1"/>
                </a:solidFill>
                <a:effectLst/>
                <a:latin typeface="+mn-lt"/>
                <a:ea typeface="ＭＳ Ｐゴシック" charset="0"/>
                <a:cs typeface="ＭＳ Ｐゴシック" charset="0"/>
              </a:rPr>
              <a:t>Many of our graduates are active in society.</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22</a:t>
            </a:fld>
            <a:endParaRPr lang="ja-JP" altLang="en-US"/>
          </a:p>
        </p:txBody>
      </p:sp>
    </p:spTree>
    <p:extLst>
      <p:ext uri="{BB962C8B-B14F-4D97-AF65-F5344CB8AC3E}">
        <p14:creationId xmlns:p14="http://schemas.microsoft.com/office/powerpoint/2010/main" val="3346345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773A76B-64CA-6F42-AABB-E7F4B6A3A8F2}"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38914"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4260797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E1BF02-D5ED-B044-8EF6-3F61ED76E4B7}" type="slidenum">
              <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ja-JP" altLang="en-US">
              <a:latin typeface="Arial" charset="0"/>
              <a:ea typeface="ＭＳ Ｐゴシック" charset="-128"/>
            </a:endParaRPr>
          </a:p>
        </p:txBody>
      </p:sp>
    </p:spTree>
    <p:extLst>
      <p:ext uri="{BB962C8B-B14F-4D97-AF65-F5344CB8AC3E}">
        <p14:creationId xmlns:p14="http://schemas.microsoft.com/office/powerpoint/2010/main" val="2543272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FB9501-87B6-7D48-95B4-EEF136860483}" type="slidenum">
              <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ja-JP" altLang="en-US">
              <a:latin typeface="Arial" charset="0"/>
              <a:ea typeface="ＭＳ Ｐゴシック" charset="-128"/>
            </a:endParaRPr>
          </a:p>
        </p:txBody>
      </p:sp>
    </p:spTree>
    <p:extLst>
      <p:ext uri="{BB962C8B-B14F-4D97-AF65-F5344CB8AC3E}">
        <p14:creationId xmlns:p14="http://schemas.microsoft.com/office/powerpoint/2010/main" val="3480403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2226"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42963"/>
            <a:r>
              <a:rPr lang="ja-JP" altLang="en-US">
                <a:ea typeface="ＭＳ Ｐゴシック" charset="-128"/>
              </a:rPr>
              <a:t>Next, let's take a look at the department's curriculum.</a:t>
            </a:r>
          </a:p>
          <a:p>
            <a:pPr defTabSz="842963"/>
            <a:r>
              <a:rPr lang="ja-JP" altLang="en-US">
                <a:ea typeface="ＭＳ Ｐゴシック" charset="-128"/>
              </a:rPr>
              <a:t>　As shown here, the curriculum of the Department of Biomedical Sciences is a unique blend of science and engineering and medicine.</a:t>
            </a:r>
          </a:p>
          <a:p>
            <a:pPr defTabSz="842963"/>
            <a:r>
              <a:rPr lang="ja-JP" altLang="en-US">
                <a:ea typeface="ＭＳ Ｐゴシック" charset="-128"/>
              </a:rPr>
              <a:t>　In science and engineering subjects, students learn the basics of physics, chemistry and mathematics. In the life sciences, students are exposed to the study of genes, proteins, and cells to understand biological phenomena at the cellular level. At the same time as acquiring this knowledge, students listen to lectures on medical subjects, mainly by faculty members with medical school backgrounds, to learn what is happening in the field of medicine and medical care and what is required of them. By studying these subjects comprehensively, you will be able to understand, for example, how drugs work on cells to cure diseases, and how the same drug can have strong side effects depending on the type of gene. And you will be able to think about how to solve the problem of side effects.</a:t>
            </a:r>
          </a:p>
        </p:txBody>
      </p:sp>
      <p:sp>
        <p:nvSpPr>
          <p:cNvPr id="52227" name="スライド番号プレースホルダー 3"/>
          <p:cNvSpPr txBox="1">
            <a:spLocks noGrp="1"/>
          </p:cNvSpPr>
          <p:nvPr/>
        </p:nvSpPr>
        <p:spPr bwMode="auto">
          <a:xfrm>
            <a:off x="5092700" y="7033022"/>
            <a:ext cx="3894667"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6" rIns="91372" bIns="45686" anchor="b"/>
          <a:lstStyle>
            <a:lvl1pPr defTabSz="990600">
              <a:defRPr>
                <a:solidFill>
                  <a:srgbClr val="000000"/>
                </a:solidFill>
                <a:latin typeface="Arial" charset="0"/>
                <a:ea typeface="ヒラギノ角ゴ ProN W3" charset="-128"/>
                <a:sym typeface="Arial" charset="0"/>
              </a:defRPr>
            </a:lvl1pPr>
            <a:lvl2pPr marL="742950" indent="-285750" defTabSz="990600">
              <a:defRPr>
                <a:solidFill>
                  <a:srgbClr val="000000"/>
                </a:solidFill>
                <a:latin typeface="Arial" charset="0"/>
                <a:ea typeface="ヒラギノ角ゴ ProN W3" charset="-128"/>
                <a:sym typeface="Arial" charset="0"/>
              </a:defRPr>
            </a:lvl2pPr>
            <a:lvl3pPr marL="1143000" indent="-228600" defTabSz="990600">
              <a:defRPr>
                <a:solidFill>
                  <a:srgbClr val="000000"/>
                </a:solidFill>
                <a:latin typeface="Arial" charset="0"/>
                <a:ea typeface="ヒラギノ角ゴ ProN W3" charset="-128"/>
                <a:sym typeface="Arial" charset="0"/>
              </a:defRPr>
            </a:lvl3pPr>
            <a:lvl4pPr marL="1600200" indent="-228600" defTabSz="990600">
              <a:defRPr>
                <a:solidFill>
                  <a:srgbClr val="000000"/>
                </a:solidFill>
                <a:latin typeface="Arial" charset="0"/>
                <a:ea typeface="ヒラギノ角ゴ ProN W3" charset="-128"/>
                <a:sym typeface="Arial" charset="0"/>
              </a:defRPr>
            </a:lvl4pPr>
            <a:lvl5pPr marL="2057400" indent="-228600" defTabSz="990600">
              <a:defRPr>
                <a:solidFill>
                  <a:srgbClr val="000000"/>
                </a:solidFill>
                <a:latin typeface="Arial" charset="0"/>
                <a:ea typeface="ヒラギノ角ゴ ProN W3" charset="-128"/>
                <a:sym typeface="Arial" charset="0"/>
              </a:defRPr>
            </a:lvl5pPr>
            <a:lvl6pPr marL="25146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90600" rtl="0" eaLnBrk="0" fontAlgn="base" latinLnBrk="0" hangingPunct="0">
              <a:lnSpc>
                <a:spcPct val="100000"/>
              </a:lnSpc>
              <a:spcBef>
                <a:spcPct val="0"/>
              </a:spcBef>
              <a:spcAft>
                <a:spcPct val="0"/>
              </a:spcAft>
              <a:buClrTx/>
              <a:buSzTx/>
              <a:buFontTx/>
              <a:buNone/>
              <a:tabLst/>
              <a:defRPr/>
            </a:pPr>
            <a:fld id="{CE656F59-A0D1-F04F-A3CC-0B163B55844F}" type="slidenum">
              <a:rPr kumimoji="1" lang="ja-JP" altLang="en-US"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rPr>
              <a:pPr marL="0" marR="0" lvl="0" indent="0" algn="r" defTabSz="990600" rtl="0" eaLnBrk="0" fontAlgn="base" latinLnBrk="0" hangingPunct="0">
                <a:lnSpc>
                  <a:spcPct val="100000"/>
                </a:lnSpc>
                <a:spcBef>
                  <a:spcPct val="0"/>
                </a:spcBef>
                <a:spcAft>
                  <a:spcPct val="0"/>
                </a:spcAft>
                <a:buClrTx/>
                <a:buSzTx/>
                <a:buFontTx/>
                <a:buNone/>
                <a:tabLst/>
                <a:defRPr/>
              </a:pPr>
              <a:t>40</a:t>
            </a:fld>
            <a:endParaRPr kumimoji="1" lang="en-US" altLang="ja-JP"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endParaRPr>
          </a:p>
        </p:txBody>
      </p:sp>
    </p:spTree>
    <p:extLst>
      <p:ext uri="{BB962C8B-B14F-4D97-AF65-F5344CB8AC3E}">
        <p14:creationId xmlns:p14="http://schemas.microsoft.com/office/powerpoint/2010/main" val="1750077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4274"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ea typeface="ＭＳ Ｐゴシック" charset="-128"/>
              </a:rPr>
              <a:t>The Department of Biomedical Sciences has a different role than the department that trains doctors. Our goal is to develop human resources who will support the foundations of medicine and medical care by deepening academic knowledge and developing technology. The Department of Biomedical Sciences, with its well-developed research environment at </a:t>
            </a:r>
            <a:r>
              <a:rPr lang="en-US" altLang="ja-JP">
                <a:ea typeface="ＭＳ Ｐゴシック" charset="-128"/>
              </a:rPr>
              <a:t>TWIns, is a </a:t>
            </a:r>
            <a:r>
              <a:rPr lang="ja-JP" altLang="en-US">
                <a:ea typeface="ＭＳ Ｐゴシック" charset="-128"/>
              </a:rPr>
              <a:t>leader in research in the fields of life sciences, medical science and medical engineering in collaboration with a wide range of domestic and international research institutions.</a:t>
            </a:r>
          </a:p>
          <a:p>
            <a:r>
              <a:rPr lang="ja-JP" altLang="en-US">
                <a:ea typeface="ＭＳ Ｐゴシック" charset="-128"/>
              </a:rPr>
              <a:t>　Let's study in our department and become a leader in the century of life.</a:t>
            </a:r>
          </a:p>
          <a:p>
            <a:r>
              <a:rPr lang="ja-JP" altLang="en-US">
                <a:ea typeface="ＭＳ Ｐゴシック" charset="-128"/>
              </a:rPr>
              <a:t>　This concludes our introduction to the Department of Biomedical Sciences.</a:t>
            </a:r>
          </a:p>
        </p:txBody>
      </p:sp>
      <p:sp>
        <p:nvSpPr>
          <p:cNvPr id="54275" name="スライド番号プレースホルダー 3"/>
          <p:cNvSpPr txBox="1">
            <a:spLocks noGrp="1"/>
          </p:cNvSpPr>
          <p:nvPr/>
        </p:nvSpPr>
        <p:spPr bwMode="auto">
          <a:xfrm>
            <a:off x="5092700" y="7033022"/>
            <a:ext cx="3894667"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6" rIns="91372" bIns="45686" anchor="b"/>
          <a:lstStyle>
            <a:lvl1pPr defTabSz="990600">
              <a:defRPr>
                <a:solidFill>
                  <a:srgbClr val="000000"/>
                </a:solidFill>
                <a:latin typeface="Arial" charset="0"/>
                <a:ea typeface="ヒラギノ角ゴ ProN W3" charset="-128"/>
                <a:sym typeface="Arial" charset="0"/>
              </a:defRPr>
            </a:lvl1pPr>
            <a:lvl2pPr marL="742950" indent="-285750" defTabSz="990600">
              <a:defRPr>
                <a:solidFill>
                  <a:srgbClr val="000000"/>
                </a:solidFill>
                <a:latin typeface="Arial" charset="0"/>
                <a:ea typeface="ヒラギノ角ゴ ProN W3" charset="-128"/>
                <a:sym typeface="Arial" charset="0"/>
              </a:defRPr>
            </a:lvl2pPr>
            <a:lvl3pPr marL="1143000" indent="-228600" defTabSz="990600">
              <a:defRPr>
                <a:solidFill>
                  <a:srgbClr val="000000"/>
                </a:solidFill>
                <a:latin typeface="Arial" charset="0"/>
                <a:ea typeface="ヒラギノ角ゴ ProN W3" charset="-128"/>
                <a:sym typeface="Arial" charset="0"/>
              </a:defRPr>
            </a:lvl3pPr>
            <a:lvl4pPr marL="1600200" indent="-228600" defTabSz="990600">
              <a:defRPr>
                <a:solidFill>
                  <a:srgbClr val="000000"/>
                </a:solidFill>
                <a:latin typeface="Arial" charset="0"/>
                <a:ea typeface="ヒラギノ角ゴ ProN W3" charset="-128"/>
                <a:sym typeface="Arial" charset="0"/>
              </a:defRPr>
            </a:lvl4pPr>
            <a:lvl5pPr marL="2057400" indent="-228600" defTabSz="990600">
              <a:defRPr>
                <a:solidFill>
                  <a:srgbClr val="000000"/>
                </a:solidFill>
                <a:latin typeface="Arial" charset="0"/>
                <a:ea typeface="ヒラギノ角ゴ ProN W3" charset="-128"/>
                <a:sym typeface="Arial" charset="0"/>
              </a:defRPr>
            </a:lvl5pPr>
            <a:lvl6pPr marL="25146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90600" rtl="0" eaLnBrk="0" fontAlgn="base" latinLnBrk="0" hangingPunct="0">
              <a:lnSpc>
                <a:spcPct val="100000"/>
              </a:lnSpc>
              <a:spcBef>
                <a:spcPct val="0"/>
              </a:spcBef>
              <a:spcAft>
                <a:spcPct val="0"/>
              </a:spcAft>
              <a:buClrTx/>
              <a:buSzTx/>
              <a:buFontTx/>
              <a:buNone/>
              <a:tabLst/>
              <a:defRPr/>
            </a:pPr>
            <a:fld id="{15F0502D-D35E-B24D-A763-2B831CFF8541}" type="slidenum">
              <a:rPr kumimoji="1" lang="ja-JP" altLang="en-US"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rPr>
              <a:pPr marL="0" marR="0" lvl="0" indent="0" algn="r" defTabSz="990600" rtl="0" eaLnBrk="0" fontAlgn="base" latinLnBrk="0" hangingPunct="0">
                <a:lnSpc>
                  <a:spcPct val="100000"/>
                </a:lnSpc>
                <a:spcBef>
                  <a:spcPct val="0"/>
                </a:spcBef>
                <a:spcAft>
                  <a:spcPct val="0"/>
                </a:spcAft>
                <a:buClrTx/>
                <a:buSzTx/>
                <a:buFontTx/>
                <a:buNone/>
                <a:tabLst/>
                <a:defRPr/>
              </a:pPr>
              <a:t>41</a:t>
            </a:fld>
            <a:endParaRPr kumimoji="1" lang="en-US" altLang="ja-JP"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endParaRPr>
          </a:p>
        </p:txBody>
      </p:sp>
    </p:spTree>
    <p:extLst>
      <p:ext uri="{BB962C8B-B14F-4D97-AF65-F5344CB8AC3E}">
        <p14:creationId xmlns:p14="http://schemas.microsoft.com/office/powerpoint/2010/main" val="1822996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8370"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ja-JP" altLang="en-US">
              <a:ea typeface="ＭＳ Ｐゴシック" charset="-128"/>
            </a:endParaRPr>
          </a:p>
        </p:txBody>
      </p:sp>
      <p:sp>
        <p:nvSpPr>
          <p:cNvPr id="58371"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8AFCB1E-C8AA-3649-BE22-AFAE79EDD3C8}" type="slidenum">
              <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2103806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5298"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ts val="1213"/>
              </a:lnSpc>
              <a:spcBef>
                <a:spcPct val="0"/>
              </a:spcBef>
            </a:pPr>
            <a:r>
              <a:rPr lang="ja-JP" altLang="en-US" sz="1000"/>
              <a:t>・</a:t>
            </a:r>
            <a:r>
              <a:rPr lang="en-US" altLang="ja-JP" sz="1000"/>
              <a:t>Major in Physics covers a wide-range of fields from science  to engineering.  Students can learn critical issues of modern physics and engineering application.</a:t>
            </a:r>
          </a:p>
          <a:p>
            <a:pPr eaLnBrk="1" hangingPunct="1">
              <a:lnSpc>
                <a:spcPts val="1613"/>
              </a:lnSpc>
              <a:spcBef>
                <a:spcPct val="0"/>
              </a:spcBef>
            </a:pPr>
            <a:r>
              <a:rPr lang="ja-JP" altLang="en-US" sz="1000"/>
              <a:t>・</a:t>
            </a:r>
            <a:r>
              <a:rPr lang="en-US" altLang="ja-JP" sz="1000"/>
              <a:t>Graduates move on to  various areas such as communication, information, electricity and finance.</a:t>
            </a:r>
          </a:p>
          <a:p>
            <a:pPr eaLnBrk="1" hangingPunct="1">
              <a:lnSpc>
                <a:spcPts val="1213"/>
              </a:lnSpc>
              <a:spcBef>
                <a:spcPct val="0"/>
              </a:spcBef>
            </a:pPr>
            <a:endParaRPr lang="en-US" altLang="ja-JP" sz="1000"/>
          </a:p>
          <a:p>
            <a:pPr eaLnBrk="1" hangingPunct="1">
              <a:lnSpc>
                <a:spcPts val="1213"/>
              </a:lnSpc>
              <a:spcBef>
                <a:spcPct val="0"/>
              </a:spcBef>
            </a:pPr>
            <a:r>
              <a:rPr lang="ja-JP" altLang="en-US" sz="1000"/>
              <a:t>・</a:t>
            </a:r>
            <a:r>
              <a:rPr lang="en-US" altLang="ja-JP" sz="1000"/>
              <a:t>At the Major in Chemistry, students learns how to  analyze the functions and structures of substances from the molecular level and learn about molecular foundations of biological phenomena.</a:t>
            </a:r>
          </a:p>
          <a:p>
            <a:pPr eaLnBrk="1" hangingPunct="1">
              <a:lnSpc>
                <a:spcPts val="1213"/>
              </a:lnSpc>
              <a:spcBef>
                <a:spcPct val="0"/>
              </a:spcBef>
            </a:pPr>
            <a:r>
              <a:rPr lang="ja-JP" altLang="en-US" sz="1000"/>
              <a:t>・</a:t>
            </a:r>
            <a:r>
              <a:rPr lang="en-US" altLang="ja-JP" sz="1000"/>
              <a:t>Graduates move on to various fields such as oil, publishing, manufacturing and pharmaceutical industries, electricity,  cosmetics.</a:t>
            </a:r>
            <a:endParaRPr lang="ja-JP" altLang="en-US" sz="1000"/>
          </a:p>
          <a:p>
            <a:pPr eaLnBrk="1" hangingPunct="1"/>
            <a:endParaRPr lang="ja-JP" altLang="en-US" sz="1100"/>
          </a:p>
        </p:txBody>
      </p:sp>
      <p:sp>
        <p:nvSpPr>
          <p:cNvPr id="55299"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charset="0"/>
                <a:ea typeface="ＭＳ Ｐゴシック" charset="-128"/>
              </a:defRPr>
            </a:lvl1pPr>
            <a:lvl2pPr marL="742950" indent="-285750">
              <a:spcBef>
                <a:spcPct val="30000"/>
              </a:spcBef>
              <a:defRPr kumimoji="1" sz="1200">
                <a:solidFill>
                  <a:schemeClr val="tx1"/>
                </a:solidFill>
                <a:latin typeface="Calibri" charset="0"/>
                <a:ea typeface="ＭＳ Ｐゴシック" charset="-128"/>
              </a:defRPr>
            </a:lvl2pPr>
            <a:lvl3pPr marL="1143000" indent="-228600">
              <a:spcBef>
                <a:spcPct val="30000"/>
              </a:spcBef>
              <a:defRPr kumimoji="1" sz="1200">
                <a:solidFill>
                  <a:schemeClr val="tx1"/>
                </a:solidFill>
                <a:latin typeface="Calibri" charset="0"/>
                <a:ea typeface="ＭＳ Ｐゴシック" charset="-128"/>
              </a:defRPr>
            </a:lvl3pPr>
            <a:lvl4pPr marL="1600200" indent="-228600">
              <a:spcBef>
                <a:spcPct val="30000"/>
              </a:spcBef>
              <a:defRPr kumimoji="1" sz="1200">
                <a:solidFill>
                  <a:schemeClr val="tx1"/>
                </a:solidFill>
                <a:latin typeface="Calibri" charset="0"/>
                <a:ea typeface="ＭＳ Ｐゴシック" charset="-128"/>
              </a:defRPr>
            </a:lvl4pPr>
            <a:lvl5pPr marL="2057400" indent="-228600">
              <a:spcBef>
                <a:spcPct val="30000"/>
              </a:spcBef>
              <a:defRPr kumimoji="1"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charset="0"/>
                <a:ea typeface="ＭＳ Ｐゴシック" charset="-128"/>
              </a:defRPr>
            </a:lvl9pPr>
          </a:lstStyle>
          <a:p>
            <a:pPr>
              <a:spcBef>
                <a:spcPct val="0"/>
              </a:spcBef>
            </a:pPr>
            <a:fld id="{5E1E2526-A23A-ED40-B1BA-2784C8585A17}" type="slidenum">
              <a:rPr lang="ja-JP" altLang="en-US"/>
              <a:pPr>
                <a:spcBef>
                  <a:spcPct val="0"/>
                </a:spcBef>
              </a:pPr>
              <a:t>48</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446338" y="603250"/>
            <a:ext cx="4021137" cy="30162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先進理工学部・先進理工学研究科に関するより詳しい情報は，</a:t>
            </a:r>
          </a:p>
          <a:p>
            <a:r>
              <a:rPr kumimoji="1" lang="ja-JP" altLang="ja-JP" sz="1200" kern="1200">
                <a:solidFill>
                  <a:schemeClr val="tx1"/>
                </a:solidFill>
                <a:effectLst/>
                <a:latin typeface="+mn-lt"/>
                <a:ea typeface="ＭＳ Ｐゴシック" charset="0"/>
                <a:cs typeface="ＭＳ Ｐゴシック" charset="0"/>
              </a:rPr>
              <a:t>先進理工のホームページをご覧頂ければと思います．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58</a:t>
            </a:fld>
            <a:endParaRPr lang="ja-JP" altLang="en-US"/>
          </a:p>
        </p:txBody>
      </p:sp>
    </p:spTree>
    <p:extLst>
      <p:ext uri="{BB962C8B-B14F-4D97-AF65-F5344CB8AC3E}">
        <p14:creationId xmlns:p14="http://schemas.microsoft.com/office/powerpoint/2010/main" val="1865149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61</a:t>
            </a:fld>
            <a:endParaRPr lang="ja-JP" altLang="en-US"/>
          </a:p>
        </p:txBody>
      </p:sp>
    </p:spTree>
    <p:extLst>
      <p:ext uri="{BB962C8B-B14F-4D97-AF65-F5344CB8AC3E}">
        <p14:creationId xmlns:p14="http://schemas.microsoft.com/office/powerpoint/2010/main" val="3676186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在学生の声をお読み頂くと，</a:t>
            </a:r>
          </a:p>
          <a:p>
            <a:r>
              <a:rPr kumimoji="1" lang="ja-JP" altLang="ja-JP" sz="1200" kern="1200">
                <a:solidFill>
                  <a:schemeClr val="tx1"/>
                </a:solidFill>
                <a:effectLst/>
                <a:latin typeface="+mn-lt"/>
                <a:ea typeface="ＭＳ Ｐゴシック" charset="0"/>
                <a:cs typeface="ＭＳ Ｐゴシック" charset="0"/>
              </a:rPr>
              <a:t>キャンパスライフをイメージする参考になるかと思います．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62</a:t>
            </a:fld>
            <a:endParaRPr lang="ja-JP" altLang="en-US"/>
          </a:p>
        </p:txBody>
      </p:sp>
    </p:spTree>
    <p:extLst>
      <p:ext uri="{BB962C8B-B14F-4D97-AF65-F5344CB8AC3E}">
        <p14:creationId xmlns:p14="http://schemas.microsoft.com/office/powerpoint/2010/main" val="3474911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Master" Target="../slideMasters/slideMaster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63130E1A-6219-914B-B743-4D0E89E37CEE}" type="slidenum">
              <a:rPr lang="en-US" altLang="ja-JP"/>
              <a:pPr>
                <a:defRPr/>
              </a:pPr>
              <a:t>‹#›</a:t>
            </a:fld>
            <a:endParaRPr lang="en-US" altLang="ja-JP"/>
          </a:p>
        </p:txBody>
      </p:sp>
    </p:spTree>
    <p:extLst>
      <p:ext uri="{BB962C8B-B14F-4D97-AF65-F5344CB8AC3E}">
        <p14:creationId xmlns:p14="http://schemas.microsoft.com/office/powerpoint/2010/main" val="123380552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0896952E-2A7E-1843-9D78-8A14FF5FDCC8}" type="slidenum">
              <a:rPr lang="en-US" altLang="ja-JP"/>
              <a:pPr>
                <a:defRPr/>
              </a:pPr>
              <a:t>‹#›</a:t>
            </a:fld>
            <a:endParaRPr lang="en-US" altLang="ja-JP"/>
          </a:p>
        </p:txBody>
      </p:sp>
    </p:spTree>
    <p:extLst>
      <p:ext uri="{BB962C8B-B14F-4D97-AF65-F5344CB8AC3E}">
        <p14:creationId xmlns:p14="http://schemas.microsoft.com/office/powerpoint/2010/main" val="46727920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59099473-1FC8-9246-A1B1-789057C1BD44}" type="slidenum">
              <a:rPr lang="en-US" altLang="ja-JP"/>
              <a:pPr>
                <a:defRPr/>
              </a:pPr>
              <a:t>‹#›</a:t>
            </a:fld>
            <a:endParaRPr lang="en-US" altLang="ja-JP"/>
          </a:p>
        </p:txBody>
      </p:sp>
    </p:spTree>
    <p:extLst>
      <p:ext uri="{BB962C8B-B14F-4D97-AF65-F5344CB8AC3E}">
        <p14:creationId xmlns:p14="http://schemas.microsoft.com/office/powerpoint/2010/main" val="2139517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508E2F46-F764-F34E-BB05-09A8844C3814}" type="slidenum">
              <a:rPr lang="en-US" altLang="ja-JP"/>
              <a:pPr>
                <a:defRPr/>
              </a:pPr>
              <a:t>‹#›</a:t>
            </a:fld>
            <a:endParaRPr lang="en-US" altLang="ja-JP"/>
          </a:p>
        </p:txBody>
      </p:sp>
    </p:spTree>
    <p:extLst>
      <p:ext uri="{BB962C8B-B14F-4D97-AF65-F5344CB8AC3E}">
        <p14:creationId xmlns:p14="http://schemas.microsoft.com/office/powerpoint/2010/main" val="9998909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9660A736-27C4-C24F-A238-31412FE3CE8D}" type="slidenum">
              <a:rPr lang="en-US" altLang="ja-JP"/>
              <a:pPr>
                <a:defRPr/>
              </a:pPr>
              <a:t>‹#›</a:t>
            </a:fld>
            <a:endParaRPr lang="en-US" altLang="ja-JP"/>
          </a:p>
        </p:txBody>
      </p:sp>
    </p:spTree>
    <p:extLst>
      <p:ext uri="{BB962C8B-B14F-4D97-AF65-F5344CB8AC3E}">
        <p14:creationId xmlns:p14="http://schemas.microsoft.com/office/powerpoint/2010/main" val="110784375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9939B9BB-8072-2140-A72A-7369C0C9D035}" type="slidenum">
              <a:rPr lang="en-US" altLang="ja-JP"/>
              <a:pPr>
                <a:defRPr/>
              </a:pPr>
              <a:t>‹#›</a:t>
            </a:fld>
            <a:endParaRPr lang="en-US" altLang="ja-JP"/>
          </a:p>
        </p:txBody>
      </p:sp>
    </p:spTree>
    <p:extLst>
      <p:ext uri="{BB962C8B-B14F-4D97-AF65-F5344CB8AC3E}">
        <p14:creationId xmlns:p14="http://schemas.microsoft.com/office/powerpoint/2010/main" val="8467203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5AAFE82-3DFA-DE44-BA7E-22450E525C9B}" type="slidenum">
              <a:rPr lang="en-US" altLang="ja-JP"/>
              <a:pPr>
                <a:defRPr/>
              </a:pPr>
              <a:t>‹#›</a:t>
            </a:fld>
            <a:endParaRPr lang="en-US" altLang="ja-JP"/>
          </a:p>
        </p:txBody>
      </p:sp>
    </p:spTree>
    <p:extLst>
      <p:ext uri="{BB962C8B-B14F-4D97-AF65-F5344CB8AC3E}">
        <p14:creationId xmlns:p14="http://schemas.microsoft.com/office/powerpoint/2010/main" val="160268079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51F6C661-FD2B-2546-88EC-1D8B7742AA63}" type="slidenum">
              <a:rPr lang="en-US" altLang="ja-JP"/>
              <a:pPr>
                <a:defRPr/>
              </a:pPr>
              <a:t>‹#›</a:t>
            </a:fld>
            <a:endParaRPr lang="en-US" altLang="ja-JP"/>
          </a:p>
        </p:txBody>
      </p:sp>
    </p:spTree>
    <p:extLst>
      <p:ext uri="{BB962C8B-B14F-4D97-AF65-F5344CB8AC3E}">
        <p14:creationId xmlns:p14="http://schemas.microsoft.com/office/powerpoint/2010/main" val="36875405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2CBC7B39-E64C-3B4A-B64E-AF2D11119F98}" type="slidenum">
              <a:rPr lang="en-US" altLang="ja-JP"/>
              <a:pPr>
                <a:defRPr/>
              </a:pPr>
              <a:t>‹#›</a:t>
            </a:fld>
            <a:endParaRPr lang="en-US" altLang="ja-JP"/>
          </a:p>
        </p:txBody>
      </p:sp>
    </p:spTree>
    <p:extLst>
      <p:ext uri="{BB962C8B-B14F-4D97-AF65-F5344CB8AC3E}">
        <p14:creationId xmlns:p14="http://schemas.microsoft.com/office/powerpoint/2010/main" val="1152991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03BA2FF3-2785-C542-A10D-8957B00EB71C}" type="slidenum">
              <a:rPr lang="en-US" altLang="ja-JP"/>
              <a:pPr>
                <a:defRPr/>
              </a:pPr>
              <a:t>‹#›</a:t>
            </a:fld>
            <a:endParaRPr lang="en-US" altLang="ja-JP"/>
          </a:p>
        </p:txBody>
      </p:sp>
    </p:spTree>
    <p:extLst>
      <p:ext uri="{BB962C8B-B14F-4D97-AF65-F5344CB8AC3E}">
        <p14:creationId xmlns:p14="http://schemas.microsoft.com/office/powerpoint/2010/main" val="50975317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A249DE6B-A780-E246-B3AA-3E3ACC787C46}" type="slidenum">
              <a:rPr lang="en-US" altLang="ja-JP"/>
              <a:pPr>
                <a:defRPr/>
              </a:pPr>
              <a:t>‹#›</a:t>
            </a:fld>
            <a:endParaRPr lang="en-US" altLang="ja-JP"/>
          </a:p>
        </p:txBody>
      </p:sp>
    </p:spTree>
    <p:extLst>
      <p:ext uri="{BB962C8B-B14F-4D97-AF65-F5344CB8AC3E}">
        <p14:creationId xmlns:p14="http://schemas.microsoft.com/office/powerpoint/2010/main" val="110934434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A0A134D-DB7C-4B4D-B226-0C3AECDDA3EE}" type="slidenum">
              <a:rPr lang="en-US" altLang="ja-JP"/>
              <a:pPr>
                <a:defRPr/>
              </a:pPr>
              <a:t>‹#›</a:t>
            </a:fld>
            <a:endParaRPr lang="en-US" altLang="ja-JP"/>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A4DE6BB-B6B8-8242-8C25-0D5A5125AD9B}" type="slidenum">
              <a:rPr lang="en-US" altLang="ja-JP"/>
              <a:pPr>
                <a:defRPr/>
              </a:pPr>
              <a:t>‹#›</a:t>
            </a:fld>
            <a:endParaRPr lang="en-US" altLang="ja-JP"/>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70EF61D-AC63-204A-86D4-B5D732929F7B}" type="slidenum">
              <a:rPr lang="en-US" altLang="ja-JP"/>
              <a:pPr>
                <a:defRPr/>
              </a:pPr>
              <a:t>‹#›</a:t>
            </a:fld>
            <a:endParaRPr lang="en-US" altLang="ja-JP"/>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98812F7-BAAF-4845-8EC4-203E10D9BD59}" type="slidenum">
              <a:rPr lang="en-US" altLang="ja-JP"/>
              <a:pPr>
                <a:defRPr/>
              </a:pPr>
              <a:t>‹#›</a:t>
            </a:fld>
            <a:endParaRPr lang="en-US" altLang="ja-JP"/>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A72675A8-163F-ED4D-9880-3E34576855F6}" type="slidenum">
              <a:rPr lang="en-US" altLang="ja-JP"/>
              <a:pPr>
                <a:defRPr/>
              </a:pPr>
              <a:t>‹#›</a:t>
            </a:fld>
            <a:endParaRPr lang="en-US" altLang="ja-JP"/>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435815-3822-9341-BDB8-420F5E35E0AD}" type="slidenum">
              <a:rPr lang="en-US" altLang="ja-JP"/>
              <a:pPr>
                <a:defRPr/>
              </a:pPr>
              <a:t>‹#›</a:t>
            </a:fld>
            <a:endParaRPr lang="en-US" altLang="ja-JP"/>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8F276ECA-9D90-CD49-999D-3BBBABA8B34F}" type="slidenum">
              <a:rPr lang="en-US" altLang="ja-JP"/>
              <a:pPr>
                <a:defRPr/>
              </a:pPr>
              <a:t>‹#›</a:t>
            </a:fld>
            <a:endParaRPr lang="en-US" altLang="ja-JP"/>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24C8A7E-A8C1-C447-B69B-099DD88A51C7}" type="slidenum">
              <a:rPr lang="en-US" altLang="ja-JP"/>
              <a:pPr>
                <a:defRPr/>
              </a:pPr>
              <a:t>‹#›</a:t>
            </a:fld>
            <a:endParaRPr lang="en-US" altLang="ja-JP"/>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76B4BB9-F150-4D46-A5B0-DD3CDE8CE0DA}" type="slidenum">
              <a:rPr lang="en-US" altLang="ja-JP"/>
              <a:pPr>
                <a:defRPr/>
              </a:pPr>
              <a:t>‹#›</a:t>
            </a:fld>
            <a:endParaRPr lang="en-US" altLang="ja-JP"/>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A2E03F8-3F69-EA45-86B3-26053CF305AF}" type="slidenum">
              <a:rPr lang="en-US" altLang="ja-JP"/>
              <a:pPr>
                <a:defRPr/>
              </a:pPr>
              <a:t>‹#›</a:t>
            </a:fld>
            <a:endParaRPr lang="en-US" altLang="ja-JP"/>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06C2B86-0B61-F444-9E67-15D6276F4C5E}" type="slidenum">
              <a:rPr lang="en-US" altLang="ja-JP"/>
              <a:pPr>
                <a:defRPr/>
              </a:pPr>
              <a:t>‹#›</a:t>
            </a:fld>
            <a:endParaRPr lang="en-US" altLang="ja-JP"/>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C88501-544D-4ECD-98EF-DE16D41D5BF6}"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4CD7F8-7620-4F1E-A4B6-BD8EB3CD284D}"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F876B7-056B-407B-B69E-F18B08D1BE83}"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D18065-3B5F-418B-9DF8-3FE647202DE9}"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3C5D253-2233-49B4-9026-E57F2A21717D}"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8AF1466-B3C1-484F-A588-48B58F52B75E}"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5C5DC48-F997-4D4C-B48B-9487B77D1CC8}"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96BD1C-AE12-4203-8579-854C681941F5}"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3EFCAA-9A59-4787-B479-0484FD504C9E}"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E99783-1BB1-4AE9-A247-BCDB6D97AE19}"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D5C2AC-79FC-4F9E-A67C-78CCA2B38F04}"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E2A99BB8-11DA-E34B-91BC-C35D9966F74D}" type="slidenum">
              <a:rPr lang="en-US" altLang="ja-JP"/>
              <a:pPr>
                <a:defRPr/>
              </a:pPr>
              <a:t>‹#›</a:t>
            </a:fld>
            <a:endParaRPr lang="en-US" altLang="ja-JP"/>
          </a:p>
        </p:txBody>
      </p:sp>
    </p:spTree>
    <p:extLst>
      <p:ext uri="{BB962C8B-B14F-4D97-AF65-F5344CB8AC3E}">
        <p14:creationId xmlns:p14="http://schemas.microsoft.com/office/powerpoint/2010/main" val="3065572945"/>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A8E3B95-C7BF-4547-8048-B49E01EC65EC}" type="slidenum">
              <a:rPr lang="en-US" altLang="ja-JP"/>
              <a:pPr>
                <a:defRPr/>
              </a:pPr>
              <a:t>‹#›</a:t>
            </a:fld>
            <a:endParaRPr lang="en-US" altLang="ja-JP"/>
          </a:p>
        </p:txBody>
      </p:sp>
    </p:spTree>
    <p:extLst>
      <p:ext uri="{BB962C8B-B14F-4D97-AF65-F5344CB8AC3E}">
        <p14:creationId xmlns:p14="http://schemas.microsoft.com/office/powerpoint/2010/main" val="303954602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E79E85B9-53AE-104C-96F1-2C93DCA383CD}" type="slidenum">
              <a:rPr lang="en-US" altLang="ja-JP"/>
              <a:pPr>
                <a:defRPr/>
              </a:pPr>
              <a:t>‹#›</a:t>
            </a:fld>
            <a:endParaRPr lang="en-US" altLang="ja-JP"/>
          </a:p>
        </p:txBody>
      </p:sp>
    </p:spTree>
    <p:extLst>
      <p:ext uri="{BB962C8B-B14F-4D97-AF65-F5344CB8AC3E}">
        <p14:creationId xmlns:p14="http://schemas.microsoft.com/office/powerpoint/2010/main" val="2846174966"/>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402C3AAD-7687-C444-9EC6-479A72313E11}" type="slidenum">
              <a:rPr lang="en-US" altLang="ja-JP"/>
              <a:pPr>
                <a:defRPr/>
              </a:pPr>
              <a:t>‹#›</a:t>
            </a:fld>
            <a:endParaRPr lang="en-US" altLang="ja-JP"/>
          </a:p>
        </p:txBody>
      </p:sp>
    </p:spTree>
    <p:extLst>
      <p:ext uri="{BB962C8B-B14F-4D97-AF65-F5344CB8AC3E}">
        <p14:creationId xmlns:p14="http://schemas.microsoft.com/office/powerpoint/2010/main" val="219880469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F254ECB7-5A45-2740-9C1E-B2A98CF50BA4}" type="slidenum">
              <a:rPr lang="en-US" altLang="ja-JP"/>
              <a:pPr>
                <a:defRPr/>
              </a:pPr>
              <a:t>‹#›</a:t>
            </a:fld>
            <a:endParaRPr lang="en-US" altLang="ja-JP"/>
          </a:p>
        </p:txBody>
      </p:sp>
    </p:spTree>
    <p:extLst>
      <p:ext uri="{BB962C8B-B14F-4D97-AF65-F5344CB8AC3E}">
        <p14:creationId xmlns:p14="http://schemas.microsoft.com/office/powerpoint/2010/main" val="1949509984"/>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5C450568-82F5-4A42-B298-6D95747228A9}" type="slidenum">
              <a:rPr lang="en-US" altLang="ja-JP"/>
              <a:pPr>
                <a:defRPr/>
              </a:pPr>
              <a:t>‹#›</a:t>
            </a:fld>
            <a:endParaRPr lang="en-US" altLang="ja-JP"/>
          </a:p>
        </p:txBody>
      </p:sp>
    </p:spTree>
    <p:extLst>
      <p:ext uri="{BB962C8B-B14F-4D97-AF65-F5344CB8AC3E}">
        <p14:creationId xmlns:p14="http://schemas.microsoft.com/office/powerpoint/2010/main" val="2604018177"/>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D36DF72A-59D4-C344-A49C-4494222578BD}" type="slidenum">
              <a:rPr lang="en-US" altLang="ja-JP"/>
              <a:pPr>
                <a:defRPr/>
              </a:pPr>
              <a:t>‹#›</a:t>
            </a:fld>
            <a:endParaRPr lang="en-US" altLang="ja-JP"/>
          </a:p>
        </p:txBody>
      </p:sp>
    </p:spTree>
    <p:extLst>
      <p:ext uri="{BB962C8B-B14F-4D97-AF65-F5344CB8AC3E}">
        <p14:creationId xmlns:p14="http://schemas.microsoft.com/office/powerpoint/2010/main" val="405729082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C1E914A9-E24B-0F41-B953-B087CE231D73}" type="slidenum">
              <a:rPr lang="en-US" altLang="ja-JP"/>
              <a:pPr>
                <a:defRPr/>
              </a:pPr>
              <a:t>‹#›</a:t>
            </a:fld>
            <a:endParaRPr lang="en-US" altLang="ja-JP"/>
          </a:p>
        </p:txBody>
      </p:sp>
    </p:spTree>
    <p:extLst>
      <p:ext uri="{BB962C8B-B14F-4D97-AF65-F5344CB8AC3E}">
        <p14:creationId xmlns:p14="http://schemas.microsoft.com/office/powerpoint/2010/main" val="22037118"/>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6DFBBBD4-FF71-9343-B8C8-02E4FE445C06}" type="slidenum">
              <a:rPr lang="en-US" altLang="ja-JP"/>
              <a:pPr>
                <a:defRPr/>
              </a:pPr>
              <a:t>‹#›</a:t>
            </a:fld>
            <a:endParaRPr lang="en-US" altLang="ja-JP"/>
          </a:p>
        </p:txBody>
      </p:sp>
    </p:spTree>
    <p:extLst>
      <p:ext uri="{BB962C8B-B14F-4D97-AF65-F5344CB8AC3E}">
        <p14:creationId xmlns:p14="http://schemas.microsoft.com/office/powerpoint/2010/main" val="1707919852"/>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5D74D41-632E-C342-8D80-D50CF7F5F9F6}" type="slidenum">
              <a:rPr lang="en-US" altLang="ja-JP"/>
              <a:pPr>
                <a:defRPr/>
              </a:pPr>
              <a:t>‹#›</a:t>
            </a:fld>
            <a:endParaRPr lang="en-US" altLang="ja-JP"/>
          </a:p>
        </p:txBody>
      </p:sp>
    </p:spTree>
    <p:extLst>
      <p:ext uri="{BB962C8B-B14F-4D97-AF65-F5344CB8AC3E}">
        <p14:creationId xmlns:p14="http://schemas.microsoft.com/office/powerpoint/2010/main" val="298918736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1FB4E745-B4F6-9F41-A0D5-F1CEE81319D4}" type="slidenum">
              <a:rPr lang="en-US" altLang="ja-JP"/>
              <a:pPr>
                <a:defRPr/>
              </a:pPr>
              <a:t>‹#›</a:t>
            </a:fld>
            <a:endParaRPr lang="en-US" altLang="ja-JP"/>
          </a:p>
        </p:txBody>
      </p:sp>
    </p:spTree>
    <p:extLst>
      <p:ext uri="{BB962C8B-B14F-4D97-AF65-F5344CB8AC3E}">
        <p14:creationId xmlns:p14="http://schemas.microsoft.com/office/powerpoint/2010/main" val="787017308"/>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8A41F2C1-7C4B-B34E-9F02-EBE33991B1FE}" type="slidenum">
              <a:rPr lang="ja-JP" altLang="ja-JP"/>
              <a:pPr>
                <a:defRPr/>
              </a:pPr>
              <a:t>‹#›</a:t>
            </a:fld>
            <a:endParaRPr lang="ja-JP" altLang="ja-JP"/>
          </a:p>
        </p:txBody>
      </p:sp>
    </p:spTree>
    <p:extLst>
      <p:ext uri="{BB962C8B-B14F-4D97-AF65-F5344CB8AC3E}">
        <p14:creationId xmlns:p14="http://schemas.microsoft.com/office/powerpoint/2010/main" val="134649877"/>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a:xfrm>
            <a:off x="457200" y="6356350"/>
            <a:ext cx="2133600" cy="365125"/>
          </a:xfrm>
          <a:prstGeom prst="rect">
            <a:avLst/>
          </a:prstGeom>
        </p:spPr>
        <p:txBody>
          <a:bodyPr/>
          <a:lstStyle>
            <a:lvl1pPr>
              <a:defRPr/>
            </a:lvl1pPr>
          </a:lstStyle>
          <a:p>
            <a:pPr>
              <a:defRPr/>
            </a:pPr>
            <a:fld id="{CD4875AF-B5E4-7845-B807-78380FC4E5FA}" type="datetime1">
              <a:rPr lang="ja-JP" altLang="en-US"/>
              <a:pPr>
                <a:defRPr/>
              </a:pPr>
              <a:t>2025/10/8</a:t>
            </a:fld>
            <a:endParaRPr lang="ja-JP" altLang="en-US"/>
          </a:p>
        </p:txBody>
      </p:sp>
      <p:sp>
        <p:nvSpPr>
          <p:cNvPr id="3" name="フッター プレースホルダ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a:xfrm>
            <a:off x="6804025" y="6597650"/>
            <a:ext cx="2133600" cy="260350"/>
          </a:xfrm>
        </p:spPr>
        <p:txBody>
          <a:bodyPr/>
          <a:lstStyle>
            <a:lvl1pPr>
              <a:defRPr smtClean="0">
                <a:solidFill>
                  <a:schemeClr val="tx1"/>
                </a:solidFill>
              </a:defRPr>
            </a:lvl1pPr>
          </a:lstStyle>
          <a:p>
            <a:pPr>
              <a:defRPr/>
            </a:pPr>
            <a:fld id="{8DD539AB-AEB8-4D44-AFF9-75C78DF85B83}" type="slidenum">
              <a:rPr lang="ja-JP" altLang="en-US"/>
              <a:pPr>
                <a:defRPr/>
              </a:pPr>
              <a:t>‹#›</a:t>
            </a:fld>
            <a:endParaRPr lang="ja-JP" altLang="en-US"/>
          </a:p>
        </p:txBody>
      </p:sp>
    </p:spTree>
    <p:extLst>
      <p:ext uri="{BB962C8B-B14F-4D97-AF65-F5344CB8AC3E}">
        <p14:creationId xmlns:p14="http://schemas.microsoft.com/office/powerpoint/2010/main" val="354810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theme" Target="../theme/theme1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1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image" Target="../media/image8.png"/><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90488"/>
            <a:ext cx="8229600"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sp>
        <p:nvSpPr>
          <p:cNvPr id="1027"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2" name="Text Box 3"/>
          <p:cNvSpPr txBox="1">
            <a:spLocks noGrp="1" noChangeArrowheads="1"/>
          </p:cNvSpPr>
          <p:nvPr>
            <p:ph type="sldNum" sz="quarter" idx="4"/>
          </p:nvPr>
        </p:nvSpPr>
        <p:spPr bwMode="auto">
          <a:xfrm>
            <a:off x="7462838" y="6245225"/>
            <a:ext cx="312737" cy="304800"/>
          </a:xfrm>
          <a:prstGeom prst="rect">
            <a:avLst/>
          </a:prstGeom>
          <a:noFill/>
          <a:ln>
            <a:noFill/>
          </a:ln>
          <a:effectLst/>
        </p:spPr>
        <p:txBody>
          <a:bodyPr vert="horz" wrap="none" lIns="91440" tIns="45720" rIns="91440" bIns="45720" numCol="1" anchor="t" anchorCtr="0" compatLnSpc="1">
            <a:prstTxWarp prst="textNoShape">
              <a:avLst/>
            </a:prstTxWarp>
          </a:bodyPr>
          <a:lstStyle>
            <a:lvl1pPr algn="ctr" eaLnBrk="1" hangingPunct="1">
              <a:defRPr sz="14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a:defRPr/>
            </a:pPr>
            <a:fld id="{A72C1BCC-B749-C342-8EFA-ED5C90D60D18}"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marL="39688" indent="-39688" algn="ctr" rtl="0" eaLnBrk="0" fontAlgn="base" hangingPunct="0">
        <a:spcBef>
          <a:spcPct val="0"/>
        </a:spcBef>
        <a:spcAft>
          <a:spcPct val="0"/>
        </a:spcAft>
        <a:defRPr kumimoji="1" sz="4400">
          <a:solidFill>
            <a:schemeClr val="tx1"/>
          </a:solidFill>
          <a:latin typeface="+mj-lt"/>
          <a:ea typeface="+mj-ea"/>
          <a:cs typeface="+mj-cs"/>
          <a:sym typeface="Arial" charset="0"/>
        </a:defRPr>
      </a:lvl1pPr>
      <a:lvl2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2pPr>
      <a:lvl3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3pPr>
      <a:lvl4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4pPr>
      <a:lvl5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3200">
          <a:solidFill>
            <a:schemeClr val="tx1"/>
          </a:solidFill>
          <a:latin typeface="+mn-lt"/>
          <a:ea typeface="+mn-ea"/>
          <a:cs typeface="+mn-cs"/>
          <a:sym typeface="Arial" charset="0"/>
        </a:defRPr>
      </a:lvl1pPr>
      <a:lvl2pPr marL="731838" indent="-285750" algn="l" rtl="0" eaLnBrk="0" fontAlgn="base" hangingPunct="0">
        <a:spcBef>
          <a:spcPts val="600"/>
        </a:spcBef>
        <a:spcAft>
          <a:spcPct val="0"/>
        </a:spcAft>
        <a:buSzPct val="100000"/>
        <a:buFont typeface="Arial" charset="0"/>
        <a:buChar char="–"/>
        <a:defRPr kumimoji="1" sz="2800">
          <a:solidFill>
            <a:schemeClr val="tx1"/>
          </a:solidFill>
          <a:latin typeface="+mn-lt"/>
          <a:ea typeface="+mn-ea"/>
          <a:cs typeface="+mn-cs"/>
          <a:sym typeface="Arial" charset="0"/>
        </a:defRPr>
      </a:lvl2pPr>
      <a:lvl3pPr marL="1131888" indent="-228600" algn="l" rtl="0" eaLnBrk="0" fontAlgn="base" hangingPunct="0">
        <a:spcBef>
          <a:spcPts val="600"/>
        </a:spcBef>
        <a:spcAft>
          <a:spcPct val="0"/>
        </a:spcAft>
        <a:buSzPct val="100000"/>
        <a:buFont typeface="Arial" charset="0"/>
        <a:buChar char="•"/>
        <a:defRPr kumimoji="1" sz="2400">
          <a:solidFill>
            <a:schemeClr val="tx1"/>
          </a:solidFill>
          <a:latin typeface="+mn-lt"/>
          <a:ea typeface="+mn-ea"/>
          <a:cs typeface="+mn-cs"/>
          <a:sym typeface="Arial" charset="0"/>
        </a:defRPr>
      </a:lvl3pPr>
      <a:lvl4pPr marL="15890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4pPr>
      <a:lvl5pPr marL="20462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7706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892569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04004361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57980215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1036771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90670678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830665860"/>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968021766"/>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64355033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ja-JP" altLang="en-US"/>
              <a:t>Master Title Formatting</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ja-JP" altLang="en-US"/>
              <a:t>Formatting the Master Text</a:t>
            </a:r>
          </a:p>
          <a:p>
            <a:pPr lvl="1"/>
            <a:r>
              <a:rPr lang="ja-JP" altLang="en-US"/>
              <a:t>Level </a:t>
            </a:r>
            <a:r>
              <a:rPr lang="en-US" altLang="ja-JP"/>
              <a:t>2</a:t>
            </a:r>
          </a:p>
          <a:p>
            <a:pPr lvl="2"/>
            <a:r>
              <a:rPr lang="ja-JP" altLang="en-US"/>
              <a:t>Level </a:t>
            </a:r>
            <a:r>
              <a:rPr lang="en-US" altLang="ja-JP"/>
              <a:t>3</a:t>
            </a:r>
          </a:p>
          <a:p>
            <a:pPr lvl="3"/>
            <a:r>
              <a:rPr lang="ja-JP" altLang="en-US"/>
              <a:t>Level </a:t>
            </a:r>
            <a:r>
              <a:rPr lang="en-US" altLang="ja-JP"/>
              <a:t>4</a:t>
            </a:r>
          </a:p>
          <a:p>
            <a:pPr lvl="4"/>
            <a:r>
              <a:rPr lang="en-US" altLang="ja-JP"/>
              <a:t>Fifth </a:t>
            </a:r>
            <a:r>
              <a:rPr lang="ja-JP" altLang="en-US"/>
              <a:t>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ＭＳ Ｐゴシック" pitchFamily="50" charset="-128"/>
                <a:cs typeface="+mn-cs"/>
              </a:defRPr>
            </a:lvl1pPr>
          </a:lstStyle>
          <a:p>
            <a:pPr eaLnBrk="1" hangingPunct="1">
              <a:defRPr/>
            </a:pPr>
            <a:endParaRPr kumimoji="1"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ＭＳ Ｐゴシック" pitchFamily="50" charset="-128"/>
                <a:cs typeface="+mn-cs"/>
              </a:defRPr>
            </a:lvl1pPr>
          </a:lstStyle>
          <a:p>
            <a:pPr eaLnBrk="1" hangingPunct="1">
              <a:defRPr/>
            </a:pPr>
            <a:endParaRPr kumimoji="1"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eaLnBrk="1" hangingPunct="1">
              <a:defRPr/>
            </a:pPr>
            <a:fld id="{73D47F41-6C0E-4041-8AC8-B3003F534729}" type="slidenum">
              <a:rPr kumimoji="1" lang="en-US" altLang="ja-JP">
                <a:ea typeface="ＭＳ Ｐゴシック" charset="0"/>
                <a:cs typeface="ＭＳ Ｐゴシック" charset="0"/>
              </a:rPr>
              <a:pPr eaLnBrk="1" hangingPunct="1">
                <a:defRPr/>
              </a:pPr>
              <a:t>‹#›</a:t>
            </a:fld>
            <a:endParaRPr kumimoji="1" lang="en-US" altLang="ja-JP">
              <a:ea typeface="ＭＳ Ｐゴシック" charset="0"/>
              <a:cs typeface="ＭＳ Ｐゴシック" charset="0"/>
            </a:endParaRPr>
          </a:p>
        </p:txBody>
      </p:sp>
    </p:spTree>
    <p:extLst>
      <p:ext uri="{BB962C8B-B14F-4D97-AF65-F5344CB8AC3E}">
        <p14:creationId xmlns:p14="http://schemas.microsoft.com/office/powerpoint/2010/main" val="106626660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kumimoji="1" sz="4400">
          <a:solidFill>
            <a:schemeClr val="tx2"/>
          </a:solidFill>
          <a:latin typeface="+mj-lt"/>
          <a:ea typeface="+mj-ea"/>
          <a:cs typeface="ＭＳ Ｐゴシック"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Master Title Formatting</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Formatting the Master Text</a:t>
            </a:r>
          </a:p>
          <a:p>
            <a:pPr lvl="1"/>
            <a:r>
              <a:rPr lang="ja-JP" altLang="en-US"/>
              <a:t>Level </a:t>
            </a:r>
            <a:r>
              <a:rPr lang="en-US" altLang="ja-JP"/>
              <a:t>2</a:t>
            </a:r>
          </a:p>
          <a:p>
            <a:pPr lvl="2"/>
            <a:r>
              <a:rPr lang="ja-JP" altLang="en-US"/>
              <a:t>Level </a:t>
            </a:r>
            <a:r>
              <a:rPr lang="en-US" altLang="ja-JP"/>
              <a:t>3</a:t>
            </a:r>
          </a:p>
          <a:p>
            <a:pPr lvl="3"/>
            <a:r>
              <a:rPr lang="ja-JP" altLang="en-US"/>
              <a:t>Level </a:t>
            </a:r>
            <a:r>
              <a:rPr lang="en-US" altLang="ja-JP"/>
              <a:t>4</a:t>
            </a:r>
          </a:p>
          <a:p>
            <a:pPr lvl="4"/>
            <a:r>
              <a:rPr lang="en-US" altLang="ja-JP"/>
              <a:t>Fifth </a:t>
            </a:r>
            <a:r>
              <a:rPr lang="ja-JP" altLang="en-US"/>
              <a:t>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50" charset="-128"/>
              </a:defRPr>
            </a:lvl1pPr>
          </a:lstStyle>
          <a:p>
            <a:pPr eaLnBrk="1" hangingPunct="1">
              <a:defRPr/>
            </a:pPr>
            <a:endParaRPr kumimoji="1"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50" charset="-128"/>
              </a:defRPr>
            </a:lvl1pPr>
          </a:lstStyle>
          <a:p>
            <a:pPr eaLnBrk="1" hangingPunct="1">
              <a:defRPr/>
            </a:pPr>
            <a:endParaRPr kumimoji="1"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50" charset="-128"/>
              </a:defRPr>
            </a:lvl1pPr>
          </a:lstStyle>
          <a:p>
            <a:pPr eaLnBrk="1" hangingPunct="1">
              <a:defRPr/>
            </a:pPr>
            <a:fld id="{F1949106-BDAC-4E49-8E97-738A9A76AF65}" type="slidenum">
              <a:rPr kumimoji="1" lang="en-US" altLang="ja-JP"/>
              <a:pPr eaLnBrk="1" hangingPunct="1">
                <a:defRPr/>
              </a:pPr>
              <a:t>‹#›</a:t>
            </a:fld>
            <a:endParaRPr kumimoji="1" lang="en-US" altLang="ja-JP"/>
          </a:p>
        </p:txBody>
      </p:sp>
    </p:spTree>
    <p:extLst>
      <p:ext uri="{BB962C8B-B14F-4D97-AF65-F5344CB8AC3E}">
        <p14:creationId xmlns:p14="http://schemas.microsoft.com/office/powerpoint/2010/main" val="1247462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39CEAAFD-B2DD-6C4E-B44E-160DF60D0995}" type="slidenum">
              <a:rPr lang="en-US" altLang="ja-JP"/>
              <a:pPr>
                <a:defRPr/>
              </a:pPr>
              <a:t>‹#›</a:t>
            </a:fld>
            <a:endParaRPr lang="en-US" altLang="ja-JP" dirty="0"/>
          </a:p>
        </p:txBody>
      </p:sp>
    </p:spTree>
    <p:extLst>
      <p:ext uri="{BB962C8B-B14F-4D97-AF65-F5344CB8AC3E}">
        <p14:creationId xmlns:p14="http://schemas.microsoft.com/office/powerpoint/2010/main" val="52359991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Lst>
  <p:transition/>
  <p:hf sldNum="0"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26.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3.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4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47.xml"/><Relationship Id="rId4" Type="http://schemas.openxmlformats.org/officeDocument/2006/relationships/image" Target="../media/image29.tiff"/></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0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0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1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1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7.xml"/></Relationships>
</file>

<file path=ppt/slides/_rels/slide29.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41.png"/><Relationship Id="rId7" Type="http://schemas.openxmlformats.org/officeDocument/2006/relationships/image" Target="../media/image45.emf"/><Relationship Id="rId2" Type="http://schemas.openxmlformats.org/officeDocument/2006/relationships/notesSlide" Target="../notesSlides/notesSlide19.xml"/><Relationship Id="rId1" Type="http://schemas.openxmlformats.org/officeDocument/2006/relationships/slideLayout" Target="../slideLayouts/slideLayout14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g"/><Relationship Id="rId9"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147.xml"/><Relationship Id="rId4" Type="http://schemas.openxmlformats.org/officeDocument/2006/relationships/hyperlink" Target="https://www.jst.go.jp/erato/research_area/ongoing/jpmjer2102.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7.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png"/><Relationship Id="rId1" Type="http://schemas.openxmlformats.org/officeDocument/2006/relationships/slideLayout" Target="../slideLayouts/slideLayout147.xml"/><Relationship Id="rId4" Type="http://schemas.openxmlformats.org/officeDocument/2006/relationships/image" Target="../media/image5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36.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17" Type="http://schemas.openxmlformats.org/officeDocument/2006/relationships/image" Target="../media/image68.png"/><Relationship Id="rId2" Type="http://schemas.openxmlformats.org/officeDocument/2006/relationships/image" Target="../media/image53.png"/><Relationship Id="rId16" Type="http://schemas.openxmlformats.org/officeDocument/2006/relationships/image" Target="../media/image67.png"/><Relationship Id="rId20" Type="http://schemas.openxmlformats.org/officeDocument/2006/relationships/image" Target="../media/image71.jpeg"/><Relationship Id="rId1" Type="http://schemas.openxmlformats.org/officeDocument/2006/relationships/slideLayout" Target="../slideLayouts/slideLayout147.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jpeg"/><Relationship Id="rId15" Type="http://schemas.openxmlformats.org/officeDocument/2006/relationships/image" Target="../media/image66.jpeg"/><Relationship Id="rId10" Type="http://schemas.openxmlformats.org/officeDocument/2006/relationships/image" Target="../media/image61.jpeg"/><Relationship Id="rId19" Type="http://schemas.openxmlformats.org/officeDocument/2006/relationships/image" Target="../media/image70.emf"/><Relationship Id="rId4" Type="http://schemas.openxmlformats.org/officeDocument/2006/relationships/image" Target="../media/image55.png"/><Relationship Id="rId9" Type="http://schemas.openxmlformats.org/officeDocument/2006/relationships/image" Target="../media/image60.jpeg"/><Relationship Id="rId14" Type="http://schemas.openxmlformats.org/officeDocument/2006/relationships/image" Target="../media/image65.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png"/><Relationship Id="rId1" Type="http://schemas.openxmlformats.org/officeDocument/2006/relationships/slideLayout" Target="../slideLayouts/slideLayout14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7.xml"/></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emf"/><Relationship Id="rId1" Type="http://schemas.openxmlformats.org/officeDocument/2006/relationships/slideLayout" Target="../slideLayouts/slideLayout147.xml"/><Relationship Id="rId4" Type="http://schemas.openxmlformats.org/officeDocument/2006/relationships/hyperlink" Target="https://www.microbe-soil.sci.waseda.ac.jp/2021/06/08/8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7.xml"/></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147.xml"/></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47.xml"/></Relationships>
</file>

<file path=ppt/slides/_rels/slide4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15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14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147.xml"/><Relationship Id="rId5" Type="http://schemas.openxmlformats.org/officeDocument/2006/relationships/image" Target="../media/image87.png"/><Relationship Id="rId4" Type="http://schemas.openxmlformats.org/officeDocument/2006/relationships/image" Target="../media/image8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147.xml"/><Relationship Id="rId4" Type="http://schemas.openxmlformats.org/officeDocument/2006/relationships/image" Target="../media/image89.png"/></Relationships>
</file>

<file path=ppt/slides/_rels/slide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147.xml"/><Relationship Id="rId4" Type="http://schemas.openxmlformats.org/officeDocument/2006/relationships/image" Target="../media/image9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147.xml"/></Relationships>
</file>

<file path=ppt/slides/_rels/slide5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1.xml"/><Relationship Id="rId1" Type="http://schemas.openxmlformats.org/officeDocument/2006/relationships/slideLayout" Target="../slideLayouts/slideLayout147.xml"/><Relationship Id="rId5" Type="http://schemas.openxmlformats.org/officeDocument/2006/relationships/image" Target="../media/image95.png"/><Relationship Id="rId4" Type="http://schemas.openxmlformats.org/officeDocument/2006/relationships/image" Target="../media/image94.png"/></Relationships>
</file>

<file path=ppt/slides/_rels/slide5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147.xml"/></Relationships>
</file>

<file path=ppt/slides/_rels/slide5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43.xml"/></Relationships>
</file>

<file path=ppt/slides/_rels/slide6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43.xml"/></Relationships>
</file>

<file path=ppt/slides/_rels/slide6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3.xml"/><Relationship Id="rId1" Type="http://schemas.openxmlformats.org/officeDocument/2006/relationships/slideLayout" Target="../slideLayouts/slideLayout143.xml"/><Relationship Id="rId4" Type="http://schemas.openxmlformats.org/officeDocument/2006/relationships/image" Target="../media/image101.png"/></Relationships>
</file>

<file path=ppt/slides/_rels/slide6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147.xml"/><Relationship Id="rId4" Type="http://schemas.openxmlformats.org/officeDocument/2006/relationships/image" Target="../media/image103.png"/></Relationships>
</file>

<file path=ppt/slides/_rels/slide6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AADB9F31-51BE-0948-92B5-D5675EBFED9A}" type="slidenum">
              <a:rPr kumimoji="0" lang="en-US" altLang="ja-JP" sz="1000">
                <a:solidFill>
                  <a:prstClr val="black"/>
                </a:solidFill>
                <a:latin typeface="Arial" charset="0"/>
                <a:ea typeface="ヒラギノ角ゴ ProN W3" charset="-128"/>
                <a:cs typeface="Arial" charset="0"/>
              </a:rPr>
              <a:pPr>
                <a:spcBef>
                  <a:spcPct val="0"/>
                </a:spcBef>
                <a:buSzTx/>
                <a:buFontTx/>
                <a:buNone/>
              </a:pPr>
              <a:t>1</a:t>
            </a:fld>
            <a:endParaRPr kumimoji="0" lang="en-US" altLang="ja-JP" sz="1000">
              <a:solidFill>
                <a:prstClr val="black"/>
              </a:solidFill>
              <a:latin typeface="Arial" charset="0"/>
              <a:ea typeface="ヒラギノ角ゴ ProN W3" charset="-128"/>
              <a:cs typeface="Arial" charset="0"/>
            </a:endParaRPr>
          </a:p>
        </p:txBody>
      </p:sp>
      <p:sp>
        <p:nvSpPr>
          <p:cNvPr id="28674" name="タイトル 3"/>
          <p:cNvSpPr>
            <a:spLocks noGrp="1"/>
          </p:cNvSpPr>
          <p:nvPr>
            <p:ph type="ctrTitle"/>
          </p:nvPr>
        </p:nvSpPr>
        <p:spPr>
          <a:xfrm>
            <a:off x="468313" y="2044700"/>
            <a:ext cx="5299075" cy="1384300"/>
          </a:xfrm>
        </p:spPr>
        <p:txBody>
          <a:bodyPr/>
          <a:lstStyle/>
          <a:p>
            <a:pPr marL="0" indent="0"/>
            <a:r>
              <a:rPr lang="ja-JP" altLang="en-US" sz="2800" dirty="0"/>
              <a:t>Waseda University </a:t>
            </a:r>
            <a:br>
              <a:rPr lang="en-US" altLang="ja-JP" sz="2800" dirty="0"/>
            </a:br>
            <a:r>
              <a:rPr lang="ja-JP" altLang="en-US" sz="2800" dirty="0"/>
              <a:t> School of Advanced Science and </a:t>
            </a:r>
            <a:r>
              <a:rPr lang="en-US" altLang="ja-JP" sz="2800" dirty="0"/>
              <a:t>Engineering</a:t>
            </a:r>
            <a:endParaRPr lang="ja-JP" altLang="en-US" sz="2800" dirty="0"/>
          </a:p>
        </p:txBody>
      </p:sp>
      <p:sp>
        <p:nvSpPr>
          <p:cNvPr id="6" name="Rectangle 2"/>
          <p:cNvSpPr>
            <a:spLocks/>
          </p:cNvSpPr>
          <p:nvPr/>
        </p:nvSpPr>
        <p:spPr bwMode="auto">
          <a:xfrm>
            <a:off x="0" y="3429000"/>
            <a:ext cx="5775325" cy="215900"/>
          </a:xfrm>
          <a:prstGeom prst="rect">
            <a:avLst/>
          </a:prstGeom>
          <a:solidFill>
            <a:schemeClr val="accent3">
              <a:lumMod val="40000"/>
              <a:lumOff val="60000"/>
            </a:schemeClr>
          </a:solidFill>
          <a:ln>
            <a:noFill/>
          </a:ln>
        </p:spPr>
        <p:txBody>
          <a:bodyPr lIns="0" tIns="0" rIns="40639" bIns="0" anchor="ctr">
            <a:spAutoFit/>
          </a:bodyPr>
          <a:lstStyle/>
          <a:p>
            <a:pPr marL="39688" algn="r" eaLnBrk="1" hangingPunct="1">
              <a:defRPr/>
            </a:pPr>
            <a:endParaRPr lang="en-US" altLang="ja-JP" sz="1400" dirty="0">
              <a:solidFill>
                <a:prstClr val="black"/>
              </a:solidFill>
              <a:latin typeface="Century Gothic"/>
              <a:ea typeface="ＭＳ Ｐゴシック" pitchFamily="50" charset="-128"/>
              <a:sym typeface="Helvetica" charset="0"/>
            </a:endParaRPr>
          </a:p>
        </p:txBody>
      </p:sp>
      <p:sp>
        <p:nvSpPr>
          <p:cNvPr id="2" name="テキスト ボックス 1"/>
          <p:cNvSpPr txBox="1"/>
          <p:nvPr/>
        </p:nvSpPr>
        <p:spPr>
          <a:xfrm>
            <a:off x="1653517" y="5039018"/>
            <a:ext cx="2468304" cy="461665"/>
          </a:xfrm>
          <a:prstGeom prst="rect">
            <a:avLst/>
          </a:prstGeom>
          <a:solidFill>
            <a:schemeClr val="accent5"/>
          </a:solidFill>
        </p:spPr>
        <p:txBody>
          <a:bodyPr wrap="none" rtlCol="0" anchor="ctr" anchorCtr="0">
            <a:spAutoFit/>
          </a:bodyPr>
          <a:lstStyle/>
          <a:p>
            <a:pPr algn="ctr"/>
            <a:r>
              <a:rPr kumimoji="1" lang="en-US" altLang="ja-JP" dirty="0">
                <a:solidFill>
                  <a:schemeClr val="bg1"/>
                </a:solidFill>
                <a:latin typeface="+mn-ea"/>
                <a:ea typeface="+mn-ea"/>
                <a:cs typeface="MS Gothic" charset="-128"/>
              </a:rPr>
              <a:t>Toru</a:t>
            </a:r>
            <a:r>
              <a:rPr kumimoji="1" lang="ja-JP" altLang="en-US" dirty="0">
                <a:solidFill>
                  <a:schemeClr val="bg1"/>
                </a:solidFill>
                <a:latin typeface="+mn-ea"/>
                <a:ea typeface="+mn-ea"/>
                <a:cs typeface="MS Gothic" charset="-128"/>
              </a:rPr>
              <a:t> </a:t>
            </a:r>
            <a:r>
              <a:rPr kumimoji="1" lang="en-US" altLang="ja-JP" sz="2400" dirty="0">
                <a:solidFill>
                  <a:schemeClr val="bg1"/>
                </a:solidFill>
                <a:latin typeface="+mn-ea"/>
                <a:ea typeface="+mn-ea"/>
                <a:cs typeface="MS Gothic" charset="-128"/>
              </a:rPr>
              <a:t>ASAHI</a:t>
            </a:r>
            <a:r>
              <a:rPr kumimoji="1" lang="en-US" altLang="ja-JP" dirty="0">
                <a:solidFill>
                  <a:schemeClr val="bg1"/>
                </a:solidFill>
                <a:latin typeface="+mn-ea"/>
                <a:ea typeface="+mn-ea"/>
                <a:cs typeface="MS Gothic" charset="-128"/>
              </a:rPr>
              <a:t>, Dean</a:t>
            </a:r>
            <a:endParaRPr kumimoji="1" lang="ja-JP" altLang="en-US" dirty="0">
              <a:solidFill>
                <a:schemeClr val="bg1"/>
              </a:solidFill>
              <a:latin typeface="+mn-ea"/>
              <a:ea typeface="+mn-ea"/>
              <a:cs typeface="MS Gothic" charset="-128"/>
            </a:endParaRPr>
          </a:p>
        </p:txBody>
      </p:sp>
    </p:spTree>
    <p:extLst>
      <p:ext uri="{BB962C8B-B14F-4D97-AF65-F5344CB8AC3E}">
        <p14:creationId xmlns:p14="http://schemas.microsoft.com/office/powerpoint/2010/main" val="180924921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0" y="0"/>
            <a:ext cx="9144000" cy="476250"/>
          </a:xfrm>
          <a:prstGeom prst="rect">
            <a:avLst/>
          </a:prstGeom>
          <a:solidFill>
            <a:srgbClr val="780E0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kumimoji="1" lang="ja-JP" altLang="en-US">
              <a:ea typeface="ＭＳ Ｐゴシック" charset="0"/>
              <a:cs typeface="ＭＳ Ｐゴシック" charset="0"/>
            </a:endParaRPr>
          </a:p>
        </p:txBody>
      </p:sp>
      <p:sp>
        <p:nvSpPr>
          <p:cNvPr id="260099" name="Rectangle 3"/>
          <p:cNvSpPr>
            <a:spLocks noChangeArrowheads="1"/>
          </p:cNvSpPr>
          <p:nvPr/>
        </p:nvSpPr>
        <p:spPr bwMode="auto">
          <a:xfrm>
            <a:off x="0" y="6389688"/>
            <a:ext cx="9144000" cy="476250"/>
          </a:xfrm>
          <a:prstGeom prst="rect">
            <a:avLst/>
          </a:prstGeom>
          <a:solidFill>
            <a:srgbClr val="780E0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0"/>
              <a:cs typeface="ＭＳ Ｐゴシック" charset="0"/>
            </a:endParaRPr>
          </a:p>
        </p:txBody>
      </p:sp>
      <p:pic>
        <p:nvPicPr>
          <p:cNvPr id="260100" name="Picture 4" descr="西早稲田建物5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3213100"/>
            <a:ext cx="417671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0101" name="Picture 5" descr="Ohkuma"/>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68589" y="895350"/>
            <a:ext cx="320675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2" name="Text Box 6"/>
          <p:cNvSpPr txBox="1">
            <a:spLocks noChangeArrowheads="1"/>
          </p:cNvSpPr>
          <p:nvPr/>
        </p:nvSpPr>
        <p:spPr bwMode="auto">
          <a:xfrm>
            <a:off x="323850" y="5624739"/>
            <a:ext cx="42962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en-US" altLang="ja-JP"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Okuma Shigenobu</a:t>
            </a:r>
            <a:endParaRPr lang="ja-JP" altLang="en-US"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0103" name="Text Box 7"/>
          <p:cNvSpPr txBox="1">
            <a:spLocks noChangeArrowheads="1"/>
          </p:cNvSpPr>
          <p:nvPr/>
        </p:nvSpPr>
        <p:spPr bwMode="auto">
          <a:xfrm>
            <a:off x="323850" y="-27384"/>
            <a:ext cx="1749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en-US" altLang="ja-JP" sz="2800" b="1">
                <a:solidFill>
                  <a:srgbClr val="FFFFFF"/>
                </a:solidFill>
                <a:latin typeface="Tahoma" charset="0"/>
              </a:rPr>
              <a:t>WASEDA</a:t>
            </a:r>
          </a:p>
        </p:txBody>
      </p:sp>
      <p:sp>
        <p:nvSpPr>
          <p:cNvPr id="260104" name="Text Box 8"/>
          <p:cNvSpPr txBox="1">
            <a:spLocks noChangeArrowheads="1"/>
          </p:cNvSpPr>
          <p:nvPr/>
        </p:nvSpPr>
        <p:spPr bwMode="auto">
          <a:xfrm>
            <a:off x="7380288" y="6354763"/>
            <a:ext cx="17494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en-US" altLang="ja-JP" sz="2800" b="1">
                <a:solidFill>
                  <a:srgbClr val="FFFFFF"/>
                </a:solidFill>
                <a:latin typeface="Tahoma" charset="0"/>
              </a:rPr>
              <a:t>WASEDA</a:t>
            </a:r>
          </a:p>
        </p:txBody>
      </p:sp>
      <p:sp>
        <p:nvSpPr>
          <p:cNvPr id="260105" name="Text Box 9"/>
          <p:cNvSpPr txBox="1">
            <a:spLocks noChangeArrowheads="1"/>
          </p:cNvSpPr>
          <p:nvPr/>
        </p:nvSpPr>
        <p:spPr bwMode="auto">
          <a:xfrm>
            <a:off x="4179684" y="889000"/>
            <a:ext cx="49643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ja-JP" altLang="en-US"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Waseda University</a:t>
            </a:r>
          </a:p>
          <a:p>
            <a:pPr eaLnBrk="1" hangingPunct="1"/>
            <a:r>
              <a:rPr lang="en-US" altLang="ja-JP"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was f</a:t>
            </a:r>
            <a:r>
              <a:rPr lang="ja-JP" altLang="en-US"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ounded in </a:t>
            </a:r>
            <a:r>
              <a:rPr lang="en-US" altLang="ja-JP" sz="36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1882</a:t>
            </a:r>
          </a:p>
        </p:txBody>
      </p:sp>
    </p:spTree>
    <p:extLst>
      <p:ext uri="{BB962C8B-B14F-4D97-AF65-F5344CB8AC3E}">
        <p14:creationId xmlns:p14="http://schemas.microsoft.com/office/powerpoint/2010/main" val="2139346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a:extLst>
              <a:ext uri="{28A0092B-C50C-407E-A947-70E740481C1C}">
                <a14:useLocalDpi xmlns:a14="http://schemas.microsoft.com/office/drawing/2010/main"/>
              </a:ext>
            </a:extLst>
          </a:blip>
          <a:srcRect l="4255" r="27134"/>
          <a:stretch/>
        </p:blipFill>
        <p:spPr>
          <a:xfrm>
            <a:off x="139700" y="2137275"/>
            <a:ext cx="6273800" cy="4377447"/>
          </a:xfrm>
          <a:prstGeom prst="rect">
            <a:avLst/>
          </a:prstGeom>
        </p:spPr>
      </p:pic>
      <p:sp>
        <p:nvSpPr>
          <p:cNvPr id="5" name="タイトル 4"/>
          <p:cNvSpPr>
            <a:spLocks noGrp="1"/>
          </p:cNvSpPr>
          <p:nvPr>
            <p:ph type="title"/>
          </p:nvPr>
        </p:nvSpPr>
        <p:spPr>
          <a:xfrm>
            <a:off x="468313" y="0"/>
            <a:ext cx="8207375" cy="600075"/>
          </a:xfrm>
        </p:spPr>
        <p:txBody>
          <a:bodyPr/>
          <a:lstStyle/>
          <a:p>
            <a:r>
              <a:rPr lang="en-US" altLang="ja-JP" dirty="0">
                <a:latin typeface="+mj-ea"/>
              </a:rPr>
              <a:t>Okuma</a:t>
            </a:r>
            <a:r>
              <a:rPr lang="ja-JP" altLang="en-US" dirty="0">
                <a:latin typeface="+mj-ea"/>
              </a:rPr>
              <a:t> </a:t>
            </a:r>
            <a:r>
              <a:rPr lang="en-US" altLang="ja-JP" dirty="0">
                <a:latin typeface="+mj-ea"/>
              </a:rPr>
              <a:t>Shigenobu</a:t>
            </a:r>
            <a:r>
              <a:rPr lang="ja-JP" altLang="en-US" dirty="0">
                <a:latin typeface="+mj-ea"/>
              </a:rPr>
              <a:t> </a:t>
            </a:r>
            <a:r>
              <a:rPr lang="en-US" altLang="ja-JP" dirty="0">
                <a:latin typeface="+mj-ea"/>
              </a:rPr>
              <a:t>(1838-1922)</a:t>
            </a:r>
            <a:endParaRPr lang="ja-JP" altLang="en-US" dirty="0">
              <a:latin typeface="+mj-ea"/>
            </a:endParaRPr>
          </a:p>
        </p:txBody>
      </p:sp>
      <p:sp>
        <p:nvSpPr>
          <p:cNvPr id="6" name="Text Box 4"/>
          <p:cNvSpPr txBox="1">
            <a:spLocks noChangeArrowheads="1"/>
          </p:cNvSpPr>
          <p:nvPr/>
        </p:nvSpPr>
        <p:spPr bwMode="auto">
          <a:xfrm>
            <a:off x="-20817" y="844614"/>
            <a:ext cx="727387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342900" marR="0" lvl="0" indent="-270900" algn="just" defTabSz="914400" rtl="0" eaLnBrk="1" fontAlgn="base" latinLnBrk="0" hangingPunct="1">
              <a:lnSpc>
                <a:spcPct val="100000"/>
              </a:lnSpc>
              <a:spcBef>
                <a:spcPct val="0"/>
              </a:spcBef>
              <a:spcAft>
                <a:spcPct val="0"/>
              </a:spcAft>
              <a:buClrTx/>
              <a:buSzTx/>
              <a:buFont typeface="Arial" charset="0"/>
              <a:buChar char="•"/>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After the Meiji Restoration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(1867)</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Okuma</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joined</a:t>
            </a:r>
            <a:r>
              <a:rPr kumimoji="1" lang="en-US" altLang="ja-JP" sz="1800" b="0" i="0" u="none" strike="noStrike" kern="1200" cap="none" spc="0" normalizeH="0" noProof="0" dirty="0">
                <a:ln>
                  <a:noFill/>
                </a:ln>
                <a:solidFill>
                  <a:prstClr val="black"/>
                </a:solidFill>
                <a:effectLst/>
                <a:uLnTx/>
                <a:uFillTx/>
                <a:latin typeface="Meiryo UI"/>
                <a:ea typeface="Meiryo UI"/>
                <a:cs typeface="+mn-cs"/>
                <a:sym typeface="Arial" charset="0"/>
              </a:rPr>
              <a:t>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the new </a:t>
            </a:r>
            <a:r>
              <a:rPr lang="en-US" altLang="ja-JP" sz="1800" dirty="0">
                <a:solidFill>
                  <a:prstClr val="black"/>
                </a:solidFill>
                <a:latin typeface="Meiryo UI"/>
                <a:ea typeface="Meiryo UI"/>
              </a:rPr>
              <a:t>Japanese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government.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Harry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Parks, the British minister,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proposed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the necessity of </a:t>
            </a:r>
            <a:r>
              <a:rPr lang="en-US" altLang="ja-JP" sz="1800" dirty="0">
                <a:solidFill>
                  <a:prstClr val="black"/>
                </a:solidFill>
                <a:latin typeface="Meiryo UI"/>
                <a:ea typeface="Meiryo UI"/>
              </a:rPr>
              <a:t>constructing</a:t>
            </a:r>
            <a:r>
              <a:rPr lang="ja-JP" altLang="en-US" sz="1800" dirty="0">
                <a:solidFill>
                  <a:prstClr val="black"/>
                </a:solidFill>
                <a:latin typeface="Meiryo UI"/>
                <a:ea typeface="Meiryo UI"/>
              </a:rPr>
              <a:t>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rail</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ways</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and</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Okuma was the only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o</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ne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in the government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who agreed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with him</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a:p>
            <a:pPr marL="342900" marR="0" lvl="0" indent="-270900" algn="just" defTabSz="914400" rtl="0" eaLnBrk="1" fontAlgn="base" latinLnBrk="0" hangingPunct="1">
              <a:lnSpc>
                <a:spcPct val="100000"/>
              </a:lnSpc>
              <a:spcBef>
                <a:spcPct val="0"/>
              </a:spcBef>
              <a:spcAft>
                <a:spcPct val="0"/>
              </a:spcAft>
              <a:buClrTx/>
              <a:buSzTx/>
              <a:buFont typeface="Arial" charset="0"/>
              <a:buChar char="•"/>
              <a:tabLst/>
              <a:defRPr/>
            </a:pP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Three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years later, the railroad between Tokyo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Shimbashi</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and Yokohama opened</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 At that time,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he stated, “I consider science and physics to be the foundation</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s</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of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all academic subjects</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(at the 15th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rPr>
              <a:t>anniversary celebration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of </a:t>
            </a:r>
            <a:r>
              <a:rPr kumimoji="1" lang="en-US" altLang="ja-JP" sz="1800" b="0" i="0" u="none" strike="noStrike" kern="1200" cap="none" spc="0" normalizeH="0" baseline="0" noProof="0" dirty="0" err="1">
                <a:ln>
                  <a:noFill/>
                </a:ln>
                <a:solidFill>
                  <a:prstClr val="black"/>
                </a:solidFill>
                <a:effectLst/>
                <a:uLnTx/>
                <a:uFillTx/>
                <a:latin typeface="Meiryo UI"/>
                <a:ea typeface="Meiryo UI"/>
                <a:cs typeface="+mn-cs"/>
                <a:sym typeface="Arial" charset="0"/>
              </a:rPr>
              <a:t>Waseda</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sym typeface="Arial" charset="0"/>
              </a:rPr>
              <a:t> University).</a:t>
            </a:r>
            <a:endParaRPr kumimoji="1" lang="ja-JP" altLang="en-US" sz="18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p:txBody>
      </p:sp>
      <p:pic>
        <p:nvPicPr>
          <p:cNvPr id="7" name="図 6"/>
          <p:cNvPicPr>
            <a:picLocks noChangeAspect="1"/>
          </p:cNvPicPr>
          <p:nvPr/>
        </p:nvPicPr>
        <p:blipFill rotWithShape="1">
          <a:blip r:embed="rId2">
            <a:extLst>
              <a:ext uri="{28A0092B-C50C-407E-A947-70E740481C1C}">
                <a14:useLocalDpi xmlns:a14="http://schemas.microsoft.com/office/drawing/2010/main"/>
              </a:ext>
            </a:extLst>
          </a:blip>
          <a:srcRect l="73669" r="6856"/>
          <a:stretch/>
        </p:blipFill>
        <p:spPr>
          <a:xfrm>
            <a:off x="7147272" y="1220401"/>
            <a:ext cx="1996728" cy="4908150"/>
          </a:xfrm>
          <a:prstGeom prst="rect">
            <a:avLst/>
          </a:prstGeom>
        </p:spPr>
      </p:pic>
    </p:spTree>
    <p:extLst>
      <p:ext uri="{BB962C8B-B14F-4D97-AF65-F5344CB8AC3E}">
        <p14:creationId xmlns:p14="http://schemas.microsoft.com/office/powerpoint/2010/main" val="12631426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66700" y="9525"/>
            <a:ext cx="8527143" cy="936625"/>
          </a:xfrm>
        </p:spPr>
        <p:txBody>
          <a:bodyPr/>
          <a:lstStyle/>
          <a:p>
            <a:pPr eaLnBrk="1" hangingPunct="1"/>
            <a:r>
              <a:rPr lang="ja-JP" altLang="en-US" sz="2800" dirty="0">
                <a:latin typeface="Meiryo UI" panose="020B0604030504040204" pitchFamily="50" charset="-128"/>
                <a:ea typeface="Meiryo UI" panose="020B0604030504040204" pitchFamily="50" charset="-128"/>
                <a:cs typeface="Meiryo UI" panose="020B0604030504040204" pitchFamily="50" charset="-128"/>
              </a:rPr>
              <a:t>History of Science and Engineering Research</a:t>
            </a:r>
          </a:p>
        </p:txBody>
      </p:sp>
      <p:sp>
        <p:nvSpPr>
          <p:cNvPr id="3075" name="Text Box 3"/>
          <p:cNvSpPr txBox="1">
            <a:spLocks noChangeArrowheads="1"/>
          </p:cNvSpPr>
          <p:nvPr/>
        </p:nvSpPr>
        <p:spPr bwMode="auto">
          <a:xfrm>
            <a:off x="514350" y="1271588"/>
            <a:ext cx="8167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endParaRPr lang="ja-JP" altLang="ja-JP" sz="1600">
              <a:solidFill>
                <a:srgbClr val="000000"/>
              </a:solidFill>
              <a:latin typeface="Times New Roman" pitchFamily="18" charset="0"/>
            </a:endParaRPr>
          </a:p>
        </p:txBody>
      </p:sp>
      <p:sp>
        <p:nvSpPr>
          <p:cNvPr id="3076" name="Text Box 4"/>
          <p:cNvSpPr txBox="1">
            <a:spLocks noChangeArrowheads="1"/>
          </p:cNvSpPr>
          <p:nvPr/>
        </p:nvSpPr>
        <p:spPr bwMode="auto">
          <a:xfrm>
            <a:off x="38101" y="955675"/>
            <a:ext cx="6972300" cy="5470525"/>
          </a:xfrm>
          <a:prstGeom prst="rect">
            <a:avLst/>
          </a:prstGeom>
          <a:gradFill rotWithShape="0">
            <a:gsLst>
              <a:gs pos="0">
                <a:srgbClr val="DDF2FF"/>
              </a:gs>
              <a:gs pos="100000">
                <a:srgbClr val="ECD9FF"/>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540000"/>
          <a:lstStyle>
            <a:lvl1pPr marL="457200" indent="-4572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40000"/>
              </a:lnSpc>
            </a:pPr>
            <a:endParaRPr lang="ja-JP" altLang="ja-JP" sz="1600">
              <a:solidFill>
                <a:srgbClr val="000000"/>
              </a:solidFill>
              <a:latin typeface="ＭＳ Ｐゴシック" charset="-128"/>
            </a:endParaRPr>
          </a:p>
        </p:txBody>
      </p:sp>
      <p:sp>
        <p:nvSpPr>
          <p:cNvPr id="3077" name="AutoShape 5"/>
          <p:cNvSpPr>
            <a:spLocks noChangeArrowheads="1"/>
          </p:cNvSpPr>
          <p:nvPr/>
        </p:nvSpPr>
        <p:spPr bwMode="auto">
          <a:xfrm rot="-1800000">
            <a:off x="161925" y="1895475"/>
            <a:ext cx="4730750" cy="498475"/>
          </a:xfrm>
          <a:prstGeom prst="rightArrow">
            <a:avLst>
              <a:gd name="adj1" fmla="val 54139"/>
              <a:gd name="adj2" fmla="val 107558"/>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78" name="AutoShape 6"/>
          <p:cNvSpPr>
            <a:spLocks noChangeArrowheads="1"/>
          </p:cNvSpPr>
          <p:nvPr/>
        </p:nvSpPr>
        <p:spPr bwMode="auto">
          <a:xfrm rot="-1800000">
            <a:off x="-12700" y="2784475"/>
            <a:ext cx="8197850" cy="498475"/>
          </a:xfrm>
          <a:prstGeom prst="rightArrow">
            <a:avLst>
              <a:gd name="adj1" fmla="val 54139"/>
              <a:gd name="adj2" fmla="val 186386"/>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79" name="AutoShape 7"/>
          <p:cNvSpPr>
            <a:spLocks noChangeArrowheads="1"/>
          </p:cNvSpPr>
          <p:nvPr/>
        </p:nvSpPr>
        <p:spPr bwMode="auto">
          <a:xfrm rot="-1800000">
            <a:off x="1100138" y="4086225"/>
            <a:ext cx="8020050" cy="498475"/>
          </a:xfrm>
          <a:prstGeom prst="rightArrow">
            <a:avLst>
              <a:gd name="adj1" fmla="val 54139"/>
              <a:gd name="adj2" fmla="val 182344"/>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80" name="AutoShape 8"/>
          <p:cNvSpPr>
            <a:spLocks noChangeArrowheads="1"/>
          </p:cNvSpPr>
          <p:nvPr/>
        </p:nvSpPr>
        <p:spPr bwMode="auto">
          <a:xfrm rot="-1800000">
            <a:off x="4221163" y="4843463"/>
            <a:ext cx="4783137" cy="498475"/>
          </a:xfrm>
          <a:prstGeom prst="rightArrow">
            <a:avLst>
              <a:gd name="adj1" fmla="val 54139"/>
              <a:gd name="adj2" fmla="val 108749"/>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81" name="Text Box 9"/>
          <p:cNvSpPr txBox="1">
            <a:spLocks noChangeArrowheads="1"/>
          </p:cNvSpPr>
          <p:nvPr/>
        </p:nvSpPr>
        <p:spPr bwMode="auto">
          <a:xfrm>
            <a:off x="-241300" y="941388"/>
            <a:ext cx="6429829" cy="5656262"/>
          </a:xfrm>
          <a:prstGeom prst="rect">
            <a:avLst/>
          </a:prstGeom>
          <a:noFill/>
          <a:ln w="9525">
            <a:noFill/>
            <a:miter lim="800000"/>
            <a:headEnd/>
            <a:tailEnd/>
          </a:ln>
        </p:spPr>
        <p:txBody>
          <a:bodyPr lIns="540000"/>
          <a:lstStyle/>
          <a:p>
            <a:pPr marL="457200" indent="-457200" eaLnBrk="1" hangingPunct="1">
              <a:lnSpc>
                <a:spcPct val="150000"/>
              </a:lnSpc>
              <a:defRPr/>
            </a:pPr>
            <a:r>
              <a:rPr kumimoji="1" lang="en-US" altLang="ja-JP" sz="900" dirty="0">
                <a:latin typeface="Malgun Gothic" panose="020B0503020000020004" pitchFamily="34" charset="-127"/>
                <a:ea typeface="Malgun Gothic" panose="020B0503020000020004" pitchFamily="34" charset="-127"/>
              </a:rPr>
              <a:t>1882 	</a:t>
            </a:r>
            <a:r>
              <a:rPr kumimoji="1" lang="ja-JP" altLang="en-US" sz="900" dirty="0">
                <a:latin typeface="Malgun Gothic" panose="020B0503020000020004" pitchFamily="34" charset="-127"/>
                <a:ea typeface="ＭＳ Ｐゴシック"/>
              </a:rPr>
              <a:t>Tokyo Vocational School founded</a:t>
            </a:r>
          </a:p>
          <a:p>
            <a:pPr marL="457200" indent="-457200" eaLnBrk="1" hangingPunct="1">
              <a:lnSpc>
                <a:spcPct val="150000"/>
              </a:lnSpc>
              <a:buFontTx/>
              <a:buAutoNum type="arabicPlain" startAt="1902"/>
              <a:defRPr/>
            </a:pPr>
            <a:r>
              <a:rPr kumimoji="1" lang="ja-JP" altLang="en-US" sz="900" dirty="0">
                <a:latin typeface="Malgun Gothic" panose="020B0503020000020004" pitchFamily="34" charset="-127"/>
                <a:ea typeface="ＭＳ Ｐゴシック"/>
              </a:rPr>
              <a:t>Renamed to Waseda University</a:t>
            </a:r>
          </a:p>
          <a:p>
            <a:pPr marL="457200" indent="-457200" eaLnBrk="1" hangingPunct="1">
              <a:lnSpc>
                <a:spcPct val="150000"/>
              </a:lnSpc>
              <a:buFontTx/>
              <a:buAutoNum type="arabicPlain" startAt="1908"/>
              <a:defRPr/>
            </a:pPr>
            <a:r>
              <a:rPr kumimoji="1" lang="ja-JP" altLang="en-US" sz="900" dirty="0">
                <a:latin typeface="Malgun Gothic" panose="020B0503020000020004" pitchFamily="34" charset="-127"/>
                <a:ea typeface="ＭＳ Ｐゴシック"/>
              </a:rPr>
              <a:t>The </a:t>
            </a:r>
            <a:r>
              <a:rPr kumimoji="1" lang="ja-JP" altLang="en-US" sz="900" b="1" dirty="0">
                <a:solidFill>
                  <a:srgbClr val="990033"/>
                </a:solidFill>
                <a:latin typeface="Malgun Gothic" panose="020B0503020000020004" pitchFamily="34" charset="-127"/>
                <a:ea typeface="ＭＳ Ｐゴシック"/>
              </a:rPr>
              <a:t>Department of Science and Engineering was established </a:t>
            </a:r>
            <a:r>
              <a:rPr kumimoji="1" lang="ja-JP" altLang="en-US" sz="900" dirty="0">
                <a:latin typeface="Malgun Gothic" panose="020B0503020000020004" pitchFamily="34" charset="-127"/>
                <a:ea typeface="ＭＳ Ｐゴシック"/>
              </a:rPr>
              <a:t>and the departments of Mechanical Engineering and Electrical Engineering were established.</a:t>
            </a:r>
          </a:p>
          <a:p>
            <a:pPr marL="457200" indent="-457200" eaLnBrk="1" hangingPunct="1">
              <a:lnSpc>
                <a:spcPct val="150000"/>
              </a:lnSpc>
              <a:buFontTx/>
              <a:buAutoNum type="arabicPlain" startAt="1920"/>
              <a:defRPr/>
            </a:pPr>
            <a:r>
              <a:rPr kumimoji="1" lang="ja-JP" altLang="en-US" sz="900" dirty="0">
                <a:latin typeface="Malgun Gothic" panose="020B0503020000020004" pitchFamily="34" charset="-127"/>
                <a:ea typeface="ＭＳ Ｐゴシック"/>
              </a:rPr>
              <a:t>The University was reorganized as a new university under the new university ordinance, and the Department of Science and Engineering was renamed the Faculty of Science and </a:t>
            </a:r>
            <a:r>
              <a:rPr kumimoji="1" lang="en-US" altLang="ja-JP" sz="900" dirty="0">
                <a:latin typeface="Malgun Gothic" panose="020B0503020000020004" pitchFamily="34" charset="-127"/>
                <a:ea typeface="Malgun Gothic" panose="020B0503020000020004" pitchFamily="34" charset="-127"/>
              </a:rPr>
              <a:t>Engineering</a:t>
            </a:r>
            <a:r>
              <a:rPr kumimoji="1" lang="ja-JP" altLang="en-US" sz="900" dirty="0" err="1">
                <a:latin typeface="Malgun Gothic" panose="020B0503020000020004" pitchFamily="34" charset="-127"/>
                <a:ea typeface="ＭＳ Ｐゴシック"/>
              </a:rPr>
              <a:t>.</a:t>
            </a:r>
            <a:r>
              <a:rPr kumimoji="1" lang="ja-JP" altLang="en-US" sz="900" dirty="0">
                <a:latin typeface="Malgun Gothic" panose="020B0503020000020004" pitchFamily="34" charset="-127"/>
                <a:ea typeface="ＭＳ Ｐゴシック"/>
              </a:rPr>
              <a:t> Graduate School of Science and Engineering was established.</a:t>
            </a:r>
          </a:p>
          <a:p>
            <a:pPr marL="457200" indent="-457200" eaLnBrk="1" hangingPunct="1">
              <a:lnSpc>
                <a:spcPct val="150000"/>
              </a:lnSpc>
              <a:buFontTx/>
              <a:buAutoNum type="arabicPlain" startAt="1949"/>
              <a:defRPr/>
            </a:pPr>
            <a:r>
              <a:rPr kumimoji="1" lang="ja-JP" altLang="en-US" sz="900" dirty="0">
                <a:latin typeface="Malgun Gothic" panose="020B0503020000020004" pitchFamily="34" charset="-127"/>
                <a:ea typeface="ＭＳ Ｐゴシック"/>
              </a:rPr>
              <a:t>The new Waseda University is founded under the new system. The First and Second Schools of Science and Engineering </a:t>
            </a:r>
            <a:r>
              <a:rPr kumimoji="1" lang="en-US" altLang="ja-JP" sz="900" dirty="0">
                <a:latin typeface="Malgun Gothic" panose="020B0503020000020004" pitchFamily="34" charset="-127"/>
                <a:ea typeface="Malgun Gothic" panose="020B0503020000020004" pitchFamily="34" charset="-127"/>
              </a:rPr>
              <a:t>were</a:t>
            </a:r>
            <a:r>
              <a:rPr kumimoji="1" lang="ja-JP" altLang="en-US" sz="900" dirty="0">
                <a:latin typeface="Malgun Gothic" panose="020B0503020000020004" pitchFamily="34" charset="-127"/>
                <a:ea typeface="ＭＳ Ｐゴシック"/>
              </a:rPr>
              <a:t> established.</a:t>
            </a:r>
          </a:p>
          <a:p>
            <a:pPr marL="457200" indent="-457200" eaLnBrk="1" hangingPunct="1">
              <a:lnSpc>
                <a:spcPct val="150000"/>
              </a:lnSpc>
              <a:buFontTx/>
              <a:buAutoNum type="arabicPlain" startAt="1953"/>
              <a:defRPr/>
            </a:pPr>
            <a:r>
              <a:rPr kumimoji="1" lang="ja-JP" altLang="en-US" sz="900" dirty="0">
                <a:latin typeface="Malgun Gothic" panose="020B0503020000020004" pitchFamily="34" charset="-127"/>
                <a:ea typeface="ＭＳ Ｐゴシック"/>
              </a:rPr>
              <a:t>D</a:t>
            </a:r>
            <a:r>
              <a:rPr kumimoji="1" lang="en-US" altLang="ja-JP" sz="900" dirty="0" err="1">
                <a:latin typeface="Malgun Gothic" panose="020B0503020000020004" pitchFamily="34" charset="-127"/>
                <a:ea typeface="Malgun Gothic" panose="020B0503020000020004" pitchFamily="34" charset="-127"/>
              </a:rPr>
              <a:t>octoral</a:t>
            </a:r>
            <a:r>
              <a:rPr kumimoji="1" lang="ja-JP" altLang="en-US" sz="900" dirty="0">
                <a:latin typeface="Malgun Gothic" panose="020B0503020000020004" pitchFamily="34" charset="-127"/>
                <a:ea typeface="ＭＳ Ｐゴシック"/>
              </a:rPr>
              <a:t> program </a:t>
            </a:r>
            <a:r>
              <a:rPr kumimoji="1" lang="en-US" altLang="ja-JP" sz="900" dirty="0">
                <a:latin typeface="Malgun Gothic" panose="020B0503020000020004" pitchFamily="34" charset="-127"/>
                <a:ea typeface="Malgun Gothic" panose="020B0503020000020004" pitchFamily="34" charset="-127"/>
              </a:rPr>
              <a:t>established </a:t>
            </a:r>
            <a:r>
              <a:rPr kumimoji="1" lang="ja-JP" altLang="en-US" sz="900" dirty="0">
                <a:latin typeface="Malgun Gothic" panose="020B0503020000020004" pitchFamily="34" charset="-127"/>
                <a:ea typeface="ＭＳ Ｐゴシック"/>
              </a:rPr>
              <a:t>in the graduate school.</a:t>
            </a:r>
          </a:p>
          <a:p>
            <a:pPr marL="457200" indent="-457200" eaLnBrk="1" hangingPunct="1">
              <a:lnSpc>
                <a:spcPct val="150000"/>
              </a:lnSpc>
              <a:buFontTx/>
              <a:buAutoNum type="arabicPlain" startAt="1967"/>
              <a:defRPr/>
            </a:pPr>
            <a:r>
              <a:rPr kumimoji="1" lang="ja-JP" altLang="en-US" sz="900" dirty="0">
                <a:latin typeface="Malgun Gothic" panose="020B0503020000020004" pitchFamily="34" charset="-127"/>
                <a:ea typeface="ＭＳ Ｐゴシック"/>
              </a:rPr>
              <a:t>Moved to the new Okubo Campus (Nishi-Waseda Campus)</a:t>
            </a:r>
          </a:p>
          <a:p>
            <a:pPr marL="457200" indent="-457200" eaLnBrk="1" hangingPunct="1">
              <a:lnSpc>
                <a:spcPct val="150000"/>
              </a:lnSpc>
              <a:buFontTx/>
              <a:buAutoNum type="arabicPlain" startAt="1968"/>
              <a:defRPr/>
            </a:pPr>
            <a:r>
              <a:rPr kumimoji="1" lang="ja-JP" altLang="en-US" sz="900" dirty="0">
                <a:latin typeface="Malgun Gothic" panose="020B0503020000020004" pitchFamily="34" charset="-127"/>
                <a:ea typeface="ＭＳ Ｐゴシック"/>
              </a:rPr>
              <a:t>Abolished the Second Faculty of Science and </a:t>
            </a:r>
            <a:r>
              <a:rPr kumimoji="1" lang="en-US" altLang="ja-JP" sz="900" dirty="0">
                <a:latin typeface="Malgun Gothic" panose="020B0503020000020004" pitchFamily="34" charset="-127"/>
                <a:ea typeface="Malgun Gothic" panose="020B0503020000020004" pitchFamily="34" charset="-127"/>
              </a:rPr>
              <a:t>Engineering. First </a:t>
            </a:r>
            <a:r>
              <a:rPr kumimoji="1" lang="ja-JP" altLang="en-US" sz="900" dirty="0">
                <a:latin typeface="Malgun Gothic" panose="020B0503020000020004" pitchFamily="34" charset="-127"/>
                <a:ea typeface="ＭＳ Ｐゴシック"/>
              </a:rPr>
              <a:t>School of Science and </a:t>
            </a:r>
            <a:r>
              <a:rPr kumimoji="1" lang="en-US" altLang="ja-JP" sz="900" dirty="0">
                <a:latin typeface="Malgun Gothic" panose="020B0503020000020004" pitchFamily="34" charset="-127"/>
                <a:ea typeface="Malgun Gothic" panose="020B0503020000020004" pitchFamily="34" charset="-127"/>
              </a:rPr>
              <a:t>Engineering </a:t>
            </a:r>
            <a:r>
              <a:rPr kumimoji="1" lang="ja-JP" altLang="en-US" sz="900" dirty="0">
                <a:latin typeface="Malgun Gothic" panose="020B0503020000020004" pitchFamily="34" charset="-127"/>
                <a:ea typeface="ＭＳ Ｐゴシック"/>
              </a:rPr>
              <a:t>was renamed the School of Science and </a:t>
            </a:r>
            <a:r>
              <a:rPr kumimoji="1" lang="en-US" altLang="ja-JP" sz="900" dirty="0">
                <a:latin typeface="Malgun Gothic" panose="020B0503020000020004" pitchFamily="34" charset="-127"/>
                <a:ea typeface="Malgun Gothic" panose="020B0503020000020004" pitchFamily="34" charset="-127"/>
              </a:rPr>
              <a:t>Engineering</a:t>
            </a:r>
            <a:r>
              <a:rPr kumimoji="1" lang="ja-JP" altLang="en-US" sz="900" dirty="0" err="1">
                <a:latin typeface="Malgun Gothic" panose="020B0503020000020004" pitchFamily="34" charset="-127"/>
                <a:ea typeface="ＭＳ Ｐゴシック"/>
              </a:rPr>
              <a:t>.</a:t>
            </a:r>
            <a:endParaRPr kumimoji="1" lang="ja-JP" altLang="en-US" sz="900" dirty="0">
              <a:latin typeface="Malgun Gothic" panose="020B0503020000020004" pitchFamily="34" charset="-127"/>
              <a:ea typeface="ＭＳ Ｐゴシック"/>
            </a:endParaRPr>
          </a:p>
          <a:p>
            <a:pPr marL="457200" indent="-457200" eaLnBrk="1" hangingPunct="1">
              <a:lnSpc>
                <a:spcPct val="150000"/>
              </a:lnSpc>
              <a:buFontTx/>
              <a:buAutoNum type="arabicPlain" startAt="1979"/>
              <a:defRPr/>
            </a:pPr>
            <a:r>
              <a:rPr kumimoji="1" lang="ja-JP" altLang="en-US" sz="900" dirty="0">
                <a:latin typeface="Malgun Gothic" panose="020B0503020000020004" pitchFamily="34" charset="-127"/>
                <a:ea typeface="ＭＳ Ｐゴシック"/>
              </a:rPr>
              <a:t>Environmental </a:t>
            </a:r>
            <a:r>
              <a:rPr kumimoji="1" lang="en-US" altLang="ja-JP" sz="900" dirty="0">
                <a:latin typeface="Malgun Gothic" panose="020B0503020000020004" pitchFamily="34" charset="-127"/>
                <a:ea typeface="Malgun Gothic" panose="020B0503020000020004" pitchFamily="34" charset="-127"/>
              </a:rPr>
              <a:t>Safety </a:t>
            </a:r>
            <a:r>
              <a:rPr kumimoji="1" lang="ja-JP" altLang="en-US" sz="900" dirty="0">
                <a:latin typeface="Malgun Gothic" panose="020B0503020000020004" pitchFamily="34" charset="-127"/>
                <a:ea typeface="ＭＳ Ｐゴシック"/>
              </a:rPr>
              <a:t>Center established.</a:t>
            </a:r>
          </a:p>
          <a:p>
            <a:pPr marL="457200" indent="-457200" eaLnBrk="1" hangingPunct="1">
              <a:lnSpc>
                <a:spcPct val="150000"/>
              </a:lnSpc>
              <a:buFontTx/>
              <a:buAutoNum type="arabicPlain" startAt="1988"/>
              <a:defRPr/>
            </a:pPr>
            <a:r>
              <a:rPr kumimoji="1" lang="ja-JP" altLang="en-US" sz="900" dirty="0">
                <a:latin typeface="Malgun Gothic" panose="020B0503020000020004" pitchFamily="34" charset="-127"/>
                <a:ea typeface="ＭＳ Ｐゴシック"/>
              </a:rPr>
              <a:t>Changed the name of the Casting Research Laboratory to Kagami Memorial Research </a:t>
            </a:r>
            <a:r>
              <a:rPr kumimoji="1" lang="en-US" altLang="ja-JP" sz="900" dirty="0">
                <a:latin typeface="Malgun Gothic" panose="020B0503020000020004" pitchFamily="34" charset="-127"/>
                <a:ea typeface="Malgun Gothic" panose="020B0503020000020004" pitchFamily="34" charset="-127"/>
              </a:rPr>
              <a:t>Institute for Materials Science and Technology</a:t>
            </a:r>
            <a:r>
              <a:rPr kumimoji="1" lang="ja-JP" altLang="en-US" sz="900" dirty="0" err="1">
                <a:latin typeface="Malgun Gothic" panose="020B0503020000020004" pitchFamily="34" charset="-127"/>
                <a:ea typeface="ＭＳ Ｐゴシック"/>
              </a:rPr>
              <a:t>.</a:t>
            </a:r>
            <a:endParaRPr kumimoji="1" lang="ja-JP" altLang="en-US" sz="900" dirty="0">
              <a:latin typeface="Malgun Gothic" panose="020B0503020000020004" pitchFamily="34" charset="-127"/>
              <a:ea typeface="ＭＳ Ｐゴシック"/>
            </a:endParaRPr>
          </a:p>
          <a:p>
            <a:pPr marL="457200" indent="-457200" eaLnBrk="1" hangingPunct="1">
              <a:lnSpc>
                <a:spcPct val="150000"/>
              </a:lnSpc>
              <a:buFontTx/>
              <a:buAutoNum type="arabicPlain" startAt="1993"/>
              <a:defRPr/>
            </a:pPr>
            <a:r>
              <a:rPr kumimoji="1" lang="ja-JP" altLang="en-US" sz="900" dirty="0">
                <a:latin typeface="Malgun Gothic" panose="020B0503020000020004" pitchFamily="34" charset="-127"/>
                <a:ea typeface="ＭＳ Ｐゴシック"/>
              </a:rPr>
              <a:t>Research Institute of Science and Engineering is renamed the Research Center for Science and Engineering.</a:t>
            </a:r>
          </a:p>
          <a:p>
            <a:pPr marL="457200" indent="-457200" eaLnBrk="1" hangingPunct="1">
              <a:lnSpc>
                <a:spcPct val="150000"/>
              </a:lnSpc>
              <a:buFontTx/>
              <a:buAutoNum type="arabicPlain" startAt="2004"/>
              <a:defRPr/>
            </a:pPr>
            <a:r>
              <a:rPr kumimoji="1" lang="ja-JP" altLang="en-US" sz="900" dirty="0">
                <a:latin typeface="Malgun Gothic" panose="020B0503020000020004" pitchFamily="34" charset="-127"/>
                <a:ea typeface="ＭＳ Ｐゴシック"/>
              </a:rPr>
              <a:t>Center for English Education in Science and Engineering was established.</a:t>
            </a:r>
          </a:p>
          <a:p>
            <a:pPr marL="457200" indent="-457200" eaLnBrk="1" hangingPunct="1">
              <a:lnSpc>
                <a:spcPct val="150000"/>
              </a:lnSpc>
              <a:buFontTx/>
              <a:buAutoNum type="arabicPlain" startAt="2007"/>
              <a:defRPr/>
            </a:pPr>
            <a:r>
              <a:rPr kumimoji="1" lang="ja-JP" altLang="en-US" sz="900" b="1" dirty="0">
                <a:latin typeface="Malgun Gothic" panose="020B0503020000020004" pitchFamily="34" charset="-127"/>
                <a:ea typeface="ＭＳ Ｐゴシック"/>
              </a:rPr>
              <a:t>Reorganized into 3 schools of science </a:t>
            </a:r>
            <a:r>
              <a:rPr kumimoji="1" lang="en-US" altLang="ja-JP" sz="900" b="1" dirty="0">
                <a:latin typeface="Malgun Gothic" panose="020B0503020000020004" pitchFamily="34" charset="-127"/>
                <a:ea typeface="Malgun Gothic" panose="020B0503020000020004" pitchFamily="34" charset="-127"/>
              </a:rPr>
              <a:t>and </a:t>
            </a:r>
            <a:r>
              <a:rPr kumimoji="1" lang="ja-JP" altLang="en-US" sz="900" b="1" dirty="0">
                <a:latin typeface="Malgun Gothic" panose="020B0503020000020004" pitchFamily="34" charset="-127"/>
                <a:ea typeface="ＭＳ Ｐゴシック"/>
              </a:rPr>
              <a:t>engineering</a:t>
            </a:r>
            <a:r>
              <a:rPr kumimoji="1" lang="en-US" altLang="ja-JP" sz="900" b="1" dirty="0">
                <a:latin typeface="Malgun Gothic" panose="020B0503020000020004" pitchFamily="34" charset="-127"/>
                <a:ea typeface="Malgun Gothic" panose="020B0503020000020004" pitchFamily="34" charset="-127"/>
              </a:rPr>
              <a:t>.</a:t>
            </a:r>
          </a:p>
          <a:p>
            <a:pPr marL="457200" indent="-457200" eaLnBrk="1" hangingPunct="1">
              <a:lnSpc>
                <a:spcPct val="150000"/>
              </a:lnSpc>
              <a:buFontTx/>
              <a:buAutoNum type="arabicPlain" startAt="2007"/>
              <a:defRPr/>
            </a:pPr>
            <a:r>
              <a:rPr kumimoji="1" lang="en-US" altLang="ja-JP" sz="900" b="1" dirty="0">
                <a:solidFill>
                  <a:srgbClr val="990033"/>
                </a:solidFill>
                <a:latin typeface="Malgun Gothic" panose="020B0503020000020004" pitchFamily="34" charset="-127"/>
                <a:ea typeface="Malgun Gothic" panose="020B0503020000020004" pitchFamily="34" charset="-127"/>
              </a:rPr>
              <a:t>100th </a:t>
            </a:r>
            <a:r>
              <a:rPr kumimoji="1" lang="ja-JP" altLang="en-US" sz="900" b="1" dirty="0">
                <a:solidFill>
                  <a:srgbClr val="990033"/>
                </a:solidFill>
                <a:latin typeface="Malgun Gothic" panose="020B0503020000020004" pitchFamily="34" charset="-127"/>
                <a:ea typeface="ＭＳ Ｐゴシック"/>
              </a:rPr>
              <a:t>anniversary of the founding of the School of Science and Engineering.</a:t>
            </a:r>
            <a:r>
              <a:rPr kumimoji="1" lang="ja-JP" altLang="en-US" sz="900" dirty="0">
                <a:latin typeface="Malgun Gothic" panose="020B0503020000020004" pitchFamily="34" charset="-127"/>
                <a:ea typeface="ＭＳ Ｐゴシック"/>
              </a:rPr>
              <a:t> </a:t>
            </a:r>
            <a:r>
              <a:rPr kumimoji="1" lang="en-US" altLang="ja-JP" sz="900" dirty="0">
                <a:latin typeface="Malgun Gothic" panose="020B0503020000020004" pitchFamily="34" charset="-127"/>
                <a:ea typeface="Malgun Gothic" panose="020B0503020000020004" pitchFamily="34" charset="-127"/>
              </a:rPr>
              <a:t>Center for Advanced Biomedical Sciences</a:t>
            </a:r>
            <a:r>
              <a:rPr kumimoji="1" lang="ja-JP" altLang="en-US" sz="900" dirty="0">
                <a:latin typeface="Malgun Gothic" panose="020B0503020000020004" pitchFamily="34" charset="-127"/>
                <a:ea typeface="ＭＳ Ｐゴシック"/>
              </a:rPr>
              <a:t> was established.</a:t>
            </a:r>
          </a:p>
          <a:p>
            <a:pPr marL="457200" indent="-457200" eaLnBrk="1" hangingPunct="1">
              <a:lnSpc>
                <a:spcPct val="150000"/>
              </a:lnSpc>
              <a:buFontTx/>
              <a:buAutoNum type="arabicPlain" startAt="2007"/>
              <a:defRPr/>
            </a:pPr>
            <a:r>
              <a:rPr kumimoji="1" lang="ja-JP" altLang="en-US" sz="900" dirty="0">
                <a:latin typeface="Malgun Gothic" panose="020B0503020000020004" pitchFamily="34" charset="-127"/>
                <a:ea typeface="ＭＳ Ｐゴシック"/>
              </a:rPr>
              <a:t>Okubo Campus is renamed Nishi-Waseda Campus</a:t>
            </a:r>
          </a:p>
          <a:p>
            <a:pPr marL="457200" indent="-457200" eaLnBrk="1" hangingPunct="1">
              <a:lnSpc>
                <a:spcPct val="150000"/>
              </a:lnSpc>
              <a:buFontTx/>
              <a:buAutoNum type="arabicPlain" startAt="2007"/>
              <a:defRPr/>
            </a:pPr>
            <a:r>
              <a:rPr kumimoji="1" lang="ja-JP" altLang="en-US" sz="900" dirty="0">
                <a:latin typeface="Malgun Gothic" panose="020B0503020000020004" pitchFamily="34" charset="-127"/>
                <a:ea typeface="ＭＳ Ｐゴシック"/>
              </a:rPr>
              <a:t>Five majors are established, including Japan's first three joint graduate schools.</a:t>
            </a:r>
            <a:endParaRPr kumimoji="1" lang="en-US" altLang="ja-JP" sz="900" dirty="0">
              <a:latin typeface="Malgun Gothic" panose="020B0503020000020004" pitchFamily="34" charset="-127"/>
              <a:ea typeface="Malgun Gothic" panose="020B0503020000020004" pitchFamily="34" charset="-127"/>
            </a:endParaRPr>
          </a:p>
          <a:p>
            <a:pPr marL="457200" indent="-457200" eaLnBrk="1" hangingPunct="1">
              <a:lnSpc>
                <a:spcPct val="150000"/>
              </a:lnSpc>
              <a:defRPr/>
            </a:pPr>
            <a:r>
              <a:rPr kumimoji="1" lang="en-US" altLang="ja-JP" sz="900" dirty="0">
                <a:latin typeface="Malgun Gothic" panose="020B0503020000020004" pitchFamily="34" charset="-127"/>
                <a:ea typeface="Malgun Gothic" panose="020B0503020000020004" pitchFamily="34" charset="-127"/>
              </a:rPr>
              <a:t>2011 	</a:t>
            </a:r>
            <a:r>
              <a:rPr kumimoji="1" lang="ja-JP" altLang="en-US" sz="900" dirty="0">
                <a:latin typeface="Malgun Gothic" panose="020B0503020000020004" pitchFamily="34" charset="-127"/>
                <a:ea typeface="ＭＳ Ｐゴシック"/>
              </a:rPr>
              <a:t>Department </a:t>
            </a:r>
            <a:r>
              <a:rPr kumimoji="1" lang="en-US" altLang="ja-JP" sz="900" dirty="0">
                <a:latin typeface="Malgun Gothic" panose="020B0503020000020004" pitchFamily="34" charset="-127"/>
                <a:ea typeface="Malgun Gothic" panose="020B0503020000020004" pitchFamily="34" charset="-127"/>
              </a:rPr>
              <a:t>Intermedia Art and Science</a:t>
            </a:r>
            <a:r>
              <a:rPr kumimoji="1" lang="ja-JP" altLang="en-US" sz="900" dirty="0">
                <a:latin typeface="Malgun Gothic" panose="020B0503020000020004" pitchFamily="34" charset="-127"/>
                <a:ea typeface="ＭＳ Ｐゴシック"/>
              </a:rPr>
              <a:t> is established in the Graduate School of </a:t>
            </a:r>
            <a:endParaRPr kumimoji="1" lang="en-US" altLang="ja-JP" sz="900" dirty="0">
              <a:latin typeface="Malgun Gothic" panose="020B0503020000020004" pitchFamily="34" charset="-127"/>
              <a:ea typeface="ＭＳ Ｐゴシック"/>
            </a:endParaRPr>
          </a:p>
          <a:p>
            <a:pPr marL="457200" indent="-457200" eaLnBrk="1" hangingPunct="1">
              <a:lnSpc>
                <a:spcPct val="150000"/>
              </a:lnSpc>
              <a:defRPr/>
            </a:pPr>
            <a:r>
              <a:rPr kumimoji="1" lang="en-US" altLang="ja-JP" sz="900" dirty="0">
                <a:latin typeface="Malgun Gothic" panose="020B0503020000020004" pitchFamily="34" charset="-127"/>
                <a:ea typeface="ＭＳ Ｐゴシック"/>
              </a:rPr>
              <a:t>           </a:t>
            </a:r>
            <a:r>
              <a:rPr kumimoji="1" lang="ja-JP" altLang="en-US" sz="900" dirty="0">
                <a:latin typeface="Malgun Gothic" panose="020B0503020000020004" pitchFamily="34" charset="-127"/>
                <a:ea typeface="ＭＳ Ｐゴシック"/>
              </a:rPr>
              <a:t>Fundamental Science and Engineering</a:t>
            </a:r>
          </a:p>
          <a:p>
            <a:pPr marL="457200" indent="-457200" eaLnBrk="1" hangingPunct="1">
              <a:lnSpc>
                <a:spcPct val="150000"/>
              </a:lnSpc>
              <a:buFontTx/>
              <a:buAutoNum type="arabicPlain" startAt="2007"/>
              <a:defRPr/>
            </a:pPr>
            <a:endParaRPr kumimoji="1" lang="en-US" altLang="ja-JP" sz="900" dirty="0">
              <a:latin typeface="Malgun Gothic" panose="020B0503020000020004" pitchFamily="34" charset="-127"/>
              <a:ea typeface="Malgun Gothic" panose="020B0503020000020004" pitchFamily="34" charset="-127"/>
            </a:endParaRPr>
          </a:p>
        </p:txBody>
      </p:sp>
      <p:pic>
        <p:nvPicPr>
          <p:cNvPr id="3082" name="Picture 10" descr="IMG_199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89788" y="3740150"/>
            <a:ext cx="190341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descr="DSC_010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89788" y="5097463"/>
            <a:ext cx="18986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2" descr="ポスター・チラシ用３"/>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0901" y="5371022"/>
            <a:ext cx="927099" cy="92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13" descr="p2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86613" y="2332038"/>
            <a:ext cx="1903412"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14" descr="理工科機械科実験室校舎98"/>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192963" y="946150"/>
            <a:ext cx="190023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83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タイトル 4"/>
          <p:cNvSpPr>
            <a:spLocks noGrp="1"/>
          </p:cNvSpPr>
          <p:nvPr>
            <p:ph type="title"/>
          </p:nvPr>
        </p:nvSpPr>
        <p:spPr>
          <a:xfrm>
            <a:off x="74613" y="0"/>
            <a:ext cx="8207375" cy="600075"/>
          </a:xfrm>
        </p:spPr>
        <p:txBody>
          <a:bodyPr/>
          <a:lstStyle/>
          <a:p>
            <a:r>
              <a:rPr lang="ja-JP" altLang="en-US" dirty="0"/>
              <a:t>Departments</a:t>
            </a:r>
          </a:p>
        </p:txBody>
      </p:sp>
      <p:sp>
        <p:nvSpPr>
          <p:cNvPr id="6" name="Text Box 3"/>
          <p:cNvSpPr txBox="1">
            <a:spLocks noChangeArrowheads="1"/>
          </p:cNvSpPr>
          <p:nvPr/>
        </p:nvSpPr>
        <p:spPr bwMode="auto">
          <a:xfrm>
            <a:off x="468313" y="1341909"/>
            <a:ext cx="2303462" cy="1870645"/>
          </a:xfrm>
          <a:prstGeom prst="rect">
            <a:avLst/>
          </a:prstGeom>
          <a:solidFill>
            <a:schemeClr val="accent2">
              <a:lumMod val="20000"/>
              <a:lumOff val="80000"/>
            </a:schemeClr>
          </a:solidFill>
          <a:ln>
            <a:noFill/>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Department of Mathematics</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Department of </a:t>
            </a:r>
            <a:r>
              <a:rPr kumimoji="1" lang="ja-JP" altLang="en-US"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Applied Mathematics</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Department of </a:t>
            </a:r>
            <a:r>
              <a:rPr lang="en-US" altLang="ja-JP" sz="800" dirty="0">
                <a:solidFill>
                  <a:srgbClr val="ED7D31">
                    <a:lumMod val="75000"/>
                  </a:srgbClr>
                </a:solidFill>
                <a:latin typeface="Century Gothic"/>
                <a:ea typeface="Meiryo UI"/>
              </a:rPr>
              <a:t>Applied Mechanics and </a:t>
            </a:r>
          </a:p>
          <a:p>
            <a:pPr marL="0" marR="0" lvl="0" indent="0" algn="r" defTabSz="914400" rtl="0" eaLnBrk="1" fontAlgn="base" latinLnBrk="0" hangingPunct="1">
              <a:lnSpc>
                <a:spcPct val="120000"/>
              </a:lnSpc>
              <a:spcBef>
                <a:spcPct val="0"/>
              </a:spcBef>
              <a:spcAft>
                <a:spcPct val="0"/>
              </a:spcAft>
              <a:buClrTx/>
              <a:buSzTx/>
              <a:buFontTx/>
              <a:buNone/>
              <a:tabLst/>
              <a:defRPr/>
            </a:pPr>
            <a:r>
              <a:rPr lang="en-US" altLang="ja-JP" sz="800" dirty="0">
                <a:solidFill>
                  <a:srgbClr val="ED7D31">
                    <a:lumMod val="75000"/>
                  </a:srgbClr>
                </a:solidFill>
                <a:latin typeface="Century Gothic"/>
                <a:ea typeface="Meiryo UI"/>
              </a:rPr>
              <a:t>	Aerospace Engineering </a:t>
            </a:r>
          </a:p>
          <a:p>
            <a:pPr marL="0" marR="0" lvl="0" indent="0" defTabSz="914400" rtl="0" eaLnBrk="1" fontAlgn="base" latinLnBrk="0" hangingPunct="1">
              <a:lnSpc>
                <a:spcPct val="120000"/>
              </a:lnSpc>
              <a:spcBef>
                <a:spcPct val="0"/>
              </a:spcBef>
              <a:spcAft>
                <a:spcPct val="0"/>
              </a:spcAft>
              <a:buClrTx/>
              <a:buSzTx/>
              <a:buFontTx/>
              <a:buNone/>
              <a:tabLst/>
              <a:defRPr/>
            </a:pPr>
            <a:r>
              <a:rPr lang="en-US" altLang="ja-JP" sz="800" dirty="0">
                <a:solidFill>
                  <a:srgbClr val="ED7D31">
                    <a:lumMod val="75000"/>
                  </a:srgbClr>
                </a:solidFill>
                <a:latin typeface="Century Gothic"/>
                <a:ea typeface="Meiryo UI"/>
              </a:rPr>
              <a:t>Department of </a:t>
            </a:r>
            <a:r>
              <a:rPr kumimoji="1" lang="ja-JP" altLang="en-US"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Elect</a:t>
            </a:r>
            <a:r>
              <a:rPr kumimoji="1" lang="en-US" altLang="ja-JP" sz="800" b="0" i="0" u="none" strike="noStrike" kern="1200" cap="none" spc="0" normalizeH="0" baseline="0" noProof="0" dirty="0" err="1">
                <a:ln>
                  <a:noFill/>
                </a:ln>
                <a:solidFill>
                  <a:srgbClr val="ED7D31">
                    <a:lumMod val="75000"/>
                  </a:srgbClr>
                </a:solidFill>
                <a:effectLst/>
                <a:uLnTx/>
                <a:uFillTx/>
                <a:latin typeface="Century Gothic"/>
                <a:ea typeface="Meiryo UI"/>
                <a:sym typeface="Arial" panose="020B0604020202020204" pitchFamily="34" charset="0"/>
              </a:rPr>
              <a:t>ronic</a:t>
            </a:r>
            <a:r>
              <a:rPr kumimoji="1" lang="en-US" altLang="ja-JP" sz="800" b="0" i="0" u="none" strike="noStrike" kern="1200" cap="none" spc="0" normalizeH="0" noProof="0" dirty="0">
                <a:ln>
                  <a:noFill/>
                </a:ln>
                <a:solidFill>
                  <a:srgbClr val="ED7D31">
                    <a:lumMod val="75000"/>
                  </a:srgbClr>
                </a:solidFill>
                <a:effectLst/>
                <a:uLnTx/>
                <a:uFillTx/>
                <a:latin typeface="Century Gothic"/>
                <a:ea typeface="Meiryo UI"/>
                <a:sym typeface="Arial" panose="020B0604020202020204" pitchFamily="34" charset="0"/>
              </a:rPr>
              <a:t> a</a:t>
            </a:r>
            <a:r>
              <a:rPr kumimoji="1" lang="ja-JP" altLang="en-US"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nd Physical Systems</a:t>
            </a:r>
          </a:p>
          <a:p>
            <a:pPr marL="0" marR="0" lvl="0" indent="0"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Department of </a:t>
            </a:r>
          </a:p>
          <a:p>
            <a:pPr marL="0" marR="0" lvl="0" indent="0" algn="r"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ja-JP" altLang="en-US"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Computer Science and Engineering</a:t>
            </a:r>
            <a:endPar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rPr>
              <a:t>Department of </a:t>
            </a:r>
            <a:r>
              <a:rPr lang="en-US" altLang="ja-JP" sz="800" noProof="0" dirty="0">
                <a:solidFill>
                  <a:srgbClr val="ED7D31">
                    <a:lumMod val="75000"/>
                  </a:srgbClr>
                </a:solidFill>
                <a:latin typeface="Century Gothic"/>
                <a:ea typeface="Meiryo UI"/>
              </a:rPr>
              <a:t>Communications </a:t>
            </a:r>
          </a:p>
          <a:p>
            <a:pPr marL="0" marR="0" lvl="0" indent="0" algn="r"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en-US" altLang="ja-JP" sz="800" b="0" i="0" u="none" strike="noStrike" kern="1200" cap="none" spc="0" normalizeH="0" baseline="0" dirty="0">
                <a:ln>
                  <a:noFill/>
                </a:ln>
                <a:solidFill>
                  <a:srgbClr val="ED7D31">
                    <a:lumMod val="75000"/>
                  </a:srgbClr>
                </a:solidFill>
                <a:effectLst/>
                <a:uLnTx/>
                <a:uFillTx/>
                <a:latin typeface="Century Gothic"/>
                <a:ea typeface="Meiryo UI"/>
                <a:sym typeface="Arial" panose="020B0604020202020204" pitchFamily="34" charset="0"/>
              </a:rPr>
              <a:t>	Computer</a:t>
            </a:r>
            <a:r>
              <a:rPr kumimoji="1" lang="en-US" altLang="ja-JP" sz="800" b="0" i="0" u="none" strike="noStrike" kern="1200" cap="none" spc="0" normalizeH="0" dirty="0">
                <a:ln>
                  <a:noFill/>
                </a:ln>
                <a:solidFill>
                  <a:srgbClr val="ED7D31">
                    <a:lumMod val="75000"/>
                  </a:srgbClr>
                </a:solidFill>
                <a:effectLst/>
                <a:uLnTx/>
                <a:uFillTx/>
                <a:latin typeface="Century Gothic"/>
                <a:ea typeface="Meiryo UI"/>
                <a:sym typeface="Arial" panose="020B0604020202020204" pitchFamily="34" charset="0"/>
              </a:rPr>
              <a:t> Engineering</a:t>
            </a:r>
            <a:endParaRPr kumimoji="1" lang="ja-JP" altLang="en-US"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lang="en-US" altLang="ja-JP" sz="800" dirty="0">
                <a:solidFill>
                  <a:srgbClr val="ED7D31">
                    <a:lumMod val="75000"/>
                  </a:srgbClr>
                </a:solidFill>
                <a:latin typeface="Century Gothic"/>
                <a:ea typeface="Meiryo UI"/>
              </a:rPr>
              <a:t>Department of Intermedia Art and Science</a:t>
            </a:r>
            <a:endParaRPr kumimoji="1" lang="en-US" altLang="ja-JP" sz="800" b="0" i="0" u="none" strike="noStrike" kern="1200" cap="none" spc="0" normalizeH="0" baseline="0" noProof="0" dirty="0">
              <a:ln>
                <a:noFill/>
              </a:ln>
              <a:solidFill>
                <a:srgbClr val="ED7D31">
                  <a:lumMod val="75000"/>
                </a:srgbClr>
              </a:solidFill>
              <a:effectLst/>
              <a:uLnTx/>
              <a:uFillTx/>
              <a:latin typeface="Century Gothic"/>
              <a:ea typeface="Meiryo UI"/>
              <a:sym typeface="Arial" panose="020B0604020202020204" pitchFamily="34" charset="0"/>
            </a:endParaRPr>
          </a:p>
        </p:txBody>
      </p:sp>
      <p:sp>
        <p:nvSpPr>
          <p:cNvPr id="7" name="Text Box 4"/>
          <p:cNvSpPr txBox="1">
            <a:spLocks noChangeArrowheads="1"/>
          </p:cNvSpPr>
          <p:nvPr/>
        </p:nvSpPr>
        <p:spPr bwMode="auto">
          <a:xfrm>
            <a:off x="468313" y="1054572"/>
            <a:ext cx="2303462" cy="287337"/>
          </a:xfrm>
          <a:prstGeom prst="rect">
            <a:avLst/>
          </a:prstGeom>
          <a:solidFill>
            <a:schemeClr val="accent2"/>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lvl="0" algn="ctr" eaLnBrk="1" hangingPunct="1">
              <a:spcBef>
                <a:spcPts val="0"/>
              </a:spcBef>
              <a:buSzTx/>
              <a:buNone/>
              <a:defRPr/>
            </a:pPr>
            <a:r>
              <a:rPr lang="ja-JP" altLang="en-US" sz="800" dirty="0">
                <a:latin typeface="+mn-ea"/>
              </a:rPr>
              <a:t>School of </a:t>
            </a:r>
            <a:endParaRPr lang="en-US" altLang="ja-JP" sz="800" dirty="0">
              <a:latin typeface="+mn-ea"/>
            </a:endParaRPr>
          </a:p>
          <a:p>
            <a:pPr lvl="0" algn="ctr" eaLnBrk="1" hangingPunct="1">
              <a:spcBef>
                <a:spcPts val="0"/>
              </a:spcBef>
              <a:buSzTx/>
              <a:buNone/>
              <a:defRPr/>
            </a:pPr>
            <a:r>
              <a:rPr lang="ja-JP" altLang="en-US" sz="800" dirty="0">
                <a:latin typeface="+mn-ea"/>
              </a:rPr>
              <a:t>Fundamental Science and </a:t>
            </a:r>
            <a:r>
              <a:rPr lang="en-US" altLang="ja-JP" sz="800" dirty="0">
                <a:latin typeface="+mn-ea"/>
              </a:rPr>
              <a:t>Engineering</a:t>
            </a:r>
            <a:endParaRPr lang="ja-JP" altLang="en-US" sz="800" dirty="0">
              <a:latin typeface="+mn-ea"/>
            </a:endParaRPr>
          </a:p>
        </p:txBody>
      </p:sp>
      <p:sp>
        <p:nvSpPr>
          <p:cNvPr id="8" name="Text Box 5"/>
          <p:cNvSpPr txBox="1">
            <a:spLocks noChangeArrowheads="1"/>
          </p:cNvSpPr>
          <p:nvPr/>
        </p:nvSpPr>
        <p:spPr bwMode="auto">
          <a:xfrm>
            <a:off x="468313" y="4076154"/>
            <a:ext cx="2303462" cy="2305174"/>
          </a:xfrm>
          <a:prstGeom prst="rect">
            <a:avLst/>
          </a:prstGeom>
          <a:solidFill>
            <a:schemeClr val="accent2"/>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defTabSz="914400" rtl="0" eaLnBrk="1" fontAlgn="base" latinLnBrk="0" hangingPunct="1">
              <a:lnSpc>
                <a:spcPct val="15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a:t>
            </a:r>
          </a:p>
          <a:p>
            <a:pPr marL="0" marR="0" lvl="0" indent="0" algn="r" defTabSz="914400" rtl="0" eaLnBrk="1" fontAlgn="base" latinLnBrk="0" hangingPunct="1">
              <a:lnSpc>
                <a:spcPct val="15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Pure and </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Applied Mathematics</a:t>
            </a:r>
            <a:endParaRPr kumimoji="1" lang="ja-JP" altLang="en-US" sz="900" b="0" i="0" u="none" strike="noStrike" kern="1200" cap="none" spc="0" normalizeH="0" baseline="30000" noProof="0" dirty="0">
              <a:ln>
                <a:noFill/>
              </a:ln>
              <a:solidFill>
                <a:prstClr val="white"/>
              </a:solidFill>
              <a:effectLst/>
              <a:uLnTx/>
              <a:uFillTx/>
              <a:latin typeface="+mn-ea"/>
              <a:ea typeface="+mn-ea"/>
              <a:cs typeface="+mn-cs"/>
              <a:sym typeface="Arial" panose="020B0604020202020204" pitchFamily="34" charset="0"/>
            </a:endParaRPr>
          </a:p>
          <a:p>
            <a:pPr marL="0" marR="0" lvl="0" indent="0"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lang="en-US" altLang="ja-JP" sz="900" dirty="0">
                <a:solidFill>
                  <a:prstClr val="white"/>
                </a:solidFill>
                <a:latin typeface="+mn-ea"/>
                <a:ea typeface="+mn-ea"/>
              </a:rPr>
              <a:t>Department of Applied Mechanics</a:t>
            </a:r>
          </a:p>
          <a:p>
            <a:pPr marL="0" marR="0" lvl="0" indent="0"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a:t>
            </a:r>
          </a:p>
          <a:p>
            <a:pPr marL="0" marR="0" lvl="0" indent="0" algn="r" defTabSz="914400" rtl="0" eaLnBrk="1" fontAlgn="base" latinLnBrk="0" hangingPunct="1">
              <a:lnSpc>
                <a:spcPct val="15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Electronic and</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 and Physical Systems</a:t>
            </a:r>
            <a:endPar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endParaRPr>
          </a:p>
          <a:p>
            <a:pPr marL="0" marR="0" lvl="0" indent="0"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Computer Science and</a:t>
            </a:r>
          </a:p>
          <a:p>
            <a:pPr marL="0" marR="0" lvl="0" indent="0" algn="r"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lang="en-US" altLang="ja-JP" sz="900" dirty="0">
                <a:solidFill>
                  <a:prstClr val="white"/>
                </a:solidFill>
                <a:latin typeface="+mn-ea"/>
                <a:ea typeface="+mn-ea"/>
              </a:rPr>
              <a:t>Engineering</a:t>
            </a:r>
            <a:endPar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endParaRPr>
          </a:p>
          <a:p>
            <a:pPr marL="0" marR="0" lvl="0" indent="0" defTabSz="914400" rtl="0" eaLnBrk="1" fontAlgn="base" latinLnBrk="0" hangingPunct="1">
              <a:lnSpc>
                <a:spcPct val="15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Intermedia Studies</a:t>
            </a:r>
          </a:p>
        </p:txBody>
      </p:sp>
      <p:sp>
        <p:nvSpPr>
          <p:cNvPr id="9" name="Text Box 6"/>
          <p:cNvSpPr txBox="1">
            <a:spLocks noChangeArrowheads="1"/>
          </p:cNvSpPr>
          <p:nvPr/>
        </p:nvSpPr>
        <p:spPr bwMode="auto">
          <a:xfrm>
            <a:off x="468313" y="3788817"/>
            <a:ext cx="2303462" cy="287337"/>
          </a:xfrm>
          <a:prstGeom prst="rect">
            <a:avLst/>
          </a:prstGeom>
          <a:solidFill>
            <a:schemeClr val="accent2">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mn-ea"/>
                <a:ea typeface="+mn-ea"/>
                <a:sym typeface="Arial" panose="020B0604020202020204" pitchFamily="34" charset="0"/>
              </a:rPr>
              <a:t>Graduate School of </a:t>
            </a:r>
            <a:endParaRPr kumimoji="1" lang="en-US" altLang="ja-JP" sz="800" b="0" i="0" u="none" strike="noStrike" kern="1200" cap="none" spc="0" normalizeH="0" baseline="0" noProof="0" dirty="0">
              <a:ln>
                <a:noFill/>
              </a:ln>
              <a:solidFill>
                <a:schemeClr val="bg1"/>
              </a:solidFill>
              <a:effectLst/>
              <a:uLnTx/>
              <a:uFillTx/>
              <a:latin typeface="+mn-ea"/>
              <a:ea typeface="+mn-ea"/>
              <a:sym typeface="Arial" panose="020B0604020202020204" pitchFamily="34"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mn-ea"/>
                <a:ea typeface="+mn-ea"/>
                <a:sym typeface="Arial" panose="020B0604020202020204" pitchFamily="34" charset="0"/>
              </a:rPr>
              <a:t>Fundamental Science and </a:t>
            </a:r>
            <a:r>
              <a:rPr lang="en-US" altLang="ja-JP" sz="800" dirty="0">
                <a:solidFill>
                  <a:schemeClr val="bg1"/>
                </a:solidFill>
                <a:latin typeface="+mn-ea"/>
                <a:ea typeface="+mn-ea"/>
              </a:rPr>
              <a:t>Engineering</a:t>
            </a:r>
            <a:endParaRPr kumimoji="1" lang="ja-JP" altLang="en-US" sz="800" b="0" i="0" u="none" strike="noStrike" kern="1200" cap="none" spc="0" normalizeH="0" baseline="0" noProof="0" dirty="0">
              <a:ln>
                <a:noFill/>
              </a:ln>
              <a:solidFill>
                <a:schemeClr val="bg1"/>
              </a:solidFill>
              <a:effectLst/>
              <a:uLnTx/>
              <a:uFillTx/>
              <a:latin typeface="+mn-ea"/>
              <a:ea typeface="+mn-ea"/>
              <a:sym typeface="Arial" panose="020B0604020202020204" pitchFamily="34" charset="0"/>
            </a:endParaRPr>
          </a:p>
        </p:txBody>
      </p:sp>
      <p:sp>
        <p:nvSpPr>
          <p:cNvPr id="10" name="Text Box 7"/>
          <p:cNvSpPr txBox="1">
            <a:spLocks noChangeArrowheads="1"/>
          </p:cNvSpPr>
          <p:nvPr/>
        </p:nvSpPr>
        <p:spPr bwMode="auto">
          <a:xfrm>
            <a:off x="2843213" y="1341909"/>
            <a:ext cx="2305050" cy="1870645"/>
          </a:xfrm>
          <a:prstGeom prst="rect">
            <a:avLst/>
          </a:prstGeom>
          <a:solidFill>
            <a:schemeClr val="accent6">
              <a:lumMod val="20000"/>
              <a:lumOff val="80000"/>
            </a:schemeClr>
          </a:solidFill>
          <a:ln>
            <a:noFill/>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Department of </a:t>
            </a:r>
            <a:r>
              <a:rPr kumimoji="1" lang="ja-JP" altLang="en-US"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Architecture</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Department of</a:t>
            </a:r>
          </a:p>
          <a:p>
            <a:pPr marL="0" marR="0" lvl="0" indent="0" algn="r" defTabSz="914400" rtl="0" eaLnBrk="1" fontAlgn="base" latinLnBrk="0" hangingPunct="1">
              <a:lnSpc>
                <a:spcPct val="120000"/>
              </a:lnSpc>
              <a:spcBef>
                <a:spcPct val="0"/>
              </a:spcBef>
              <a:spcAft>
                <a:spcPct val="0"/>
              </a:spcAft>
              <a:buClrTx/>
              <a:buSzTx/>
              <a:buFontTx/>
              <a:buNone/>
              <a:tabLst/>
              <a:defRPr/>
            </a:pPr>
            <a:r>
              <a:rPr lang="en-US" altLang="ja-JP" sz="900" noProof="0" dirty="0">
                <a:solidFill>
                  <a:srgbClr val="70AD47">
                    <a:lumMod val="75000"/>
                  </a:srgbClr>
                </a:solidFill>
                <a:latin typeface="Century Gothic"/>
                <a:ea typeface="Meiryo UI"/>
              </a:rPr>
              <a:t>        </a:t>
            </a: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Modern</a:t>
            </a:r>
            <a:r>
              <a:rPr kumimoji="1" lang="en-US" altLang="ja-JP" sz="900" b="0" i="0" u="none" strike="noStrike" kern="1200" cap="none" spc="0" normalizeH="0" noProof="0" dirty="0">
                <a:ln>
                  <a:noFill/>
                </a:ln>
                <a:solidFill>
                  <a:srgbClr val="70AD47">
                    <a:lumMod val="75000"/>
                  </a:srgbClr>
                </a:solidFill>
                <a:effectLst/>
                <a:uLnTx/>
                <a:uFillTx/>
                <a:latin typeface="Century Gothic"/>
                <a:ea typeface="Meiryo UI"/>
                <a:cs typeface="+mn-cs"/>
                <a:sym typeface="Arial" panose="020B0604020202020204" pitchFamily="34" charset="0"/>
              </a:rPr>
              <a:t> </a:t>
            </a:r>
            <a:r>
              <a:rPr kumimoji="1" lang="ja-JP" altLang="en-US"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Mechanical Engineering</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Department of Industrial and</a:t>
            </a:r>
          </a:p>
          <a:p>
            <a:pPr marL="0" marR="0" lvl="0" indent="0" algn="r"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Mana</a:t>
            </a:r>
            <a:r>
              <a:rPr kumimoji="1" lang="ja-JP" altLang="en-US"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gement Systems Engineering</a:t>
            </a:r>
          </a:p>
          <a:p>
            <a:pPr lvl="0" eaLnBrk="1" hangingPunct="1">
              <a:lnSpc>
                <a:spcPct val="120000"/>
              </a:lnSpc>
              <a:spcBef>
                <a:spcPct val="0"/>
              </a:spcBef>
              <a:buSzTx/>
              <a:buNone/>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Department of </a:t>
            </a:r>
            <a:r>
              <a:rPr lang="en-US" altLang="ja-JP" sz="900" dirty="0">
                <a:solidFill>
                  <a:srgbClr val="70AD47">
                    <a:lumMod val="75000"/>
                  </a:srgbClr>
                </a:solidFill>
                <a:latin typeface="Century Gothic"/>
                <a:ea typeface="Meiryo UI"/>
              </a:rPr>
              <a:t>Civil and </a:t>
            </a:r>
          </a:p>
          <a:p>
            <a:pPr lvl="0" algn="r" eaLnBrk="1" hangingPunct="1">
              <a:lnSpc>
                <a:spcPct val="120000"/>
              </a:lnSpc>
              <a:spcBef>
                <a:spcPct val="0"/>
              </a:spcBef>
              <a:buSzTx/>
              <a:buNone/>
              <a:defRPr/>
            </a:pPr>
            <a:r>
              <a:rPr lang="ja-JP" altLang="en-US" sz="900" dirty="0">
                <a:solidFill>
                  <a:srgbClr val="70AD47">
                    <a:lumMod val="75000"/>
                  </a:srgbClr>
                </a:solidFill>
                <a:latin typeface="Century Gothic"/>
                <a:ea typeface="Meiryo UI"/>
              </a:rPr>
              <a:t>Environmental Engineering</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Department of Earth Science,</a:t>
            </a:r>
          </a:p>
          <a:p>
            <a:pPr marL="0" marR="0" lvl="0" indent="0" algn="r" defTabSz="914400" rtl="0" eaLnBrk="1" fontAlgn="base" latinLnBrk="0" hangingPunct="1">
              <a:lnSpc>
                <a:spcPct val="120000"/>
              </a:lnSpc>
              <a:spcBef>
                <a:spcPct val="0"/>
              </a:spcBef>
              <a:spcAft>
                <a:spcPct val="0"/>
              </a:spcAft>
              <a:buClrTx/>
              <a:buSzTx/>
              <a:buFontTx/>
              <a:buNone/>
              <a:tabLst/>
              <a:defRPr/>
            </a:pPr>
            <a:r>
              <a:rPr lang="en-US" altLang="ja-JP" sz="900" dirty="0">
                <a:solidFill>
                  <a:srgbClr val="70AD47">
                    <a:lumMod val="75000"/>
                  </a:srgbClr>
                </a:solidFill>
                <a:latin typeface="Century Gothic"/>
                <a:ea typeface="Meiryo UI"/>
              </a:rPr>
              <a:t>Resources and </a:t>
            </a:r>
          </a:p>
          <a:p>
            <a:pPr marL="0" marR="0" lvl="0" indent="0" algn="r" defTabSz="914400" rtl="0" eaLnBrk="1" fontAlgn="base" latinLnBrk="0" hangingPunct="1">
              <a:lnSpc>
                <a:spcPct val="120000"/>
              </a:lnSpc>
              <a:spcBef>
                <a:spcPct val="0"/>
              </a:spcBef>
              <a:spcAft>
                <a:spcPct val="0"/>
              </a:spcAft>
              <a:buClrTx/>
              <a:buSzTx/>
              <a:buFontTx/>
              <a:buNone/>
              <a:tabLst/>
              <a:defRPr/>
            </a:pPr>
            <a:r>
              <a:rPr lang="en-US" altLang="ja-JP" sz="900" dirty="0">
                <a:solidFill>
                  <a:srgbClr val="70AD47">
                    <a:lumMod val="75000"/>
                  </a:srgbClr>
                </a:solidFill>
                <a:latin typeface="Century Gothic"/>
                <a:ea typeface="Meiryo UI"/>
              </a:rPr>
              <a:t>Environmental Engineering</a:t>
            </a:r>
            <a:endParaRPr kumimoji="1" lang="ja-JP" altLang="en-US" sz="9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endParaRPr>
          </a:p>
        </p:txBody>
      </p:sp>
      <p:sp>
        <p:nvSpPr>
          <p:cNvPr id="11" name="Text Box 8"/>
          <p:cNvSpPr txBox="1">
            <a:spLocks noChangeArrowheads="1"/>
          </p:cNvSpPr>
          <p:nvPr/>
        </p:nvSpPr>
        <p:spPr bwMode="auto">
          <a:xfrm>
            <a:off x="2843213" y="1054572"/>
            <a:ext cx="2305050" cy="287337"/>
          </a:xfrm>
          <a:prstGeom prst="rect">
            <a:avLst/>
          </a:prstGeom>
          <a:solidFill>
            <a:schemeClr val="accent6"/>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lvl="0" algn="ctr" eaLnBrk="1" hangingPunct="1">
              <a:spcBef>
                <a:spcPts val="0"/>
              </a:spcBef>
              <a:buSzTx/>
              <a:buNone/>
              <a:defRPr/>
            </a:pPr>
            <a:r>
              <a:rPr lang="ja-JP" altLang="en-US" sz="900" dirty="0">
                <a:latin typeface="+mn-ea"/>
                <a:ea typeface="+mn-ea"/>
              </a:rPr>
              <a:t>School of </a:t>
            </a:r>
            <a:endParaRPr lang="en-US" altLang="ja-JP" sz="900" dirty="0">
              <a:latin typeface="+mn-ea"/>
              <a:ea typeface="+mn-ea"/>
            </a:endParaRPr>
          </a:p>
          <a:p>
            <a:pPr lvl="0" algn="ctr" eaLnBrk="1" hangingPunct="1">
              <a:spcBef>
                <a:spcPts val="0"/>
              </a:spcBef>
              <a:buSzTx/>
              <a:buNone/>
              <a:defRPr/>
            </a:pPr>
            <a:r>
              <a:rPr lang="ja-JP" altLang="en-US" sz="900" dirty="0">
                <a:latin typeface="+mn-ea"/>
                <a:ea typeface="+mn-ea"/>
              </a:rPr>
              <a:t>Creative Science and </a:t>
            </a:r>
            <a:r>
              <a:rPr lang="en-US" altLang="ja-JP" sz="900" dirty="0">
                <a:latin typeface="+mn-ea"/>
                <a:ea typeface="+mn-ea"/>
              </a:rPr>
              <a:t>Engineering</a:t>
            </a:r>
            <a:endParaRPr lang="ja-JP" altLang="en-US" sz="900" dirty="0">
              <a:latin typeface="+mn-ea"/>
              <a:ea typeface="+mn-ea"/>
            </a:endParaRPr>
          </a:p>
        </p:txBody>
      </p:sp>
      <p:sp>
        <p:nvSpPr>
          <p:cNvPr id="12" name="Text Box 9"/>
          <p:cNvSpPr txBox="1">
            <a:spLocks noChangeArrowheads="1"/>
          </p:cNvSpPr>
          <p:nvPr/>
        </p:nvSpPr>
        <p:spPr bwMode="auto">
          <a:xfrm>
            <a:off x="2844800" y="4076154"/>
            <a:ext cx="2303463" cy="2305174"/>
          </a:xfrm>
          <a:prstGeom prst="rect">
            <a:avLst/>
          </a:prstGeom>
          <a:solidFill>
            <a:schemeClr val="accent6"/>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Architecture</a:t>
            </a:r>
          </a:p>
          <a:p>
            <a:pPr marL="0" marR="0" lvl="0" indent="0"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a:t>
            </a: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of </a:t>
            </a:r>
          </a:p>
          <a:p>
            <a:pPr marL="0" marR="0" lvl="0" indent="0" algn="r" defTabSz="914400" rtl="0" eaLnBrk="1" fontAlgn="base" latinLnBrk="0" hangingPunct="1">
              <a:lnSpc>
                <a:spcPct val="135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Modern </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Mechanical Engineering</a:t>
            </a:r>
          </a:p>
          <a:p>
            <a:pPr marL="0" marR="0" lvl="0" indent="0"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Industrial and </a:t>
            </a:r>
            <a:endPar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endParaRPr>
          </a:p>
          <a:p>
            <a:pPr marL="0" marR="0" lvl="0" indent="0" algn="r" defTabSz="914400" rtl="0" eaLnBrk="1" fontAlgn="base" latinLnBrk="0" hangingPunct="1">
              <a:lnSpc>
                <a:spcPct val="135000"/>
              </a:lnSpc>
              <a:spcBef>
                <a:spcPct val="0"/>
              </a:spcBef>
              <a:spcAft>
                <a:spcPct val="0"/>
              </a:spcAft>
              <a:buClrTx/>
              <a:buSzTx/>
              <a:buFontTx/>
              <a:buNone/>
              <a:tabLst/>
              <a:defRPr/>
            </a:pPr>
            <a:r>
              <a:rPr lang="en-US" altLang="ja-JP" sz="900" dirty="0">
                <a:solidFill>
                  <a:prstClr val="white"/>
                </a:solidFill>
                <a:latin typeface="+mn-ea"/>
                <a:ea typeface="+mn-ea"/>
              </a:rPr>
              <a:t>Management </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Systems Engineering</a:t>
            </a:r>
          </a:p>
          <a:p>
            <a:pPr marL="0" marR="0" lvl="0" indent="0"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a:t>
            </a: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Civil and </a:t>
            </a:r>
          </a:p>
          <a:p>
            <a:pPr marL="0" marR="0" lvl="0" indent="0" algn="r" defTabSz="914400" rtl="0" eaLnBrk="1" fontAlgn="base" latinLnBrk="0" hangingPunct="1">
              <a:lnSpc>
                <a:spcPct val="135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Environmental</a:t>
            </a:r>
            <a:r>
              <a:rPr kumimoji="1" lang="en-US" altLang="ja-JP" sz="900" b="0" i="0" u="none" strike="noStrike" kern="1200" cap="none" spc="0" normalizeH="0" noProof="0" dirty="0">
                <a:ln>
                  <a:noFill/>
                </a:ln>
                <a:solidFill>
                  <a:prstClr val="white"/>
                </a:solidFill>
                <a:effectLst/>
                <a:uLnTx/>
                <a:uFillTx/>
                <a:latin typeface="+mn-ea"/>
                <a:ea typeface="+mn-ea"/>
                <a:cs typeface="+mn-cs"/>
                <a:sym typeface="Arial" panose="020B0604020202020204" pitchFamily="34" charset="0"/>
              </a:rPr>
              <a:t> </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 Engineering</a:t>
            </a:r>
          </a:p>
          <a:p>
            <a:pPr marL="0" marR="0" lvl="0" indent="0"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Department of Earth </a:t>
            </a: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Sciences,</a:t>
            </a:r>
            <a:r>
              <a:rPr kumimoji="1" lang="en-US" altLang="ja-JP" sz="900" b="0" i="0" u="none" strike="noStrike" kern="1200" cap="none" spc="0" normalizeH="0" noProof="0" dirty="0">
                <a:ln>
                  <a:noFill/>
                </a:ln>
                <a:solidFill>
                  <a:prstClr val="white"/>
                </a:solidFill>
                <a:effectLst/>
                <a:uLnTx/>
                <a:uFillTx/>
                <a:latin typeface="+mn-ea"/>
                <a:ea typeface="+mn-ea"/>
                <a:cs typeface="+mn-cs"/>
                <a:sym typeface="Arial" panose="020B0604020202020204" pitchFamily="34" charset="0"/>
              </a:rPr>
              <a:t> </a:t>
            </a:r>
          </a:p>
          <a:p>
            <a:pPr marL="0" marR="0" lvl="0" indent="0" algn="r" defTabSz="914400" rtl="0" eaLnBrk="1" fontAlgn="base" latinLnBrk="0" hangingPunct="1">
              <a:lnSpc>
                <a:spcPct val="135000"/>
              </a:lnSpc>
              <a:spcBef>
                <a:spcPct val="0"/>
              </a:spcBef>
              <a:spcAft>
                <a:spcPct val="0"/>
              </a:spcAft>
              <a:buClrTx/>
              <a:buSzTx/>
              <a:buFontTx/>
              <a:buNone/>
              <a:tabLst/>
              <a:defRPr/>
            </a:pPr>
            <a:r>
              <a:rPr kumimoji="1" lang="en-US" altLang="ja-JP" sz="900" b="0" i="0" u="none" strike="noStrike" kern="1200" cap="none" spc="0" normalizeH="0" noProof="0" dirty="0">
                <a:ln>
                  <a:noFill/>
                </a:ln>
                <a:solidFill>
                  <a:prstClr val="white"/>
                </a:solidFill>
                <a:effectLst/>
                <a:uLnTx/>
                <a:uFillTx/>
                <a:latin typeface="+mn-ea"/>
                <a:ea typeface="+mn-ea"/>
                <a:cs typeface="+mn-cs"/>
                <a:sym typeface="Arial" panose="020B0604020202020204" pitchFamily="34" charset="0"/>
              </a:rPr>
              <a:t>Resources </a:t>
            </a: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and </a:t>
            </a:r>
            <a:endPar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endParaRPr>
          </a:p>
          <a:p>
            <a:pPr marL="0" marR="0" lvl="0" indent="0" algn="r" defTabSz="914400" rtl="0" eaLnBrk="1" fontAlgn="base" latinLnBrk="0" hangingPunct="1">
              <a:lnSpc>
                <a:spcPct val="135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Environmental </a:t>
            </a:r>
            <a:r>
              <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rPr>
              <a:t>Engineering</a:t>
            </a:r>
          </a:p>
          <a:p>
            <a:pPr marL="0" marR="0" lvl="0" indent="0" defTabSz="914400" rtl="0" eaLnBrk="1" fontAlgn="base" latinLnBrk="0" hangingPunct="1">
              <a:lnSpc>
                <a:spcPct val="135000"/>
              </a:lnSpc>
              <a:spcBef>
                <a:spcPct val="0"/>
              </a:spcBef>
              <a:spcAft>
                <a:spcPct val="0"/>
              </a:spcAft>
              <a:buClrTx/>
              <a:buSzTx/>
              <a:buFontTx/>
              <a:buNone/>
              <a:tabLst/>
              <a:defRPr/>
            </a:pPr>
            <a:r>
              <a:rPr lang="en-US" altLang="ja-JP" sz="900" dirty="0">
                <a:solidFill>
                  <a:prstClr val="white"/>
                </a:solidFill>
                <a:latin typeface="+mn-ea"/>
                <a:ea typeface="+mn-ea"/>
              </a:rPr>
              <a:t>Department of </a:t>
            </a:r>
          </a:p>
          <a:p>
            <a:pPr marL="0" marR="0" lvl="0" indent="0" algn="r" defTabSz="914400" rtl="0" eaLnBrk="1" fontAlgn="base" latinLnBrk="0" hangingPunct="1">
              <a:lnSpc>
                <a:spcPct val="135000"/>
              </a:lnSpc>
              <a:spcBef>
                <a:spcPct val="0"/>
              </a:spcBef>
              <a:spcAft>
                <a:spcPct val="0"/>
              </a:spcAft>
              <a:buClrTx/>
              <a:buSzTx/>
              <a:buFontTx/>
              <a:buNone/>
              <a:tabLst/>
              <a:defRPr/>
            </a:pPr>
            <a:r>
              <a:rPr lang="en-US" altLang="ja-JP" sz="900" dirty="0">
                <a:solidFill>
                  <a:prstClr val="white"/>
                </a:solidFill>
                <a:latin typeface="+mn-ea"/>
                <a:ea typeface="+mn-ea"/>
              </a:rPr>
              <a:t>Business Design and Management</a:t>
            </a:r>
            <a:endParaRPr kumimoji="1" lang="en-US" altLang="ja-JP" sz="900" b="0" i="0" u="none" strike="noStrike" kern="1200" cap="none" spc="0" normalizeH="0" baseline="0" noProof="0" dirty="0">
              <a:ln>
                <a:noFill/>
              </a:ln>
              <a:solidFill>
                <a:prstClr val="white"/>
              </a:solidFill>
              <a:effectLst/>
              <a:uLnTx/>
              <a:uFillTx/>
              <a:latin typeface="+mn-ea"/>
              <a:ea typeface="+mn-ea"/>
              <a:cs typeface="+mn-cs"/>
              <a:sym typeface="Arial" panose="020B0604020202020204" pitchFamily="34" charset="0"/>
            </a:endParaRPr>
          </a:p>
        </p:txBody>
      </p:sp>
      <p:sp>
        <p:nvSpPr>
          <p:cNvPr id="13" name="Text Box 10"/>
          <p:cNvSpPr txBox="1">
            <a:spLocks noChangeArrowheads="1"/>
          </p:cNvSpPr>
          <p:nvPr/>
        </p:nvSpPr>
        <p:spPr bwMode="auto">
          <a:xfrm>
            <a:off x="2843213" y="3788817"/>
            <a:ext cx="2305050" cy="287337"/>
          </a:xfrm>
          <a:prstGeom prst="rect">
            <a:avLst/>
          </a:prstGeom>
          <a:solidFill>
            <a:schemeClr val="accent6">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rPr>
              <a:t>Graduate School of </a:t>
            </a:r>
            <a:endParaRPr kumimoji="1" lang="en-US" altLang="ja-JP"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rPr>
              <a:t>Creative Science and </a:t>
            </a:r>
            <a:r>
              <a:rPr kumimoji="1" lang="en-US" altLang="ja-JP"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rPr>
              <a:t>Engineering</a:t>
            </a:r>
            <a:endParaRPr kumimoji="1" lang="ja-JP" altLang="en-US"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endParaRPr>
          </a:p>
        </p:txBody>
      </p:sp>
      <p:sp>
        <p:nvSpPr>
          <p:cNvPr id="14" name="Text Box 11"/>
          <p:cNvSpPr txBox="1">
            <a:spLocks noChangeArrowheads="1"/>
          </p:cNvSpPr>
          <p:nvPr/>
        </p:nvSpPr>
        <p:spPr bwMode="auto">
          <a:xfrm>
            <a:off x="5219700" y="1341909"/>
            <a:ext cx="2303463" cy="1870645"/>
          </a:xfrm>
          <a:prstGeom prst="rect">
            <a:avLst/>
          </a:prstGeom>
          <a:solidFill>
            <a:schemeClr val="accent5">
              <a:lumMod val="20000"/>
              <a:lumOff val="80000"/>
            </a:schemeClr>
          </a:solidFill>
          <a:ln>
            <a:noFill/>
          </a:ln>
        </p:spPr>
        <p:txBody>
          <a:bodyPr wrap="none" anchor="ctr" anchorCtr="0"/>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t>
            </a: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Physics</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t>
            </a: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Applied Physics</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t>
            </a:r>
          </a:p>
          <a:p>
            <a:pPr marL="0" marR="0" lvl="0" indent="0" algn="r" defTabSz="914400" rtl="0" eaLnBrk="1" fontAlgn="base" latinLnBrk="0" hangingPunct="1">
              <a:lnSpc>
                <a:spcPct val="12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Chemistry and Biochemistry</a:t>
            </a:r>
          </a:p>
          <a:p>
            <a:pPr marL="0" marR="0" lvl="0" indent="0" defTabSz="914400" rtl="0" eaLnBrk="1" fontAlgn="base" latinLnBrk="0" hangingPunct="1">
              <a:lnSpc>
                <a:spcPct val="12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Applied Chemistry</a:t>
            </a:r>
          </a:p>
          <a:p>
            <a:pPr marL="0" marR="0" lvl="0" indent="0"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t>
            </a: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Life science and </a:t>
            </a:r>
            <a:endPar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endParaRPr>
          </a:p>
          <a:p>
            <a:pPr marL="0" marR="0" lvl="0" indent="0" algn="r"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M</a:t>
            </a: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edical </a:t>
            </a: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Bioscience </a:t>
            </a: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 </a:t>
            </a:r>
          </a:p>
          <a:p>
            <a:pPr marL="0" marR="0" lvl="0" indent="0" defTabSz="914400" rtl="0" eaLnBrk="1" fontAlgn="base" latinLnBrk="0" hangingPunct="1">
              <a:lnSpc>
                <a:spcPct val="120000"/>
              </a:lnSpc>
              <a:spcBef>
                <a:spcPct val="0"/>
              </a:spcBef>
              <a:spcAft>
                <a:spcPct val="0"/>
              </a:spcAft>
              <a:buClrTx/>
              <a:buSzTx/>
              <a:buFontTx/>
              <a:buNone/>
              <a:tabLst/>
              <a:defRPr/>
            </a:pPr>
            <a:r>
              <a:rPr kumimoji="1" lang="ja-JP" altLang="en-US"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Department of </a:t>
            </a:r>
            <a:endPar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endParaRPr>
          </a:p>
          <a:p>
            <a:pPr marL="0" marR="0" lvl="0" indent="0" algn="r" defTabSz="914400" rtl="0" eaLnBrk="1" fontAlgn="base" latinLnBrk="0" hangingPunct="1">
              <a:lnSpc>
                <a:spcPct val="120000"/>
              </a:lnSpc>
              <a:spcBef>
                <a:spcPct val="0"/>
              </a:spcBef>
              <a:spcAft>
                <a:spcPct val="0"/>
              </a:spcAft>
              <a:buClrTx/>
              <a:buSzTx/>
              <a:buFontTx/>
              <a:buNone/>
              <a:tabLst/>
              <a:defRPr/>
            </a:pPr>
            <a:r>
              <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Electrical</a:t>
            </a:r>
            <a:r>
              <a:rPr kumimoji="1" lang="en-US" altLang="ja-JP" sz="900" b="0" i="0" u="none" strike="noStrike" kern="1200" cap="none" spc="0" normalizeH="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 Engineering and Bioscience</a:t>
            </a:r>
            <a:endParaRPr kumimoji="1" lang="en-US" altLang="ja-JP" sz="9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endParaRPr>
          </a:p>
        </p:txBody>
      </p:sp>
      <p:sp>
        <p:nvSpPr>
          <p:cNvPr id="15" name="Text Box 12"/>
          <p:cNvSpPr txBox="1">
            <a:spLocks noChangeArrowheads="1"/>
          </p:cNvSpPr>
          <p:nvPr/>
        </p:nvSpPr>
        <p:spPr bwMode="auto">
          <a:xfrm>
            <a:off x="5219700" y="1054572"/>
            <a:ext cx="2305050" cy="287337"/>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lvl="0" algn="ctr" eaLnBrk="1" hangingPunct="1">
              <a:spcBef>
                <a:spcPts val="0"/>
              </a:spcBef>
              <a:buSzTx/>
              <a:buNone/>
              <a:defRPr/>
            </a:pPr>
            <a:r>
              <a:rPr lang="ja-JP" altLang="en-US" sz="900" dirty="0">
                <a:latin typeface="+mn-ea"/>
                <a:ea typeface="+mn-ea"/>
              </a:rPr>
              <a:t>Graduate School of </a:t>
            </a:r>
            <a:endParaRPr lang="en-US" altLang="ja-JP" sz="900" dirty="0">
              <a:latin typeface="+mn-ea"/>
              <a:ea typeface="+mn-ea"/>
            </a:endParaRPr>
          </a:p>
          <a:p>
            <a:pPr lvl="0" algn="ctr" eaLnBrk="1" hangingPunct="1">
              <a:spcBef>
                <a:spcPts val="0"/>
              </a:spcBef>
              <a:buSzTx/>
              <a:buNone/>
              <a:defRPr/>
            </a:pPr>
            <a:r>
              <a:rPr lang="ja-JP" altLang="en-US" sz="900" dirty="0">
                <a:latin typeface="+mn-ea"/>
                <a:ea typeface="+mn-ea"/>
              </a:rPr>
              <a:t>Advanced Science and Engineering</a:t>
            </a:r>
          </a:p>
        </p:txBody>
      </p:sp>
      <p:sp>
        <p:nvSpPr>
          <p:cNvPr id="16" name="Text Box 13"/>
          <p:cNvSpPr txBox="1">
            <a:spLocks noChangeArrowheads="1"/>
          </p:cNvSpPr>
          <p:nvPr/>
        </p:nvSpPr>
        <p:spPr bwMode="auto">
          <a:xfrm>
            <a:off x="5219700" y="4076154"/>
            <a:ext cx="2305050" cy="2305174"/>
          </a:xfrm>
          <a:prstGeom prst="rect">
            <a:avLst/>
          </a:prstGeom>
          <a:solidFill>
            <a:schemeClr val="accent5"/>
          </a:solidFill>
          <a:ln w="19050">
            <a:noFill/>
            <a:miter lim="800000"/>
            <a:headEnd/>
            <a:tailEnd/>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t>
            </a: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Pure and Applied Physics</a:t>
            </a:r>
            <a:endPar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Chemistry and Biochemistry</a:t>
            </a: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Applied Chemistry</a:t>
            </a: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t>
            </a:r>
            <a:endPar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algn="r" defTabSz="914400" rtl="0" eaLnBrk="1" fontAlgn="base" latinLnBrk="0" hangingPunct="1">
              <a:lnSpc>
                <a:spcPct val="11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Life Science and Medical Bioscience</a:t>
            </a:r>
            <a:endPar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t>
            </a: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Electrical Engineering </a:t>
            </a:r>
          </a:p>
          <a:p>
            <a:pPr marL="0" marR="0" lvl="0" indent="0" algn="r" defTabSz="914400" rtl="0" eaLnBrk="1" fontAlgn="base" latinLnBrk="0" hangingPunct="1">
              <a:lnSpc>
                <a:spcPct val="11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and Bioscience</a:t>
            </a:r>
            <a:endPar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t>
            </a: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Integrative Bioscience and </a:t>
            </a:r>
          </a:p>
          <a:p>
            <a:pPr marL="0" marR="0" lvl="0" indent="0" algn="r" defTabSz="914400" rtl="0" eaLnBrk="1" fontAlgn="base" latinLnBrk="0" hangingPunct="1">
              <a:lnSpc>
                <a:spcPct val="110000"/>
              </a:lnSpc>
              <a:spcBef>
                <a:spcPct val="0"/>
              </a:spcBef>
              <a:spcAft>
                <a:spcPct val="0"/>
              </a:spcAft>
              <a:buClrTx/>
              <a:buSzTx/>
              <a:buFontTx/>
              <a:buNone/>
              <a:tabLst/>
              <a:defRPr/>
            </a:pP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Biomedical Engineering</a:t>
            </a:r>
            <a:endParaRPr kumimoji="1" lang="ja-JP" altLang="en-US" sz="700" b="0" i="0" u="none" strike="noStrike" kern="1200" cap="none" spc="0" normalizeH="0" baseline="30000" noProof="0" dirty="0">
              <a:ln>
                <a:noFill/>
              </a:ln>
              <a:solidFill>
                <a:prstClr val="white"/>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10000"/>
              </a:lnSpc>
              <a:spcBef>
                <a:spcPct val="0"/>
              </a:spcBef>
              <a:spcAft>
                <a:spcPct val="0"/>
              </a:spcAft>
              <a:buClrTx/>
              <a:buSzTx/>
              <a:buFontTx/>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Nano-Science and </a:t>
            </a: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Engineering</a:t>
            </a:r>
          </a:p>
          <a:p>
            <a:pPr lvl="0" eaLnBrk="1" hangingPunct="1">
              <a:lnSpc>
                <a:spcPct val="110000"/>
              </a:lnSpc>
              <a:spcBef>
                <a:spcPct val="0"/>
              </a:spcBef>
              <a:buSzTx/>
              <a:buNone/>
              <a:defRPr/>
            </a:pPr>
            <a:r>
              <a:rPr lang="en-US" altLang="ja-JP" sz="700" dirty="0">
                <a:solidFill>
                  <a:prstClr val="white"/>
                </a:solidFill>
                <a:latin typeface="Century Gothic"/>
                <a:ea typeface="Meiryo UI"/>
              </a:rPr>
              <a:t>Cooperative Major </a:t>
            </a:r>
          </a:p>
          <a:p>
            <a:pPr lvl="0" algn="r" eaLnBrk="1" hangingPunct="1">
              <a:lnSpc>
                <a:spcPct val="110000"/>
              </a:lnSpc>
              <a:spcBef>
                <a:spcPct val="0"/>
              </a:spcBef>
              <a:buSzTx/>
              <a:buNone/>
              <a:defRPr/>
            </a:pPr>
            <a:r>
              <a:rPr lang="en-US" altLang="ja-JP" sz="700" dirty="0">
                <a:solidFill>
                  <a:prstClr val="white"/>
                </a:solidFill>
                <a:latin typeface="Century Gothic"/>
                <a:ea typeface="Meiryo UI"/>
              </a:rPr>
              <a:t>in Advanced Biomedical Sciences</a:t>
            </a:r>
          </a:p>
          <a:p>
            <a:pPr lvl="0" eaLnBrk="1" hangingPunct="1">
              <a:lnSpc>
                <a:spcPct val="110000"/>
              </a:lnSpc>
              <a:spcBef>
                <a:spcPct val="0"/>
              </a:spcBef>
              <a:buSzTx/>
              <a:buNone/>
              <a:defRPr/>
            </a:pPr>
            <a:r>
              <a:rPr lang="en-US" altLang="ja-JP" sz="700" dirty="0">
                <a:solidFill>
                  <a:prstClr val="white"/>
                </a:solidFill>
                <a:latin typeface="Century Gothic"/>
                <a:ea typeface="Meiryo UI"/>
              </a:rPr>
              <a:t>Cooperative Major in Advanced Health Science</a:t>
            </a:r>
          </a:p>
          <a:p>
            <a:pPr lvl="0" eaLnBrk="1" hangingPunct="1">
              <a:lnSpc>
                <a:spcPct val="110000"/>
              </a:lnSpc>
              <a:spcBef>
                <a:spcPct val="0"/>
              </a:spcBef>
              <a:buSzTx/>
              <a:buNone/>
              <a:defRPr/>
            </a:pPr>
            <a:r>
              <a:rPr lang="en-US" altLang="ja-JP" sz="700" dirty="0">
                <a:solidFill>
                  <a:prstClr val="white"/>
                </a:solidFill>
                <a:latin typeface="Century Gothic"/>
                <a:ea typeface="Meiryo UI"/>
              </a:rPr>
              <a:t>Cooperative </a:t>
            </a:r>
            <a:r>
              <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major in Nuclear</a:t>
            </a:r>
            <a:r>
              <a:rPr kumimoji="1" lang="en-US" altLang="ja-JP" sz="700" b="0" i="0" u="none" strike="noStrike" kern="1200" cap="none" spc="0" normalizeH="0" noProof="0" dirty="0">
                <a:ln>
                  <a:noFill/>
                </a:ln>
                <a:solidFill>
                  <a:prstClr val="white"/>
                </a:solidFill>
                <a:effectLst/>
                <a:uLnTx/>
                <a:uFillTx/>
                <a:latin typeface="Century Gothic"/>
                <a:ea typeface="Meiryo UI"/>
                <a:sym typeface="Arial" panose="020B0604020202020204" pitchFamily="34" charset="0"/>
              </a:rPr>
              <a:t> Energy</a:t>
            </a:r>
            <a:endPar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defTabSz="9144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Department of </a:t>
            </a:r>
            <a:endPar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a:p>
            <a:pPr marL="0" marR="0" lvl="0" indent="0" algn="r" defTabSz="9144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1" lang="ja-JP" altLang="en-US"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Advanced Science and Engineering</a:t>
            </a:r>
            <a:endParaRPr kumimoji="1" lang="en-US" altLang="ja-JP" sz="7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p:txBody>
      </p:sp>
      <p:sp>
        <p:nvSpPr>
          <p:cNvPr id="17" name="Text Box 14"/>
          <p:cNvSpPr txBox="1">
            <a:spLocks noChangeArrowheads="1"/>
          </p:cNvSpPr>
          <p:nvPr/>
        </p:nvSpPr>
        <p:spPr bwMode="auto">
          <a:xfrm>
            <a:off x="5219700" y="3788817"/>
            <a:ext cx="2303463" cy="287337"/>
          </a:xfrm>
          <a:prstGeom prst="rect">
            <a:avLst/>
          </a:prstGeom>
          <a:solidFill>
            <a:schemeClr val="accent5">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rPr>
              <a:t>Graduate School of </a:t>
            </a:r>
            <a:endParaRPr kumimoji="1" lang="en-US" altLang="ja-JP"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800" b="0" i="0" u="none" strike="noStrike" kern="1200" cap="none" spc="0" normalizeH="0" baseline="0" noProof="0" dirty="0">
                <a:ln>
                  <a:noFill/>
                </a:ln>
                <a:solidFill>
                  <a:schemeClr val="bg1"/>
                </a:solidFill>
                <a:effectLst/>
                <a:uLnTx/>
                <a:uFillTx/>
                <a:latin typeface="Century Gothic"/>
                <a:ea typeface="Meiryo UI"/>
                <a:cs typeface="+mn-cs"/>
                <a:sym typeface="Arial" panose="020B0604020202020204" pitchFamily="34" charset="0"/>
              </a:rPr>
              <a:t>Advanced Science and Engineering</a:t>
            </a:r>
          </a:p>
        </p:txBody>
      </p:sp>
      <p:sp>
        <p:nvSpPr>
          <p:cNvPr id="18" name="Text Box 15"/>
          <p:cNvSpPr txBox="1">
            <a:spLocks noChangeArrowheads="1"/>
          </p:cNvSpPr>
          <p:nvPr/>
        </p:nvSpPr>
        <p:spPr bwMode="auto">
          <a:xfrm>
            <a:off x="468313" y="3283992"/>
            <a:ext cx="8207375" cy="215900"/>
          </a:xfrm>
          <a:prstGeom prst="rect">
            <a:avLst/>
          </a:prstGeom>
          <a:solidFill>
            <a:schemeClr val="accent3"/>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400" b="1"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And graduate school.</a:t>
            </a:r>
          </a:p>
        </p:txBody>
      </p:sp>
      <p:sp>
        <p:nvSpPr>
          <p:cNvPr id="19" name="AutoShape 16"/>
          <p:cNvSpPr>
            <a:spLocks noChangeArrowheads="1"/>
          </p:cNvSpPr>
          <p:nvPr/>
        </p:nvSpPr>
        <p:spPr bwMode="auto">
          <a:xfrm flipV="1">
            <a:off x="1474788" y="3572917"/>
            <a:ext cx="288925" cy="142875"/>
          </a:xfrm>
          <a:prstGeom prst="triangle">
            <a:avLst>
              <a:gd name="adj" fmla="val 50000"/>
            </a:avLst>
          </a:prstGeom>
          <a:solidFill>
            <a:schemeClr val="accent2"/>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0" name="AutoShape 17"/>
          <p:cNvSpPr>
            <a:spLocks noChangeArrowheads="1"/>
          </p:cNvSpPr>
          <p:nvPr/>
        </p:nvSpPr>
        <p:spPr bwMode="auto">
          <a:xfrm flipV="1">
            <a:off x="3851275" y="3572917"/>
            <a:ext cx="288925" cy="142875"/>
          </a:xfrm>
          <a:prstGeom prst="triangle">
            <a:avLst>
              <a:gd name="adj" fmla="val 50000"/>
            </a:avLst>
          </a:prstGeom>
          <a:solidFill>
            <a:schemeClr val="accent6"/>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1" name="AutoShape 18"/>
          <p:cNvSpPr>
            <a:spLocks noChangeArrowheads="1"/>
          </p:cNvSpPr>
          <p:nvPr/>
        </p:nvSpPr>
        <p:spPr bwMode="auto">
          <a:xfrm flipV="1">
            <a:off x="6227763" y="3572917"/>
            <a:ext cx="287337" cy="142875"/>
          </a:xfrm>
          <a:prstGeom prst="triangle">
            <a:avLst>
              <a:gd name="adj" fmla="val 50000"/>
            </a:avLst>
          </a:prstGeom>
          <a:solidFill>
            <a:schemeClr val="accent5"/>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4" name="Text Box 22"/>
          <p:cNvSpPr txBox="1">
            <a:spLocks noChangeArrowheads="1"/>
          </p:cNvSpPr>
          <p:nvPr/>
        </p:nvSpPr>
        <p:spPr bwMode="auto">
          <a:xfrm>
            <a:off x="7597775" y="3788816"/>
            <a:ext cx="418070" cy="2592511"/>
          </a:xfrm>
          <a:prstGeom prst="rect">
            <a:avLst/>
          </a:prstGeom>
          <a:solidFill>
            <a:srgbClr val="75787B"/>
          </a:solidFill>
          <a:ln>
            <a:noFill/>
          </a:ln>
        </p:spPr>
        <p:txBody>
          <a:bodyPr vert="eaVert" wrap="none" lIns="90000" tIns="46800" rIns="90000" bIns="46800"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lvl="0" eaLnBrk="1" hangingPunct="1">
              <a:spcBef>
                <a:spcPct val="50000"/>
              </a:spcBef>
              <a:buSzTx/>
              <a:buNone/>
              <a:defRPr/>
            </a:pPr>
            <a:r>
              <a:rPr kumimoji="1" lang="ja-JP" altLang="en-US" sz="10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rPr>
              <a:t>　</a:t>
            </a:r>
            <a:r>
              <a:rPr lang="en-US" altLang="ja-JP" sz="1000" dirty="0">
                <a:solidFill>
                  <a:prstClr val="white"/>
                </a:solidFill>
                <a:latin typeface="Century Gothic"/>
                <a:ea typeface="Meiryo UI"/>
              </a:rPr>
              <a:t>Graduate School of </a:t>
            </a:r>
          </a:p>
          <a:p>
            <a:pPr lvl="0" eaLnBrk="1" hangingPunct="1">
              <a:spcBef>
                <a:spcPct val="50000"/>
              </a:spcBef>
              <a:buSzTx/>
              <a:buNone/>
              <a:defRPr/>
            </a:pPr>
            <a:r>
              <a:rPr lang="en-US" altLang="ja-JP" sz="1000" dirty="0">
                <a:solidFill>
                  <a:prstClr val="white"/>
                </a:solidFill>
                <a:latin typeface="Century Gothic"/>
                <a:ea typeface="Meiryo UI"/>
              </a:rPr>
              <a:t>Information, Production and Systems</a:t>
            </a:r>
            <a:endParaRPr kumimoji="1" lang="ja-JP" altLang="en-US" sz="1000" b="0" i="0" u="none" strike="noStrike" kern="1200" cap="none" spc="0" normalizeH="0" baseline="0" noProof="0" dirty="0">
              <a:ln>
                <a:noFill/>
              </a:ln>
              <a:solidFill>
                <a:prstClr val="white"/>
              </a:solidFill>
              <a:effectLst/>
              <a:uLnTx/>
              <a:uFillTx/>
              <a:latin typeface="Century Gothic"/>
              <a:ea typeface="Meiryo UI"/>
              <a:sym typeface="Arial" panose="020B0604020202020204" pitchFamily="34" charset="0"/>
            </a:endParaRPr>
          </a:p>
        </p:txBody>
      </p:sp>
      <p:sp>
        <p:nvSpPr>
          <p:cNvPr id="25" name="Text Box 23"/>
          <p:cNvSpPr txBox="1">
            <a:spLocks noChangeArrowheads="1"/>
          </p:cNvSpPr>
          <p:nvPr/>
        </p:nvSpPr>
        <p:spPr bwMode="auto">
          <a:xfrm>
            <a:off x="8054059" y="3788817"/>
            <a:ext cx="422336" cy="2592511"/>
          </a:xfrm>
          <a:prstGeom prst="rect">
            <a:avLst/>
          </a:prstGeom>
          <a:solidFill>
            <a:srgbClr val="FFD100"/>
          </a:solidFill>
          <a:ln>
            <a:noFill/>
          </a:ln>
        </p:spPr>
        <p:txBody>
          <a:bodyPr vert="eaVert" wrap="none" lIns="90000" tIns="46800" rIns="90000" bIns="46800"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lvl="0" eaLnBrk="1" hangingPunct="1">
              <a:spcBef>
                <a:spcPct val="50000"/>
              </a:spcBef>
              <a:buSzTx/>
              <a:buNone/>
              <a:defRPr/>
            </a:pPr>
            <a:r>
              <a:rPr kumimoji="1" lang="ja-JP" altLang="en-US" sz="900" b="0" i="0" u="none" strike="noStrike" kern="1200" cap="none" spc="0" normalizeH="0" baseline="0" noProof="0" dirty="0">
                <a:ln>
                  <a:noFill/>
                </a:ln>
                <a:solidFill>
                  <a:prstClr val="black"/>
                </a:solidFill>
                <a:effectLst/>
                <a:uLnTx/>
                <a:uFillTx/>
                <a:latin typeface="Century Gothic"/>
                <a:ea typeface="Meiryo UI"/>
                <a:sym typeface="Arial" panose="020B0604020202020204" pitchFamily="34" charset="0"/>
              </a:rPr>
              <a:t>　</a:t>
            </a:r>
            <a:r>
              <a:rPr lang="en-US" altLang="ja-JP" sz="1000" dirty="0">
                <a:solidFill>
                  <a:prstClr val="black"/>
                </a:solidFill>
                <a:latin typeface="Century Gothic"/>
                <a:ea typeface="Meiryo UI"/>
              </a:rPr>
              <a:t>Graduate School of </a:t>
            </a:r>
          </a:p>
          <a:p>
            <a:pPr lvl="0" eaLnBrk="1" hangingPunct="1">
              <a:spcBef>
                <a:spcPct val="50000"/>
              </a:spcBef>
              <a:buSzTx/>
              <a:buNone/>
              <a:defRPr/>
            </a:pPr>
            <a:r>
              <a:rPr lang="en-US" altLang="ja-JP" sz="1000" dirty="0">
                <a:solidFill>
                  <a:prstClr val="black"/>
                </a:solidFill>
                <a:latin typeface="Century Gothic"/>
                <a:ea typeface="Meiryo UI"/>
              </a:rPr>
              <a:t>Environment and Energy Engineering</a:t>
            </a:r>
            <a:endParaRPr kumimoji="1" lang="ja-JP" altLang="en-US" sz="1000" b="0" i="0" u="none" strike="noStrike" kern="1200" cap="none" spc="0" normalizeH="0" baseline="0" noProof="0" dirty="0">
              <a:ln>
                <a:noFill/>
              </a:ln>
              <a:solidFill>
                <a:prstClr val="black"/>
              </a:solidFill>
              <a:effectLst/>
              <a:uLnTx/>
              <a:uFillTx/>
              <a:latin typeface="Century Gothic"/>
              <a:ea typeface="Meiryo UI"/>
              <a:sym typeface="Arial" panose="020B0604020202020204" pitchFamily="34" charset="0"/>
            </a:endParaRPr>
          </a:p>
        </p:txBody>
      </p:sp>
      <p:sp>
        <p:nvSpPr>
          <p:cNvPr id="17430" name="テキスト ボックス 25"/>
          <p:cNvSpPr txBox="1">
            <a:spLocks noChangeArrowheads="1"/>
          </p:cNvSpPr>
          <p:nvPr/>
        </p:nvSpPr>
        <p:spPr bwMode="auto">
          <a:xfrm>
            <a:off x="900113" y="765647"/>
            <a:ext cx="16557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a:ln>
                  <a:noFill/>
                </a:ln>
                <a:solidFill>
                  <a:srgbClr val="ED7D31"/>
                </a:solidFill>
                <a:effectLst/>
                <a:uLnTx/>
                <a:uFillTx/>
                <a:latin typeface="Century Gothic" charset="0"/>
                <a:ea typeface="Meiryo UI" charset="-128"/>
                <a:cs typeface="+mn-cs"/>
                <a:sym typeface="Arial" charset="0"/>
              </a:rPr>
              <a:t>Fundamental</a:t>
            </a:r>
            <a:endParaRPr kumimoji="1" lang="ja-JP" altLang="en-US" sz="1800" b="1" i="1" u="none" strike="noStrike" kern="1200" cap="none" spc="0" normalizeH="0" baseline="0" noProof="0" dirty="0">
              <a:ln>
                <a:noFill/>
              </a:ln>
              <a:solidFill>
                <a:srgbClr val="ED7D31"/>
              </a:solidFill>
              <a:effectLst/>
              <a:uLnTx/>
              <a:uFillTx/>
              <a:latin typeface="Century Gothic" charset="0"/>
              <a:ea typeface="Meiryo UI" charset="-128"/>
              <a:cs typeface="+mn-cs"/>
              <a:sym typeface="Arial" charset="0"/>
            </a:endParaRPr>
          </a:p>
        </p:txBody>
      </p:sp>
      <p:sp>
        <p:nvSpPr>
          <p:cNvPr id="17431" name="テキスト ボックス 26"/>
          <p:cNvSpPr txBox="1">
            <a:spLocks noChangeArrowheads="1"/>
          </p:cNvSpPr>
          <p:nvPr/>
        </p:nvSpPr>
        <p:spPr bwMode="auto">
          <a:xfrm>
            <a:off x="3276600" y="765647"/>
            <a:ext cx="11398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a:ln>
                  <a:noFill/>
                </a:ln>
                <a:solidFill>
                  <a:srgbClr val="70AD47"/>
                </a:solidFill>
                <a:effectLst/>
                <a:uLnTx/>
                <a:uFillTx/>
                <a:latin typeface="Century Gothic" charset="0"/>
                <a:ea typeface="Meiryo UI" charset="-128"/>
                <a:cs typeface="+mn-cs"/>
                <a:sym typeface="Arial" charset="0"/>
              </a:rPr>
              <a:t>Creative</a:t>
            </a:r>
            <a:endParaRPr kumimoji="1" lang="ja-JP" altLang="en-US" sz="1800" b="1" i="1" u="none" strike="noStrike" kern="1200" cap="none" spc="0" normalizeH="0" baseline="0" noProof="0">
              <a:ln>
                <a:noFill/>
              </a:ln>
              <a:solidFill>
                <a:srgbClr val="70AD47"/>
              </a:solidFill>
              <a:effectLst/>
              <a:uLnTx/>
              <a:uFillTx/>
              <a:latin typeface="Century Gothic" charset="0"/>
              <a:ea typeface="Meiryo UI" charset="-128"/>
              <a:cs typeface="+mn-cs"/>
              <a:sym typeface="Arial" charset="0"/>
            </a:endParaRPr>
          </a:p>
        </p:txBody>
      </p:sp>
      <p:sp>
        <p:nvSpPr>
          <p:cNvPr id="17432" name="テキスト ボックス 27"/>
          <p:cNvSpPr txBox="1">
            <a:spLocks noChangeArrowheads="1"/>
          </p:cNvSpPr>
          <p:nvPr/>
        </p:nvSpPr>
        <p:spPr bwMode="auto">
          <a:xfrm>
            <a:off x="5683250" y="765647"/>
            <a:ext cx="137636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a:ln>
                  <a:noFill/>
                </a:ln>
                <a:solidFill>
                  <a:srgbClr val="4472C4"/>
                </a:solidFill>
                <a:effectLst/>
                <a:uLnTx/>
                <a:uFillTx/>
                <a:latin typeface="Century Gothic" charset="0"/>
                <a:ea typeface="Meiryo UI" charset="-128"/>
                <a:cs typeface="+mn-cs"/>
                <a:sym typeface="Arial" charset="0"/>
              </a:rPr>
              <a:t>Advanced</a:t>
            </a:r>
            <a:endParaRPr kumimoji="1" lang="ja-JP" altLang="en-US" sz="1800" b="1" i="1" u="none" strike="noStrike" kern="1200" cap="none" spc="0" normalizeH="0" baseline="0" noProof="0">
              <a:ln>
                <a:noFill/>
              </a:ln>
              <a:solidFill>
                <a:srgbClr val="4472C4"/>
              </a:solidFill>
              <a:effectLst/>
              <a:uLnTx/>
              <a:uFillTx/>
              <a:latin typeface="Century Gothic" charset="0"/>
              <a:ea typeface="Meiryo UI" charset="-128"/>
              <a:cs typeface="+mn-cs"/>
              <a:sym typeface="Arial" charset="0"/>
            </a:endParaRPr>
          </a:p>
        </p:txBody>
      </p:sp>
    </p:spTree>
    <p:extLst>
      <p:ext uri="{BB962C8B-B14F-4D97-AF65-F5344CB8AC3E}">
        <p14:creationId xmlns:p14="http://schemas.microsoft.com/office/powerpoint/2010/main" val="27374261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円/楕円 9"/>
          <p:cNvSpPr/>
          <p:nvPr/>
        </p:nvSpPr>
        <p:spPr bwMode="auto">
          <a:xfrm>
            <a:off x="2808288" y="1989138"/>
            <a:ext cx="3527425" cy="3527425"/>
          </a:xfrm>
          <a:prstGeom prst="ellipse">
            <a:avLst/>
          </a:prstGeom>
          <a:solidFill>
            <a:schemeClr val="accent3">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31746" name="タイトル 1"/>
          <p:cNvSpPr>
            <a:spLocks noGrp="1"/>
          </p:cNvSpPr>
          <p:nvPr>
            <p:ph type="title"/>
          </p:nvPr>
        </p:nvSpPr>
        <p:spPr>
          <a:xfrm>
            <a:off x="95003" y="0"/>
            <a:ext cx="9191501" cy="600075"/>
          </a:xfrm>
        </p:spPr>
        <p:txBody>
          <a:bodyPr/>
          <a:lstStyle/>
          <a:p>
            <a:r>
              <a:rPr lang="ja-JP" altLang="en-US" sz="2800" dirty="0"/>
              <a:t>What is Advanced Science and Engineering</a:t>
            </a:r>
            <a:r>
              <a:rPr lang="ja-JP" altLang="en-US" sz="2800" dirty="0">
                <a:latin typeface="+mn-ea"/>
                <a:ea typeface="+mn-ea"/>
              </a:rPr>
              <a:t>?</a:t>
            </a:r>
          </a:p>
        </p:txBody>
      </p:sp>
      <p:sp>
        <p:nvSpPr>
          <p:cNvPr id="31747"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F18E60DD-568B-EE49-A6A0-E9ADBEC1A270}" type="slidenum">
              <a:rPr kumimoji="0" lang="en-US" altLang="ja-JP" sz="1000">
                <a:solidFill>
                  <a:prstClr val="black"/>
                </a:solidFill>
                <a:latin typeface="Arial" charset="0"/>
                <a:ea typeface="ヒラギノ角ゴ ProN W3" charset="-128"/>
                <a:cs typeface="Arial" charset="0"/>
              </a:rPr>
              <a:pPr>
                <a:spcBef>
                  <a:spcPct val="0"/>
                </a:spcBef>
                <a:buSzTx/>
                <a:buFontTx/>
                <a:buNone/>
              </a:pPr>
              <a:t>6</a:t>
            </a:fld>
            <a:endParaRPr kumimoji="0" lang="en-US" altLang="ja-JP" sz="1000">
              <a:solidFill>
                <a:prstClr val="black"/>
              </a:solidFill>
              <a:latin typeface="Arial" charset="0"/>
              <a:ea typeface="ヒラギノ角ゴ ProN W3" charset="-128"/>
              <a:cs typeface="Arial" charset="0"/>
            </a:endParaRPr>
          </a:p>
        </p:txBody>
      </p:sp>
      <p:sp>
        <p:nvSpPr>
          <p:cNvPr id="4" name="円/楕円 3"/>
          <p:cNvSpPr/>
          <p:nvPr/>
        </p:nvSpPr>
        <p:spPr bwMode="auto">
          <a:xfrm>
            <a:off x="3635375" y="1052513"/>
            <a:ext cx="1873250" cy="1871662"/>
          </a:xfrm>
          <a:prstGeom prst="ellipse">
            <a:avLst/>
          </a:prstGeom>
          <a:solidFill>
            <a:schemeClr val="accent6"/>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800" dirty="0">
                <a:solidFill>
                  <a:prstClr val="white"/>
                </a:solidFill>
                <a:latin typeface="Meiryo UI"/>
                <a:ea typeface="Meiryo UI"/>
                <a:cs typeface="ヒラギノ角ゴ ProN W3" charset="0"/>
              </a:rPr>
              <a:t>P</a:t>
            </a:r>
            <a:r>
              <a:rPr lang="ja-JP" altLang="en-US" sz="2800" dirty="0">
                <a:solidFill>
                  <a:prstClr val="white"/>
                </a:solidFill>
                <a:latin typeface="Meiryo UI"/>
                <a:ea typeface="Meiryo UI"/>
                <a:cs typeface="ヒラギノ角ゴ ProN W3" charset="0"/>
              </a:rPr>
              <a:t>hysics</a:t>
            </a:r>
          </a:p>
        </p:txBody>
      </p:sp>
      <p:sp>
        <p:nvSpPr>
          <p:cNvPr id="5" name="円/楕円 4"/>
          <p:cNvSpPr/>
          <p:nvPr/>
        </p:nvSpPr>
        <p:spPr bwMode="auto">
          <a:xfrm>
            <a:off x="5292725" y="2276475"/>
            <a:ext cx="1871663" cy="1871663"/>
          </a:xfrm>
          <a:prstGeom prst="ellipse">
            <a:avLst/>
          </a:prstGeom>
          <a:solidFill>
            <a:schemeClr val="accent5"/>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400" dirty="0">
                <a:solidFill>
                  <a:prstClr val="white"/>
                </a:solidFill>
                <a:latin typeface="Meiryo UI"/>
                <a:ea typeface="Meiryo UI"/>
                <a:cs typeface="ヒラギノ角ゴ ProN W3" charset="0"/>
              </a:rPr>
              <a:t>Electricity </a:t>
            </a:r>
            <a:endParaRPr lang="en-US" altLang="ja-JP" sz="2400" dirty="0">
              <a:solidFill>
                <a:prstClr val="white"/>
              </a:solidFill>
              <a:latin typeface="Meiryo UI"/>
              <a:ea typeface="Meiryo UI"/>
              <a:cs typeface="ヒラギノ角ゴ ProN W3" charset="0"/>
            </a:endParaRPr>
          </a:p>
          <a:p>
            <a:pPr algn="ctr" eaLnBrk="1" hangingPunct="1">
              <a:defRPr/>
            </a:pPr>
            <a:r>
              <a:rPr lang="ja-JP" altLang="en-US" sz="2400" dirty="0">
                <a:solidFill>
                  <a:prstClr val="white"/>
                </a:solidFill>
                <a:latin typeface="Meiryo UI"/>
                <a:ea typeface="Meiryo UI"/>
                <a:cs typeface="ヒラギノ角ゴ ProN W3" charset="0"/>
              </a:rPr>
              <a:t>and</a:t>
            </a:r>
            <a:endParaRPr lang="en-US" altLang="ja-JP" sz="2400" dirty="0">
              <a:solidFill>
                <a:prstClr val="white"/>
              </a:solidFill>
              <a:latin typeface="Meiryo UI"/>
              <a:ea typeface="Meiryo UI"/>
              <a:cs typeface="ヒラギノ角ゴ ProN W3" charset="0"/>
            </a:endParaRPr>
          </a:p>
          <a:p>
            <a:pPr algn="ctr" eaLnBrk="1" hangingPunct="1">
              <a:defRPr/>
            </a:pPr>
            <a:r>
              <a:rPr lang="en-US" altLang="ja-JP" sz="2400" dirty="0">
                <a:solidFill>
                  <a:prstClr val="white"/>
                </a:solidFill>
                <a:latin typeface="Meiryo UI"/>
                <a:ea typeface="Meiryo UI"/>
                <a:cs typeface="ヒラギノ角ゴ ProN W3" charset="0"/>
              </a:rPr>
              <a:t>E</a:t>
            </a:r>
            <a:r>
              <a:rPr lang="ja-JP" altLang="en-US" sz="2400" dirty="0">
                <a:solidFill>
                  <a:prstClr val="white"/>
                </a:solidFill>
                <a:latin typeface="Meiryo UI"/>
                <a:ea typeface="Meiryo UI"/>
                <a:cs typeface="ヒラギノ角ゴ ProN W3" charset="0"/>
              </a:rPr>
              <a:t>lectronics</a:t>
            </a:r>
          </a:p>
        </p:txBody>
      </p:sp>
      <p:sp>
        <p:nvSpPr>
          <p:cNvPr id="6" name="円/楕円 5"/>
          <p:cNvSpPr/>
          <p:nvPr/>
        </p:nvSpPr>
        <p:spPr bwMode="auto">
          <a:xfrm>
            <a:off x="4643438" y="4294188"/>
            <a:ext cx="1873250" cy="1871662"/>
          </a:xfrm>
          <a:prstGeom prst="ellipse">
            <a:avLst/>
          </a:prstGeom>
          <a:solidFill>
            <a:schemeClr val="accent4">
              <a:lumMod val="75000"/>
            </a:schemeClr>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400" dirty="0">
                <a:solidFill>
                  <a:prstClr val="white"/>
                </a:solidFill>
                <a:latin typeface="Meiryo UI"/>
                <a:ea typeface="Meiryo UI"/>
                <a:cs typeface="ヒラギノ角ゴ ProN W3" charset="0"/>
              </a:rPr>
              <a:t>Computer </a:t>
            </a:r>
          </a:p>
          <a:p>
            <a:pPr algn="ctr" eaLnBrk="1" hangingPunct="1">
              <a:defRPr/>
            </a:pPr>
            <a:r>
              <a:rPr lang="en-US" altLang="ja-JP" sz="2400" dirty="0">
                <a:solidFill>
                  <a:prstClr val="white"/>
                </a:solidFill>
                <a:latin typeface="Meiryo UI"/>
                <a:ea typeface="Meiryo UI"/>
                <a:cs typeface="ヒラギノ角ゴ ProN W3" charset="0"/>
              </a:rPr>
              <a:t>Science</a:t>
            </a:r>
            <a:endParaRPr lang="ja-JP" altLang="en-US" sz="2400" dirty="0">
              <a:solidFill>
                <a:prstClr val="white"/>
              </a:solidFill>
              <a:latin typeface="Meiryo UI"/>
              <a:ea typeface="Meiryo UI"/>
              <a:cs typeface="ヒラギノ角ゴ ProN W3" charset="0"/>
            </a:endParaRPr>
          </a:p>
        </p:txBody>
      </p:sp>
      <p:sp>
        <p:nvSpPr>
          <p:cNvPr id="7" name="円/楕円 6"/>
          <p:cNvSpPr/>
          <p:nvPr/>
        </p:nvSpPr>
        <p:spPr bwMode="auto">
          <a:xfrm>
            <a:off x="2627313" y="4294188"/>
            <a:ext cx="1873250" cy="1871662"/>
          </a:xfrm>
          <a:prstGeom prst="ellipse">
            <a:avLst/>
          </a:prstGeom>
          <a:solidFill>
            <a:schemeClr val="accent1"/>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400" dirty="0">
                <a:solidFill>
                  <a:prstClr val="white"/>
                </a:solidFill>
                <a:latin typeface="Meiryo UI"/>
                <a:ea typeface="Meiryo UI"/>
                <a:cs typeface="ヒラギノ角ゴ ProN W3" charset="0"/>
              </a:rPr>
              <a:t>L</a:t>
            </a:r>
            <a:r>
              <a:rPr lang="ja-JP" altLang="en-US" sz="2400" dirty="0">
                <a:solidFill>
                  <a:prstClr val="white"/>
                </a:solidFill>
                <a:latin typeface="Meiryo UI"/>
                <a:ea typeface="Meiryo UI"/>
                <a:cs typeface="ヒラギノ角ゴ ProN W3" charset="0"/>
              </a:rPr>
              <a:t>ife </a:t>
            </a:r>
            <a:r>
              <a:rPr lang="en-US" altLang="ja-JP" sz="2400" dirty="0">
                <a:solidFill>
                  <a:prstClr val="white"/>
                </a:solidFill>
                <a:latin typeface="Meiryo UI"/>
                <a:ea typeface="Meiryo UI"/>
                <a:cs typeface="ヒラギノ角ゴ ProN W3" charset="0"/>
              </a:rPr>
              <a:t>S</a:t>
            </a:r>
            <a:r>
              <a:rPr lang="ja-JP" altLang="en-US" sz="2400" dirty="0">
                <a:solidFill>
                  <a:prstClr val="white"/>
                </a:solidFill>
                <a:latin typeface="Meiryo UI"/>
                <a:ea typeface="Meiryo UI"/>
                <a:cs typeface="ヒラギノ角ゴ ProN W3" charset="0"/>
              </a:rPr>
              <a:t>cience</a:t>
            </a:r>
          </a:p>
        </p:txBody>
      </p:sp>
      <p:sp>
        <p:nvSpPr>
          <p:cNvPr id="8" name="円/楕円 7"/>
          <p:cNvSpPr/>
          <p:nvPr/>
        </p:nvSpPr>
        <p:spPr bwMode="auto">
          <a:xfrm>
            <a:off x="1979613" y="2276475"/>
            <a:ext cx="1871662" cy="1871663"/>
          </a:xfrm>
          <a:prstGeom prst="ellipse">
            <a:avLst/>
          </a:prstGeom>
          <a:solidFill>
            <a:schemeClr val="accent2"/>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800" dirty="0">
                <a:solidFill>
                  <a:prstClr val="white"/>
                </a:solidFill>
                <a:latin typeface="Meiryo UI"/>
                <a:ea typeface="Meiryo UI"/>
                <a:cs typeface="ヒラギノ角ゴ ProN W3" charset="0"/>
              </a:rPr>
              <a:t>C</a:t>
            </a:r>
            <a:r>
              <a:rPr lang="ja-JP" altLang="en-US" sz="2800" dirty="0">
                <a:solidFill>
                  <a:prstClr val="white"/>
                </a:solidFill>
                <a:latin typeface="Meiryo UI"/>
                <a:ea typeface="Meiryo UI"/>
                <a:cs typeface="ヒラギノ角ゴ ProN W3" charset="0"/>
              </a:rPr>
              <a:t>hemistry</a:t>
            </a:r>
          </a:p>
        </p:txBody>
      </p:sp>
    </p:spTree>
    <p:extLst>
      <p:ext uri="{BB962C8B-B14F-4D97-AF65-F5344CB8AC3E}">
        <p14:creationId xmlns:p14="http://schemas.microsoft.com/office/powerpoint/2010/main" val="164355033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円/楕円 9"/>
          <p:cNvSpPr/>
          <p:nvPr/>
        </p:nvSpPr>
        <p:spPr bwMode="auto">
          <a:xfrm>
            <a:off x="2808288" y="1989138"/>
            <a:ext cx="3527425" cy="3527425"/>
          </a:xfrm>
          <a:prstGeom prst="ellipse">
            <a:avLst/>
          </a:prstGeom>
          <a:solidFill>
            <a:schemeClr val="accent3">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0482" name="タイトル 1"/>
          <p:cNvSpPr>
            <a:spLocks noGrp="1"/>
          </p:cNvSpPr>
          <p:nvPr>
            <p:ph type="title"/>
          </p:nvPr>
        </p:nvSpPr>
        <p:spPr>
          <a:xfrm>
            <a:off x="83127" y="0"/>
            <a:ext cx="8592561" cy="600075"/>
          </a:xfrm>
        </p:spPr>
        <p:txBody>
          <a:bodyPr/>
          <a:lstStyle/>
          <a:p>
            <a:r>
              <a:rPr lang="ja-JP" altLang="en-US" sz="2800" dirty="0"/>
              <a:t>What is Advanced Science and Engineering</a:t>
            </a:r>
            <a:r>
              <a:rPr lang="en-US" altLang="ja-JP" sz="2800" dirty="0"/>
              <a:t>?</a:t>
            </a:r>
            <a:endParaRPr lang="ja-JP" altLang="en-US" sz="2800" dirty="0"/>
          </a:p>
        </p:txBody>
      </p:sp>
      <p:sp>
        <p:nvSpPr>
          <p:cNvPr id="4" name="円/楕円 3"/>
          <p:cNvSpPr/>
          <p:nvPr/>
        </p:nvSpPr>
        <p:spPr bwMode="auto">
          <a:xfrm>
            <a:off x="3635375" y="1052513"/>
            <a:ext cx="1873250" cy="1871662"/>
          </a:xfrm>
          <a:prstGeom prst="ellipse">
            <a:avLst/>
          </a:prstGeom>
          <a:solidFill>
            <a:schemeClr val="accent6"/>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800" dirty="0">
                <a:solidFill>
                  <a:schemeClr val="bg1"/>
                </a:solidFill>
                <a:latin typeface="+mn-ea"/>
                <a:ea typeface="+mn-ea"/>
                <a:cs typeface="ヒラギノ角ゴ ProN W3" charset="0"/>
              </a:rPr>
              <a:t>P</a:t>
            </a:r>
            <a:r>
              <a:rPr lang="ja-JP" altLang="en-US" sz="2800" dirty="0">
                <a:solidFill>
                  <a:schemeClr val="bg1"/>
                </a:solidFill>
                <a:latin typeface="+mn-ea"/>
                <a:ea typeface="+mn-ea"/>
                <a:cs typeface="ヒラギノ角ゴ ProN W3" charset="0"/>
              </a:rPr>
              <a:t>hysics</a:t>
            </a:r>
          </a:p>
        </p:txBody>
      </p:sp>
      <p:sp>
        <p:nvSpPr>
          <p:cNvPr id="5" name="円/楕円 4"/>
          <p:cNvSpPr/>
          <p:nvPr/>
        </p:nvSpPr>
        <p:spPr bwMode="auto">
          <a:xfrm>
            <a:off x="5292725" y="2276475"/>
            <a:ext cx="1871663" cy="1871663"/>
          </a:xfrm>
          <a:prstGeom prst="ellipse">
            <a:avLst/>
          </a:prstGeom>
          <a:solidFill>
            <a:schemeClr val="accent5"/>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400" dirty="0">
                <a:solidFill>
                  <a:schemeClr val="bg1"/>
                </a:solidFill>
                <a:latin typeface="+mn-ea"/>
                <a:ea typeface="+mn-ea"/>
                <a:cs typeface="ヒラギノ角ゴ ProN W3" charset="0"/>
              </a:rPr>
              <a:t>Electricity</a:t>
            </a:r>
            <a:endParaRPr lang="en-US" altLang="ja-JP" sz="2400" dirty="0">
              <a:solidFill>
                <a:schemeClr val="bg1"/>
              </a:solidFill>
              <a:latin typeface="+mn-ea"/>
              <a:ea typeface="+mn-ea"/>
              <a:cs typeface="ヒラギノ角ゴ ProN W3" charset="0"/>
            </a:endParaRPr>
          </a:p>
          <a:p>
            <a:pPr algn="ctr" eaLnBrk="1" hangingPunct="1">
              <a:defRPr/>
            </a:pPr>
            <a:r>
              <a:rPr lang="ja-JP" altLang="en-US" sz="2400" dirty="0">
                <a:solidFill>
                  <a:schemeClr val="bg1"/>
                </a:solidFill>
                <a:latin typeface="+mn-ea"/>
                <a:ea typeface="+mn-ea"/>
                <a:cs typeface="ヒラギノ角ゴ ProN W3" charset="0"/>
              </a:rPr>
              <a:t>and</a:t>
            </a:r>
            <a:endParaRPr lang="en-US" altLang="ja-JP" sz="2400" dirty="0">
              <a:solidFill>
                <a:schemeClr val="bg1"/>
              </a:solidFill>
              <a:latin typeface="+mn-ea"/>
              <a:ea typeface="+mn-ea"/>
              <a:cs typeface="ヒラギノ角ゴ ProN W3" charset="0"/>
            </a:endParaRPr>
          </a:p>
          <a:p>
            <a:pPr algn="ctr" eaLnBrk="1" hangingPunct="1">
              <a:defRPr/>
            </a:pPr>
            <a:r>
              <a:rPr lang="en-US" altLang="ja-JP" sz="2400" dirty="0">
                <a:solidFill>
                  <a:schemeClr val="bg1"/>
                </a:solidFill>
                <a:latin typeface="+mn-ea"/>
                <a:ea typeface="+mn-ea"/>
                <a:cs typeface="ヒラギノ角ゴ ProN W3" charset="0"/>
              </a:rPr>
              <a:t>E</a:t>
            </a:r>
            <a:r>
              <a:rPr lang="ja-JP" altLang="en-US" sz="2400" dirty="0">
                <a:solidFill>
                  <a:schemeClr val="bg1"/>
                </a:solidFill>
                <a:latin typeface="+mn-ea"/>
                <a:ea typeface="+mn-ea"/>
                <a:cs typeface="ヒラギノ角ゴ ProN W3" charset="0"/>
              </a:rPr>
              <a:t>lectronics</a:t>
            </a:r>
          </a:p>
        </p:txBody>
      </p:sp>
      <p:sp>
        <p:nvSpPr>
          <p:cNvPr id="6" name="円/楕円 5"/>
          <p:cNvSpPr/>
          <p:nvPr/>
        </p:nvSpPr>
        <p:spPr bwMode="auto">
          <a:xfrm>
            <a:off x="4643438" y="4294188"/>
            <a:ext cx="1873250" cy="1871662"/>
          </a:xfrm>
          <a:prstGeom prst="ellipse">
            <a:avLst/>
          </a:prstGeom>
          <a:solidFill>
            <a:schemeClr val="accent4">
              <a:lumMod val="75000"/>
            </a:schemeClr>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400" dirty="0">
                <a:solidFill>
                  <a:schemeClr val="bg1"/>
                </a:solidFill>
                <a:latin typeface="+mn-ea"/>
                <a:ea typeface="+mn-ea"/>
                <a:cs typeface="ヒラギノ角ゴ ProN W3" charset="0"/>
              </a:rPr>
              <a:t>Computer</a:t>
            </a:r>
          </a:p>
          <a:p>
            <a:pPr algn="ctr" eaLnBrk="1" hangingPunct="1">
              <a:defRPr/>
            </a:pPr>
            <a:r>
              <a:rPr lang="en-US" altLang="ja-JP" sz="2400" dirty="0">
                <a:solidFill>
                  <a:schemeClr val="bg1"/>
                </a:solidFill>
                <a:latin typeface="+mn-ea"/>
                <a:ea typeface="+mn-ea"/>
                <a:cs typeface="ヒラギノ角ゴ ProN W3" charset="0"/>
              </a:rPr>
              <a:t>Science</a:t>
            </a:r>
            <a:endParaRPr lang="ja-JP" altLang="en-US" sz="2400" dirty="0">
              <a:solidFill>
                <a:schemeClr val="bg1"/>
              </a:solidFill>
              <a:latin typeface="+mn-ea"/>
              <a:ea typeface="+mn-ea"/>
              <a:cs typeface="ヒラギノ角ゴ ProN W3" charset="0"/>
            </a:endParaRPr>
          </a:p>
        </p:txBody>
      </p:sp>
      <p:sp>
        <p:nvSpPr>
          <p:cNvPr id="7" name="円/楕円 6"/>
          <p:cNvSpPr/>
          <p:nvPr/>
        </p:nvSpPr>
        <p:spPr bwMode="auto">
          <a:xfrm>
            <a:off x="2627313" y="4294188"/>
            <a:ext cx="1873250" cy="1871662"/>
          </a:xfrm>
          <a:prstGeom prst="ellipse">
            <a:avLst/>
          </a:prstGeom>
          <a:solidFill>
            <a:schemeClr val="accent1"/>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400" dirty="0">
                <a:solidFill>
                  <a:schemeClr val="bg1"/>
                </a:solidFill>
                <a:latin typeface="+mn-ea"/>
                <a:ea typeface="+mn-ea"/>
                <a:cs typeface="ヒラギノ角ゴ ProN W3" charset="0"/>
              </a:rPr>
              <a:t>L</a:t>
            </a:r>
            <a:r>
              <a:rPr lang="ja-JP" altLang="en-US" sz="2400" dirty="0">
                <a:solidFill>
                  <a:schemeClr val="bg1"/>
                </a:solidFill>
                <a:latin typeface="+mn-ea"/>
                <a:ea typeface="+mn-ea"/>
                <a:cs typeface="ヒラギノ角ゴ ProN W3" charset="0"/>
              </a:rPr>
              <a:t>ife </a:t>
            </a:r>
            <a:r>
              <a:rPr lang="en-US" altLang="ja-JP" sz="2400" dirty="0">
                <a:solidFill>
                  <a:schemeClr val="bg1"/>
                </a:solidFill>
                <a:latin typeface="+mn-ea"/>
                <a:ea typeface="+mn-ea"/>
                <a:cs typeface="ヒラギノ角ゴ ProN W3" charset="0"/>
              </a:rPr>
              <a:t>S</a:t>
            </a:r>
            <a:r>
              <a:rPr lang="ja-JP" altLang="en-US" sz="2400" dirty="0">
                <a:solidFill>
                  <a:schemeClr val="bg1"/>
                </a:solidFill>
                <a:latin typeface="+mn-ea"/>
                <a:ea typeface="+mn-ea"/>
                <a:cs typeface="ヒラギノ角ゴ ProN W3" charset="0"/>
              </a:rPr>
              <a:t>cience</a:t>
            </a:r>
          </a:p>
        </p:txBody>
      </p:sp>
      <p:sp>
        <p:nvSpPr>
          <p:cNvPr id="8" name="円/楕円 7"/>
          <p:cNvSpPr/>
          <p:nvPr/>
        </p:nvSpPr>
        <p:spPr bwMode="auto">
          <a:xfrm>
            <a:off x="1979613" y="2276475"/>
            <a:ext cx="1871662" cy="1871663"/>
          </a:xfrm>
          <a:prstGeom prst="ellipse">
            <a:avLst/>
          </a:prstGeom>
          <a:solidFill>
            <a:schemeClr val="accent2"/>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en-US" altLang="ja-JP" sz="2800" dirty="0">
                <a:solidFill>
                  <a:schemeClr val="bg1"/>
                </a:solidFill>
                <a:latin typeface="+mn-ea"/>
                <a:ea typeface="+mn-ea"/>
                <a:cs typeface="ヒラギノ角ゴ ProN W3" charset="0"/>
              </a:rPr>
              <a:t>C</a:t>
            </a:r>
            <a:r>
              <a:rPr lang="ja-JP" altLang="en-US" sz="2800" dirty="0">
                <a:solidFill>
                  <a:schemeClr val="bg1"/>
                </a:solidFill>
                <a:latin typeface="+mn-ea"/>
                <a:ea typeface="+mn-ea"/>
                <a:cs typeface="ヒラギノ角ゴ ProN W3" charset="0"/>
              </a:rPr>
              <a:t>hemistry</a:t>
            </a:r>
          </a:p>
        </p:txBody>
      </p:sp>
      <p:sp>
        <p:nvSpPr>
          <p:cNvPr id="11" name="角丸四角形 10"/>
          <p:cNvSpPr>
            <a:spLocks noChangeArrowheads="1"/>
          </p:cNvSpPr>
          <p:nvPr/>
        </p:nvSpPr>
        <p:spPr bwMode="auto">
          <a:xfrm>
            <a:off x="1183087" y="1119307"/>
            <a:ext cx="3034828" cy="442674"/>
          </a:xfrm>
          <a:prstGeom prst="roundRect">
            <a:avLst>
              <a:gd name="adj" fmla="val 16667"/>
            </a:avLst>
          </a:prstGeom>
          <a:solidFill>
            <a:srgbClr val="548235"/>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000" dirty="0">
                <a:solidFill>
                  <a:schemeClr val="bg1"/>
                </a:solidFill>
                <a:latin typeface="+mn-ea"/>
                <a:ea typeface="+mn-ea"/>
                <a:cs typeface="+mn-cs"/>
              </a:rPr>
              <a:t>Department of Physics</a:t>
            </a:r>
          </a:p>
        </p:txBody>
      </p:sp>
      <p:sp>
        <p:nvSpPr>
          <p:cNvPr id="12" name="角丸四角形 11"/>
          <p:cNvSpPr>
            <a:spLocks noChangeArrowheads="1"/>
          </p:cNvSpPr>
          <p:nvPr/>
        </p:nvSpPr>
        <p:spPr bwMode="auto">
          <a:xfrm>
            <a:off x="4737135" y="1119307"/>
            <a:ext cx="4049631" cy="442674"/>
          </a:xfrm>
          <a:prstGeom prst="roundRect">
            <a:avLst>
              <a:gd name="adj" fmla="val 16667"/>
            </a:avLst>
          </a:prstGeom>
          <a:solidFill>
            <a:srgbClr val="548235"/>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000" dirty="0">
                <a:solidFill>
                  <a:schemeClr val="bg1"/>
                </a:solidFill>
                <a:latin typeface="+mn-ea"/>
                <a:ea typeface="+mn-ea"/>
                <a:cs typeface="+mn-cs"/>
              </a:rPr>
              <a:t>Department of Applied Physics</a:t>
            </a:r>
          </a:p>
        </p:txBody>
      </p:sp>
      <p:sp>
        <p:nvSpPr>
          <p:cNvPr id="13" name="角丸四角形 12"/>
          <p:cNvSpPr>
            <a:spLocks noChangeArrowheads="1"/>
          </p:cNvSpPr>
          <p:nvPr/>
        </p:nvSpPr>
        <p:spPr bwMode="auto">
          <a:xfrm>
            <a:off x="381002" y="2047320"/>
            <a:ext cx="2534442" cy="783193"/>
          </a:xfrm>
          <a:prstGeom prst="roundRect">
            <a:avLst>
              <a:gd name="adj" fmla="val 16667"/>
            </a:avLst>
          </a:prstGeom>
          <a:solidFill>
            <a:srgbClr val="C55A11"/>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000" dirty="0">
                <a:solidFill>
                  <a:schemeClr val="bg1"/>
                </a:solidFill>
                <a:latin typeface="+mn-ea"/>
                <a:ea typeface="+mn-ea"/>
                <a:cs typeface="+mn-cs"/>
              </a:rPr>
              <a:t>Department of </a:t>
            </a:r>
            <a:endParaRPr kumimoji="0" lang="en-US" altLang="ja-JP" sz="2000" dirty="0">
              <a:solidFill>
                <a:schemeClr val="bg1"/>
              </a:solidFill>
              <a:latin typeface="+mn-ea"/>
              <a:ea typeface="+mn-ea"/>
              <a:cs typeface="+mn-cs"/>
            </a:endParaRPr>
          </a:p>
          <a:p>
            <a:pPr algn="ctr">
              <a:spcBef>
                <a:spcPct val="0"/>
              </a:spcBef>
              <a:buSzTx/>
              <a:buFont typeface="Arial" panose="020B0604020202020204" pitchFamily="34" charset="0"/>
              <a:buNone/>
              <a:defRPr/>
            </a:pPr>
            <a:r>
              <a:rPr kumimoji="0" lang="ja-JP" altLang="en-US" sz="2000" dirty="0">
                <a:solidFill>
                  <a:schemeClr val="bg1"/>
                </a:solidFill>
                <a:latin typeface="+mn-ea"/>
                <a:ea typeface="+mn-ea"/>
                <a:cs typeface="+mn-cs"/>
              </a:rPr>
              <a:t>Applied Chemistry</a:t>
            </a:r>
          </a:p>
        </p:txBody>
      </p:sp>
      <p:sp>
        <p:nvSpPr>
          <p:cNvPr id="14" name="角丸四角形 13"/>
          <p:cNvSpPr>
            <a:spLocks noChangeArrowheads="1"/>
          </p:cNvSpPr>
          <p:nvPr/>
        </p:nvSpPr>
        <p:spPr bwMode="auto">
          <a:xfrm>
            <a:off x="27256" y="3900211"/>
            <a:ext cx="3787241" cy="783193"/>
          </a:xfrm>
          <a:prstGeom prst="roundRect">
            <a:avLst>
              <a:gd name="adj" fmla="val 16667"/>
            </a:avLst>
          </a:prstGeom>
          <a:solidFill>
            <a:srgbClr val="2E75B6"/>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Tx/>
              <a:buNone/>
              <a:defRPr/>
            </a:pPr>
            <a:r>
              <a:rPr kumimoji="0" lang="ja-JP" altLang="en-US" sz="2000" dirty="0">
                <a:solidFill>
                  <a:schemeClr val="bg1"/>
                </a:solidFill>
                <a:latin typeface="+mn-ea"/>
                <a:ea typeface="+mn-ea"/>
                <a:cs typeface="+mn-cs"/>
              </a:rPr>
              <a:t>Department of </a:t>
            </a:r>
            <a:endParaRPr kumimoji="0" lang="en-US" altLang="ja-JP" sz="2000" dirty="0">
              <a:solidFill>
                <a:schemeClr val="bg1"/>
              </a:solidFill>
              <a:latin typeface="+mn-ea"/>
              <a:ea typeface="+mn-ea"/>
              <a:cs typeface="+mn-cs"/>
            </a:endParaRPr>
          </a:p>
          <a:p>
            <a:pPr algn="ctr">
              <a:spcBef>
                <a:spcPct val="0"/>
              </a:spcBef>
              <a:buSzTx/>
              <a:buFontTx/>
              <a:buNone/>
              <a:defRPr/>
            </a:pPr>
            <a:r>
              <a:rPr kumimoji="0" lang="ja-JP" altLang="en-US" sz="2000" dirty="0">
                <a:solidFill>
                  <a:schemeClr val="bg1"/>
                </a:solidFill>
                <a:latin typeface="+mn-ea"/>
                <a:ea typeface="+mn-ea"/>
                <a:cs typeface="+mn-cs"/>
              </a:rPr>
              <a:t>Chemistry and Biochemistry</a:t>
            </a:r>
          </a:p>
        </p:txBody>
      </p:sp>
      <p:sp>
        <p:nvSpPr>
          <p:cNvPr id="15" name="角丸四角形 14"/>
          <p:cNvSpPr>
            <a:spLocks noChangeArrowheads="1"/>
          </p:cNvSpPr>
          <p:nvPr/>
        </p:nvSpPr>
        <p:spPr bwMode="auto">
          <a:xfrm>
            <a:off x="282794" y="5477622"/>
            <a:ext cx="3907168" cy="1123712"/>
          </a:xfrm>
          <a:prstGeom prst="roundRect">
            <a:avLst>
              <a:gd name="adj" fmla="val 16667"/>
            </a:avLst>
          </a:prstGeom>
          <a:solidFill>
            <a:srgbClr val="2E75B6"/>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2400">
                <a:solidFill>
                  <a:srgbClr val="000000"/>
                </a:solidFill>
                <a:latin typeface="Arial" pitchFamily="34" charset="0"/>
                <a:ea typeface="ヒラギノ角ゴ ProN W3" charset="-128"/>
                <a:sym typeface="Arial" pitchFamily="34" charset="0"/>
              </a:defRPr>
            </a:lvl1pPr>
            <a:lvl2pPr marL="742950" indent="-285750">
              <a:defRPr kumimoji="1" sz="2400">
                <a:solidFill>
                  <a:srgbClr val="000000"/>
                </a:solidFill>
                <a:latin typeface="Arial" pitchFamily="34" charset="0"/>
                <a:ea typeface="ヒラギノ角ゴ ProN W3" charset="-128"/>
                <a:sym typeface="Arial" pitchFamily="34" charset="0"/>
              </a:defRPr>
            </a:lvl2pPr>
            <a:lvl3pPr marL="1143000" indent="-228600">
              <a:defRPr kumimoji="1" sz="2400">
                <a:solidFill>
                  <a:srgbClr val="000000"/>
                </a:solidFill>
                <a:latin typeface="Arial" pitchFamily="34" charset="0"/>
                <a:ea typeface="ヒラギノ角ゴ ProN W3" charset="-128"/>
                <a:sym typeface="Arial" pitchFamily="34" charset="0"/>
              </a:defRPr>
            </a:lvl3pPr>
            <a:lvl4pPr marL="1600200" indent="-228600">
              <a:defRPr kumimoji="1" sz="2400">
                <a:solidFill>
                  <a:srgbClr val="000000"/>
                </a:solidFill>
                <a:latin typeface="Arial" pitchFamily="34" charset="0"/>
                <a:ea typeface="ヒラギノ角ゴ ProN W3" charset="-128"/>
                <a:sym typeface="Arial" pitchFamily="34" charset="0"/>
              </a:defRPr>
            </a:lvl4pPr>
            <a:lvl5pPr marL="2057400" indent="-228600">
              <a:defRPr kumimoji="1" sz="2400">
                <a:solidFill>
                  <a:srgbClr val="000000"/>
                </a:solidFill>
                <a:latin typeface="Arial" pitchFamily="34" charset="0"/>
                <a:ea typeface="ヒラギノ角ゴ ProN W3" charset="-128"/>
                <a:sym typeface="Arial" pitchFamily="34" charset="0"/>
              </a:defRPr>
            </a:lvl5pPr>
            <a:lvl6pPr marL="25146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6pPr>
            <a:lvl7pPr marL="29718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7pPr>
            <a:lvl8pPr marL="34290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8pPr>
            <a:lvl9pPr marL="38862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9pPr>
          </a:lstStyle>
          <a:p>
            <a:pPr algn="ctr">
              <a:defRPr/>
            </a:pPr>
            <a:r>
              <a:rPr kumimoji="0" lang="ja-JP" altLang="en-US" sz="2000" dirty="0">
                <a:solidFill>
                  <a:schemeClr val="bg1"/>
                </a:solidFill>
                <a:latin typeface="+mn-ea"/>
                <a:ea typeface="+mn-ea"/>
              </a:rPr>
              <a:t>Department of </a:t>
            </a:r>
            <a:endParaRPr kumimoji="0" lang="en-US" altLang="ja-JP" sz="2000" dirty="0">
              <a:solidFill>
                <a:schemeClr val="bg1"/>
              </a:solidFill>
              <a:latin typeface="+mn-ea"/>
              <a:ea typeface="+mn-ea"/>
            </a:endParaRPr>
          </a:p>
          <a:p>
            <a:pPr algn="ctr">
              <a:defRPr/>
            </a:pPr>
            <a:r>
              <a:rPr kumimoji="0" lang="ja-JP" altLang="en-US" sz="2000" dirty="0">
                <a:solidFill>
                  <a:schemeClr val="bg1"/>
                </a:solidFill>
                <a:latin typeface="+mn-ea"/>
                <a:ea typeface="+mn-ea"/>
              </a:rPr>
              <a:t>Life </a:t>
            </a:r>
            <a:r>
              <a:rPr kumimoji="0" lang="en-US" altLang="ja-JP" sz="2000" dirty="0">
                <a:solidFill>
                  <a:schemeClr val="bg1"/>
                </a:solidFill>
                <a:latin typeface="+mn-ea"/>
                <a:ea typeface="+mn-ea"/>
              </a:rPr>
              <a:t>Science </a:t>
            </a:r>
            <a:r>
              <a:rPr kumimoji="0" lang="ja-JP" altLang="en-US" sz="2000" dirty="0">
                <a:solidFill>
                  <a:schemeClr val="bg1"/>
                </a:solidFill>
                <a:latin typeface="+mn-ea"/>
                <a:ea typeface="+mn-ea"/>
              </a:rPr>
              <a:t>and </a:t>
            </a:r>
            <a:endParaRPr kumimoji="0" lang="en-US" altLang="ja-JP" sz="2000" dirty="0">
              <a:solidFill>
                <a:schemeClr val="bg1"/>
              </a:solidFill>
              <a:latin typeface="+mn-ea"/>
              <a:ea typeface="+mn-ea"/>
            </a:endParaRPr>
          </a:p>
          <a:p>
            <a:pPr algn="ctr">
              <a:defRPr/>
            </a:pPr>
            <a:r>
              <a:rPr kumimoji="0" lang="ja-JP" altLang="en-US" sz="2000" dirty="0">
                <a:solidFill>
                  <a:schemeClr val="bg1"/>
                </a:solidFill>
                <a:latin typeface="+mn-ea"/>
                <a:ea typeface="+mn-ea"/>
              </a:rPr>
              <a:t>Medical </a:t>
            </a:r>
            <a:r>
              <a:rPr kumimoji="0" lang="en-US" altLang="ja-JP" sz="2000" dirty="0">
                <a:solidFill>
                  <a:schemeClr val="bg1"/>
                </a:solidFill>
                <a:latin typeface="+mn-ea"/>
                <a:ea typeface="+mn-ea"/>
              </a:rPr>
              <a:t>Bios</a:t>
            </a:r>
            <a:r>
              <a:rPr kumimoji="0" lang="ja-JP" altLang="en-US" sz="2000" dirty="0">
                <a:solidFill>
                  <a:schemeClr val="bg1"/>
                </a:solidFill>
                <a:latin typeface="+mn-ea"/>
                <a:ea typeface="+mn-ea"/>
              </a:rPr>
              <a:t>ciences</a:t>
            </a:r>
          </a:p>
        </p:txBody>
      </p:sp>
      <p:sp>
        <p:nvSpPr>
          <p:cNvPr id="16" name="角丸四角形 15"/>
          <p:cNvSpPr>
            <a:spLocks noChangeArrowheads="1"/>
          </p:cNvSpPr>
          <p:nvPr/>
        </p:nvSpPr>
        <p:spPr bwMode="auto">
          <a:xfrm>
            <a:off x="4643438" y="3900210"/>
            <a:ext cx="3797764" cy="783193"/>
          </a:xfrm>
          <a:prstGeom prst="roundRect">
            <a:avLst>
              <a:gd name="adj" fmla="val 16667"/>
            </a:avLst>
          </a:prstGeom>
          <a:solidFill>
            <a:srgbClr val="7F6000"/>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000" dirty="0">
                <a:solidFill>
                  <a:schemeClr val="bg1"/>
                </a:solidFill>
                <a:latin typeface="+mn-ea"/>
                <a:ea typeface="+mn-ea"/>
                <a:cs typeface="+mn-cs"/>
              </a:rPr>
              <a:t>Department of Electrical</a:t>
            </a:r>
            <a:endParaRPr kumimoji="0" lang="en-US" altLang="ja-JP" sz="2000" dirty="0">
              <a:solidFill>
                <a:schemeClr val="bg1"/>
              </a:solidFill>
              <a:latin typeface="+mn-ea"/>
              <a:ea typeface="+mn-ea"/>
              <a:cs typeface="+mn-cs"/>
            </a:endParaRPr>
          </a:p>
          <a:p>
            <a:pPr algn="ctr">
              <a:spcBef>
                <a:spcPct val="0"/>
              </a:spcBef>
              <a:buSzTx/>
              <a:buFont typeface="Arial" panose="020B0604020202020204" pitchFamily="34" charset="0"/>
              <a:buNone/>
              <a:defRPr/>
            </a:pPr>
            <a:r>
              <a:rPr kumimoji="0" lang="en-US" altLang="ja-JP" sz="2000" dirty="0">
                <a:solidFill>
                  <a:schemeClr val="bg1"/>
                </a:solidFill>
                <a:latin typeface="+mn-ea"/>
                <a:ea typeface="+mn-ea"/>
                <a:cs typeface="+mn-cs"/>
              </a:rPr>
              <a:t>Engineering</a:t>
            </a:r>
            <a:r>
              <a:rPr kumimoji="0" lang="ja-JP" altLang="en-US" sz="2000" dirty="0">
                <a:solidFill>
                  <a:schemeClr val="bg1"/>
                </a:solidFill>
                <a:latin typeface="+mn-ea"/>
                <a:ea typeface="+mn-ea"/>
                <a:cs typeface="+mn-cs"/>
              </a:rPr>
              <a:t> and </a:t>
            </a:r>
            <a:r>
              <a:rPr kumimoji="0" lang="en-US" altLang="ja-JP" sz="2000" dirty="0">
                <a:solidFill>
                  <a:schemeClr val="bg1"/>
                </a:solidFill>
                <a:latin typeface="+mn-ea"/>
                <a:ea typeface="+mn-ea"/>
                <a:cs typeface="+mn-cs"/>
              </a:rPr>
              <a:t>Bios</a:t>
            </a:r>
            <a:r>
              <a:rPr kumimoji="0" lang="ja-JP" altLang="en-US" sz="2000" dirty="0">
                <a:solidFill>
                  <a:schemeClr val="bg1"/>
                </a:solidFill>
                <a:latin typeface="+mn-ea"/>
                <a:ea typeface="+mn-ea"/>
                <a:cs typeface="+mn-cs"/>
              </a:rPr>
              <a:t>cience</a:t>
            </a:r>
          </a:p>
        </p:txBody>
      </p:sp>
    </p:spTree>
    <p:extLst>
      <p:ext uri="{BB962C8B-B14F-4D97-AF65-F5344CB8AC3E}">
        <p14:creationId xmlns:p14="http://schemas.microsoft.com/office/powerpoint/2010/main" val="29733274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p:cNvSpPr>
            <a:spLocks noGrp="1"/>
          </p:cNvSpPr>
          <p:nvPr>
            <p:ph type="title"/>
          </p:nvPr>
        </p:nvSpPr>
        <p:spPr>
          <a:xfrm>
            <a:off x="118753" y="0"/>
            <a:ext cx="8556935" cy="600075"/>
          </a:xfrm>
        </p:spPr>
        <p:txBody>
          <a:bodyPr/>
          <a:lstStyle/>
          <a:p>
            <a:r>
              <a:rPr lang="en-US" altLang="ja-JP" sz="2000" dirty="0">
                <a:latin typeface="Meiryo UI" panose="020B0604030504040204" pitchFamily="50" charset="-128"/>
                <a:ea typeface="Meiryo UI" panose="020B0604030504040204" pitchFamily="50" charset="-128"/>
              </a:rPr>
              <a:t>Six </a:t>
            </a:r>
            <a:r>
              <a:rPr lang="ja-JP" altLang="en-US" sz="2000" dirty="0">
                <a:latin typeface="Meiryo UI" panose="020B0604030504040204" pitchFamily="50" charset="-128"/>
                <a:ea typeface="Meiryo UI" panose="020B0604030504040204" pitchFamily="50" charset="-128"/>
              </a:rPr>
              <a:t>departments of Advanced Science and Engineering</a:t>
            </a:r>
          </a:p>
        </p:txBody>
      </p:sp>
      <p:sp>
        <p:nvSpPr>
          <p:cNvPr id="30722"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311454A6-808A-7C46-BFC1-ECE9909DFDAB}" type="slidenum">
              <a:rPr kumimoji="0" lang="en-US" altLang="ja-JP" sz="1000">
                <a:solidFill>
                  <a:prstClr val="black"/>
                </a:solidFill>
                <a:latin typeface="Arial" charset="0"/>
                <a:ea typeface="ヒラギノ角ゴ ProN W3" charset="-128"/>
                <a:cs typeface="Arial" charset="0"/>
              </a:rPr>
              <a:pPr>
                <a:spcBef>
                  <a:spcPct val="0"/>
                </a:spcBef>
                <a:buSzTx/>
                <a:buFontTx/>
                <a:buNone/>
              </a:pPr>
              <a:t>8</a:t>
            </a:fld>
            <a:endParaRPr kumimoji="0" lang="en-US" altLang="ja-JP" sz="1000">
              <a:solidFill>
                <a:prstClr val="black"/>
              </a:solidFill>
              <a:latin typeface="Arial" charset="0"/>
              <a:ea typeface="ヒラギノ角ゴ ProN W3" charset="-128"/>
              <a:cs typeface="Arial" charset="0"/>
            </a:endParaRPr>
          </a:p>
        </p:txBody>
      </p:sp>
      <p:sp>
        <p:nvSpPr>
          <p:cNvPr id="5" name="Rectangle 7"/>
          <p:cNvSpPr>
            <a:spLocks/>
          </p:cNvSpPr>
          <p:nvPr/>
        </p:nvSpPr>
        <p:spPr bwMode="auto">
          <a:xfrm>
            <a:off x="468313" y="5149532"/>
            <a:ext cx="820737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b="1" dirty="0">
                <a:solidFill>
                  <a:srgbClr val="ED7D31"/>
                </a:solidFill>
                <a:latin typeface="Meiryo UI"/>
                <a:ea typeface="Meiryo UI"/>
                <a:sym typeface="ヒラギノ角ゴ ProN W6" charset="-128"/>
              </a:rPr>
              <a:t>Develop</a:t>
            </a:r>
            <a:r>
              <a:rPr kumimoji="0" lang="en-US" altLang="ja-JP" b="1" dirty="0">
                <a:solidFill>
                  <a:srgbClr val="ED7D31"/>
                </a:solidFill>
                <a:latin typeface="Meiryo UI"/>
                <a:ea typeface="Meiryo UI"/>
                <a:sym typeface="ヒラギノ角ゴ ProN W6" charset="-128"/>
              </a:rPr>
              <a:t>ping</a:t>
            </a:r>
            <a:r>
              <a:rPr kumimoji="0" lang="ja-JP" altLang="en-US" b="1" dirty="0">
                <a:solidFill>
                  <a:srgbClr val="ED7D31"/>
                </a:solidFill>
                <a:latin typeface="Meiryo UI"/>
                <a:ea typeface="Meiryo UI"/>
                <a:sym typeface="ヒラギノ角ゴ ProN W6" charset="-128"/>
              </a:rPr>
              <a:t> basic academic skills</a:t>
            </a:r>
            <a:endParaRPr kumimoji="0" lang="en-US" altLang="ja-JP" b="1" dirty="0">
              <a:solidFill>
                <a:srgbClr val="ED7D31"/>
              </a:solidFill>
              <a:latin typeface="Meiryo UI"/>
              <a:ea typeface="Meiryo UI"/>
              <a:sym typeface="ヒラギノ角ゴ ProN W6" charset="-128"/>
            </a:endParaRPr>
          </a:p>
          <a:p>
            <a:pPr algn="ctr" eaLnBrk="1" hangingPunct="1">
              <a:spcBef>
                <a:spcPct val="0"/>
              </a:spcBef>
              <a:buSzTx/>
              <a:buFontTx/>
              <a:buNone/>
              <a:defRPr/>
            </a:pPr>
            <a:r>
              <a:rPr kumimoji="0" lang="en-US" altLang="ja-JP" b="1" dirty="0">
                <a:solidFill>
                  <a:srgbClr val="ED7D31"/>
                </a:solidFill>
                <a:latin typeface="Meiryo UI"/>
                <a:ea typeface="Meiryo UI"/>
                <a:sym typeface="ヒラギノ角ゴ ProN W6" charset="-128"/>
              </a:rPr>
              <a:t> in undergraduate course</a:t>
            </a:r>
            <a:endParaRPr kumimoji="0" lang="ja-JP" altLang="en-US" b="1" dirty="0">
              <a:solidFill>
                <a:srgbClr val="ED7D31"/>
              </a:solidFill>
              <a:latin typeface="Meiryo UI"/>
              <a:ea typeface="Meiryo UI"/>
              <a:sym typeface="ヒラギノ角ゴ ProN W6" charset="-128"/>
            </a:endParaRPr>
          </a:p>
        </p:txBody>
      </p:sp>
      <p:sp>
        <p:nvSpPr>
          <p:cNvPr id="8" name="Text Box 12"/>
          <p:cNvSpPr txBox="1">
            <a:spLocks noChangeArrowheads="1"/>
          </p:cNvSpPr>
          <p:nvPr/>
        </p:nvSpPr>
        <p:spPr bwMode="auto">
          <a:xfrm>
            <a:off x="317501" y="1052513"/>
            <a:ext cx="4470400" cy="5842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1800" b="1" dirty="0">
                <a:solidFill>
                  <a:prstClr val="white"/>
                </a:solidFill>
                <a:latin typeface="Century Gothic"/>
                <a:ea typeface="Meiryo UI"/>
                <a:sym typeface="ヒラギノ角ゴ ProN W6" charset="-128"/>
              </a:rPr>
              <a:t>Basic education for all </a:t>
            </a:r>
            <a:r>
              <a:rPr lang="en-US" altLang="ja-JP" sz="1800" b="1" dirty="0">
                <a:solidFill>
                  <a:prstClr val="white"/>
                </a:solidFill>
                <a:latin typeface="Century Gothic"/>
                <a:ea typeface="Meiryo UI"/>
                <a:sym typeface="ヒラギノ角ゴ ProN W6" charset="-128"/>
              </a:rPr>
              <a:t>three schools</a:t>
            </a:r>
            <a:r>
              <a:rPr lang="ja-JP" altLang="en-US" sz="1800" b="1" dirty="0">
                <a:solidFill>
                  <a:prstClr val="white"/>
                </a:solidFill>
                <a:latin typeface="Century Gothic"/>
                <a:ea typeface="Meiryo UI"/>
                <a:sym typeface="ヒラギノ角ゴ ProN W6" charset="-128"/>
              </a:rPr>
              <a:t> of </a:t>
            </a:r>
            <a:endParaRPr lang="en-US" altLang="ja-JP" sz="1800" b="1" dirty="0">
              <a:solidFill>
                <a:prstClr val="white"/>
              </a:solidFill>
              <a:latin typeface="Century Gothic"/>
              <a:ea typeface="Meiryo UI"/>
              <a:sym typeface="ヒラギノ角ゴ ProN W6" charset="-128"/>
            </a:endParaRPr>
          </a:p>
          <a:p>
            <a:pPr algn="ctr" eaLnBrk="1" hangingPunct="1">
              <a:spcBef>
                <a:spcPts val="0"/>
              </a:spcBef>
              <a:buSzTx/>
              <a:buFont typeface="Arial" panose="020B0604020202020204" pitchFamily="34" charset="0"/>
              <a:buNone/>
              <a:defRPr/>
            </a:pPr>
            <a:r>
              <a:rPr lang="ja-JP" altLang="en-US" sz="1800" b="1" dirty="0">
                <a:solidFill>
                  <a:prstClr val="white"/>
                </a:solidFill>
                <a:latin typeface="Century Gothic"/>
                <a:ea typeface="Meiryo UI"/>
                <a:sym typeface="ヒラギノ角ゴ ProN W6" charset="-128"/>
              </a:rPr>
              <a:t>science and </a:t>
            </a:r>
            <a:r>
              <a:rPr lang="en-US" altLang="ja-JP" sz="1800" b="1" dirty="0">
                <a:solidFill>
                  <a:prstClr val="white"/>
                </a:solidFill>
                <a:latin typeface="Century Gothic"/>
                <a:ea typeface="Meiryo UI"/>
                <a:sym typeface="ヒラギノ角ゴ ProN W6" charset="-128"/>
              </a:rPr>
              <a:t>engineering</a:t>
            </a:r>
          </a:p>
        </p:txBody>
      </p:sp>
      <p:sp>
        <p:nvSpPr>
          <p:cNvPr id="9" name="正方形/長方形 8"/>
          <p:cNvSpPr/>
          <p:nvPr/>
        </p:nvSpPr>
        <p:spPr>
          <a:xfrm>
            <a:off x="284958" y="1802195"/>
            <a:ext cx="4535486" cy="959237"/>
          </a:xfrm>
          <a:prstGeom prst="rect">
            <a:avLst/>
          </a:prstGeom>
        </p:spPr>
        <p:txBody>
          <a:bodyPr wrap="square">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en-US" altLang="ja-JP" sz="1600" dirty="0">
                <a:latin typeface="Meiryo UI"/>
                <a:ea typeface="Meiryo UI"/>
                <a:sym typeface="ヒラギノ丸ゴ ProN W4" charset="-128"/>
              </a:rPr>
              <a:t>Classes for </a:t>
            </a:r>
            <a:r>
              <a:rPr lang="ja-JP" altLang="en-US" sz="1600" dirty="0">
                <a:latin typeface="Meiryo UI"/>
                <a:ea typeface="Meiryo UI"/>
                <a:sym typeface="ヒラギノ丸ゴ ProN W4" charset="-128"/>
              </a:rPr>
              <a:t>basic </a:t>
            </a:r>
            <a:r>
              <a:rPr lang="en-US" altLang="ja-JP" sz="1600" dirty="0">
                <a:latin typeface="Meiryo UI"/>
                <a:ea typeface="Meiryo UI"/>
                <a:sym typeface="ヒラギノ丸ゴ ProN W4" charset="-128"/>
              </a:rPr>
              <a:t>science</a:t>
            </a:r>
            <a:r>
              <a:rPr lang="ja-JP" altLang="en-US" sz="1600" dirty="0">
                <a:latin typeface="Meiryo UI"/>
                <a:ea typeface="Meiryo UI"/>
                <a:sym typeface="ヒラギノ丸ゴ ProN W4" charset="-128"/>
              </a:rPr>
              <a:t> and </a:t>
            </a:r>
            <a:r>
              <a:rPr lang="en-US" altLang="ja-JP" sz="1600" dirty="0">
                <a:latin typeface="Meiryo UI"/>
                <a:ea typeface="Meiryo UI"/>
                <a:sym typeface="ヒラギノ丸ゴ ProN W4" charset="-128"/>
              </a:rPr>
              <a:t>lab courses.</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600" dirty="0">
                <a:latin typeface="Meiryo UI"/>
                <a:ea typeface="Meiryo UI"/>
                <a:sym typeface="ヒラギノ丸ゴ ProN W4" charset="-128"/>
              </a:rPr>
              <a:t>L</a:t>
            </a:r>
            <a:r>
              <a:rPr lang="ja-JP" altLang="en-US" sz="1600" dirty="0">
                <a:latin typeface="Meiryo UI"/>
                <a:ea typeface="Meiryo UI"/>
                <a:sym typeface="ヒラギノ丸ゴ ProN W4" charset="-128"/>
              </a:rPr>
              <a:t>anguage training</a:t>
            </a:r>
            <a:endParaRPr lang="en-US" altLang="ja-JP" sz="16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Liberal Arts Education</a:t>
            </a:r>
            <a:endParaRPr lang="en-US" altLang="ja-JP" sz="1600" dirty="0">
              <a:latin typeface="Meiryo UI"/>
              <a:ea typeface="Meiryo UI"/>
              <a:sym typeface="ヒラギノ丸ゴ ProN W4" charset="-128"/>
            </a:endParaRPr>
          </a:p>
        </p:txBody>
      </p:sp>
      <p:sp>
        <p:nvSpPr>
          <p:cNvPr id="10" name="Text Box 12"/>
          <p:cNvSpPr txBox="1">
            <a:spLocks noChangeArrowheads="1"/>
          </p:cNvSpPr>
          <p:nvPr/>
        </p:nvSpPr>
        <p:spPr bwMode="auto">
          <a:xfrm>
            <a:off x="317501" y="3238500"/>
            <a:ext cx="4470400" cy="568325"/>
          </a:xfrm>
          <a:prstGeom prst="rect">
            <a:avLst/>
          </a:prstGeom>
          <a:solidFill>
            <a:schemeClr val="accent5"/>
          </a:solidFill>
          <a:ln>
            <a:noFill/>
          </a:ln>
        </p:spPr>
        <p:txBody>
          <a:bodyPr wrap="none" anchor="ctr"/>
          <a:lstStyle>
            <a:defPPr>
              <a:defRPr lang="en-US"/>
            </a:defPPr>
            <a:lvl1pPr algn="ctr" eaLnBrk="1" hangingPunct="1">
              <a:spcBef>
                <a:spcPts val="0"/>
              </a:spcBef>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sz="1800" dirty="0">
                <a:solidFill>
                  <a:prstClr val="white"/>
                </a:solidFill>
                <a:sym typeface="ヒラギノ角ゴ ProN W6" charset="-128"/>
              </a:rPr>
              <a:t>Specialized education </a:t>
            </a:r>
            <a:r>
              <a:rPr lang="en-US" altLang="ja-JP" sz="1800" dirty="0">
                <a:solidFill>
                  <a:prstClr val="white"/>
                </a:solidFill>
                <a:sym typeface="ヒラギノ角ゴ ProN W6" charset="-128"/>
              </a:rPr>
              <a:t>based on</a:t>
            </a:r>
            <a:r>
              <a:rPr lang="ja-JP" altLang="en-US" sz="1800" dirty="0">
                <a:solidFill>
                  <a:prstClr val="white"/>
                </a:solidFill>
                <a:sym typeface="ヒラギノ角ゴ ProN W6" charset="-128"/>
              </a:rPr>
              <a:t> </a:t>
            </a:r>
            <a:endParaRPr lang="en-US" altLang="ja-JP" sz="1800" dirty="0">
              <a:solidFill>
                <a:prstClr val="white"/>
              </a:solidFill>
              <a:sym typeface="ヒラギノ角ゴ ProN W6" charset="-128"/>
            </a:endParaRPr>
          </a:p>
          <a:p>
            <a:pPr>
              <a:defRPr/>
            </a:pPr>
            <a:r>
              <a:rPr lang="ja-JP" altLang="en-US" sz="1800" dirty="0">
                <a:solidFill>
                  <a:prstClr val="white"/>
                </a:solidFill>
                <a:sym typeface="ヒラギノ角ゴ ProN W6" charset="-128"/>
              </a:rPr>
              <a:t>natural science</a:t>
            </a:r>
            <a:endParaRPr lang="en-US" altLang="ja-JP" sz="1800" dirty="0">
              <a:solidFill>
                <a:prstClr val="white"/>
              </a:solidFill>
              <a:sym typeface="ヒラギノ角ゴ ProN W6" charset="-128"/>
            </a:endParaRPr>
          </a:p>
        </p:txBody>
      </p:sp>
      <p:sp>
        <p:nvSpPr>
          <p:cNvPr id="11" name="正方形/長方形 10"/>
          <p:cNvSpPr/>
          <p:nvPr/>
        </p:nvSpPr>
        <p:spPr>
          <a:xfrm>
            <a:off x="468313" y="3908425"/>
            <a:ext cx="4319587" cy="584775"/>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Unique science and engineering education in </a:t>
            </a:r>
            <a:r>
              <a:rPr lang="en-US" altLang="ja-JP" sz="1600" dirty="0">
                <a:latin typeface="Meiryo UI"/>
                <a:ea typeface="Meiryo UI"/>
                <a:sym typeface="ヒラギノ丸ゴ ProN W4" charset="-128"/>
              </a:rPr>
              <a:t>each</a:t>
            </a:r>
            <a:r>
              <a:rPr lang="ja-JP" altLang="en-US" sz="1600" dirty="0">
                <a:latin typeface="Meiryo UI"/>
                <a:ea typeface="Meiryo UI"/>
                <a:sym typeface="ヒラギノ丸ゴ ProN W4" charset="-128"/>
              </a:rPr>
              <a:t> department</a:t>
            </a:r>
          </a:p>
        </p:txBody>
      </p:sp>
      <p:sp>
        <p:nvSpPr>
          <p:cNvPr id="12" name="角丸四角形 11"/>
          <p:cNvSpPr/>
          <p:nvPr/>
        </p:nvSpPr>
        <p:spPr bwMode="auto">
          <a:xfrm>
            <a:off x="5003800" y="1052513"/>
            <a:ext cx="3937000" cy="3913187"/>
          </a:xfrm>
          <a:prstGeom prst="roundRect">
            <a:avLst>
              <a:gd name="adj" fmla="val 1975"/>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3" name="角丸四角形 12"/>
          <p:cNvSpPr/>
          <p:nvPr/>
        </p:nvSpPr>
        <p:spPr bwMode="auto">
          <a:xfrm>
            <a:off x="5148262" y="1166813"/>
            <a:ext cx="3678237" cy="62334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Physics</a:t>
            </a:r>
            <a:endParaRPr lang="en-US" altLang="ja-JP" sz="1600" b="1" dirty="0">
              <a:solidFill>
                <a:srgbClr val="4472C4"/>
              </a:solidFill>
              <a:latin typeface="Meiryo UI"/>
              <a:ea typeface="Meiryo UI"/>
              <a:sym typeface="ヒラギノ角ゴ ProN W6" charset="-128"/>
            </a:endParaRPr>
          </a:p>
        </p:txBody>
      </p:sp>
      <p:sp>
        <p:nvSpPr>
          <p:cNvPr id="15" name="角丸四角形 14"/>
          <p:cNvSpPr/>
          <p:nvPr/>
        </p:nvSpPr>
        <p:spPr bwMode="auto">
          <a:xfrm>
            <a:off x="5148263" y="1695466"/>
            <a:ext cx="3678236" cy="681037"/>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a:t>
            </a:r>
            <a:endParaRPr lang="en-US" altLang="ja-JP" sz="1600" b="1" dirty="0">
              <a:solidFill>
                <a:srgbClr val="4472C4"/>
              </a:solidFill>
              <a:latin typeface="Meiryo UI"/>
              <a:ea typeface="Meiryo UI"/>
              <a:sym typeface="ヒラギノ角ゴ ProN W6" charset="-128"/>
            </a:endParaRPr>
          </a:p>
          <a:p>
            <a:pPr algn="ctr" eaLnBrk="1" hangingPunct="1">
              <a:defRPr/>
            </a:pPr>
            <a:r>
              <a:rPr lang="ja-JP" altLang="en-US" sz="1600" b="1" dirty="0">
                <a:solidFill>
                  <a:srgbClr val="4472C4"/>
                </a:solidFill>
                <a:latin typeface="Meiryo UI"/>
                <a:ea typeface="Meiryo UI"/>
                <a:sym typeface="ヒラギノ角ゴ ProN W6" charset="-128"/>
              </a:rPr>
              <a:t>Applied Physics</a:t>
            </a:r>
            <a:endParaRPr lang="en-US" altLang="ja-JP" sz="1600" b="1" dirty="0">
              <a:solidFill>
                <a:srgbClr val="4472C4"/>
              </a:solidFill>
              <a:latin typeface="Meiryo UI"/>
              <a:ea typeface="Meiryo UI"/>
              <a:sym typeface="ヒラギノ角ゴ ProN W6" charset="-128"/>
            </a:endParaRPr>
          </a:p>
        </p:txBody>
      </p:sp>
      <p:sp>
        <p:nvSpPr>
          <p:cNvPr id="16" name="角丸四角形 15"/>
          <p:cNvSpPr/>
          <p:nvPr/>
        </p:nvSpPr>
        <p:spPr bwMode="auto">
          <a:xfrm>
            <a:off x="5148263" y="2281814"/>
            <a:ext cx="3678236" cy="68354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Chemistry </a:t>
            </a:r>
            <a:r>
              <a:rPr lang="en-US" altLang="ja-JP" sz="1600" b="1" dirty="0">
                <a:solidFill>
                  <a:srgbClr val="4472C4"/>
                </a:solidFill>
                <a:latin typeface="Meiryo UI"/>
                <a:ea typeface="Meiryo UI"/>
                <a:sym typeface="ヒラギノ角ゴ ProN W6" charset="-128"/>
              </a:rPr>
              <a:t>and </a:t>
            </a:r>
            <a:r>
              <a:rPr lang="ja-JP" altLang="en-US" sz="1600" b="1" dirty="0">
                <a:solidFill>
                  <a:srgbClr val="4472C4"/>
                </a:solidFill>
                <a:latin typeface="Meiryo UI"/>
                <a:ea typeface="Meiryo UI"/>
                <a:sym typeface="ヒラギノ角ゴ ProN W6" charset="-128"/>
              </a:rPr>
              <a:t>Biochemistry</a:t>
            </a:r>
            <a:endParaRPr lang="en-US" altLang="ja-JP" sz="1600" b="1" dirty="0">
              <a:solidFill>
                <a:srgbClr val="4472C4"/>
              </a:solidFill>
              <a:latin typeface="Meiryo UI"/>
              <a:ea typeface="Meiryo UI"/>
              <a:sym typeface="ヒラギノ角ゴ ProN W6" charset="-128"/>
            </a:endParaRPr>
          </a:p>
        </p:txBody>
      </p:sp>
      <p:sp>
        <p:nvSpPr>
          <p:cNvPr id="17" name="角丸四角形 16"/>
          <p:cNvSpPr/>
          <p:nvPr/>
        </p:nvSpPr>
        <p:spPr bwMode="auto">
          <a:xfrm>
            <a:off x="5146675" y="2870667"/>
            <a:ext cx="3679824" cy="681037"/>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a:t>
            </a:r>
            <a:endParaRPr lang="en-US" altLang="ja-JP" sz="1600" b="1" dirty="0">
              <a:solidFill>
                <a:srgbClr val="4472C4"/>
              </a:solidFill>
              <a:latin typeface="Meiryo UI"/>
              <a:ea typeface="Meiryo UI"/>
              <a:sym typeface="ヒラギノ角ゴ ProN W6" charset="-128"/>
            </a:endParaRPr>
          </a:p>
          <a:p>
            <a:pPr algn="ctr" eaLnBrk="1" hangingPunct="1">
              <a:defRPr/>
            </a:pPr>
            <a:r>
              <a:rPr lang="ja-JP" altLang="en-US" sz="1600" b="1" dirty="0">
                <a:solidFill>
                  <a:srgbClr val="4472C4"/>
                </a:solidFill>
                <a:latin typeface="Meiryo UI"/>
                <a:ea typeface="Meiryo UI"/>
                <a:sym typeface="ヒラギノ角ゴ ProN W6" charset="-128"/>
              </a:rPr>
              <a:t>Applied Chemistry</a:t>
            </a:r>
            <a:endParaRPr lang="en-US" altLang="ja-JP" sz="1600" b="1" dirty="0">
              <a:solidFill>
                <a:srgbClr val="4472C4"/>
              </a:solidFill>
              <a:latin typeface="Meiryo UI"/>
              <a:ea typeface="Meiryo UI"/>
              <a:sym typeface="ヒラギノ角ゴ ProN W6" charset="-128"/>
            </a:endParaRPr>
          </a:p>
        </p:txBody>
      </p:sp>
      <p:sp>
        <p:nvSpPr>
          <p:cNvPr id="18" name="角丸四角形 17"/>
          <p:cNvSpPr/>
          <p:nvPr/>
        </p:nvSpPr>
        <p:spPr bwMode="auto">
          <a:xfrm>
            <a:off x="5146675" y="3457015"/>
            <a:ext cx="3679824" cy="681037"/>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Life </a:t>
            </a:r>
            <a:r>
              <a:rPr lang="en-US" altLang="ja-JP" sz="1600" b="1" dirty="0">
                <a:solidFill>
                  <a:srgbClr val="4472C4"/>
                </a:solidFill>
                <a:latin typeface="Meiryo UI"/>
                <a:ea typeface="Meiryo UI"/>
                <a:sym typeface="ヒラギノ角ゴ ProN W6" charset="-128"/>
              </a:rPr>
              <a:t>Science and </a:t>
            </a:r>
            <a:r>
              <a:rPr lang="ja-JP" altLang="en-US" sz="1600" b="1" dirty="0">
                <a:solidFill>
                  <a:srgbClr val="4472C4"/>
                </a:solidFill>
                <a:latin typeface="Meiryo UI"/>
                <a:ea typeface="Meiryo UI"/>
                <a:sym typeface="ヒラギノ角ゴ ProN W6" charset="-128"/>
              </a:rPr>
              <a:t>Medical </a:t>
            </a:r>
            <a:r>
              <a:rPr lang="en-US" altLang="ja-JP" sz="1600" b="1" dirty="0">
                <a:solidFill>
                  <a:srgbClr val="4472C4"/>
                </a:solidFill>
                <a:latin typeface="Meiryo UI"/>
                <a:ea typeface="Meiryo UI"/>
                <a:sym typeface="ヒラギノ角ゴ ProN W6" charset="-128"/>
              </a:rPr>
              <a:t>Bios</a:t>
            </a:r>
            <a:r>
              <a:rPr lang="ja-JP" altLang="en-US" sz="1600" b="1" dirty="0">
                <a:solidFill>
                  <a:srgbClr val="4472C4"/>
                </a:solidFill>
                <a:latin typeface="Meiryo UI"/>
                <a:ea typeface="Meiryo UI"/>
                <a:sym typeface="ヒラギノ角ゴ ProN W6" charset="-128"/>
              </a:rPr>
              <a:t>ciences</a:t>
            </a:r>
            <a:endParaRPr lang="en-US" altLang="ja-JP" sz="1600" b="1" dirty="0">
              <a:solidFill>
                <a:srgbClr val="4472C4"/>
              </a:solidFill>
              <a:latin typeface="Meiryo UI"/>
              <a:ea typeface="Meiryo UI"/>
              <a:sym typeface="ヒラギノ角ゴ ProN W6" charset="-128"/>
            </a:endParaRPr>
          </a:p>
        </p:txBody>
      </p:sp>
      <p:sp>
        <p:nvSpPr>
          <p:cNvPr id="19" name="角丸四角形 18"/>
          <p:cNvSpPr/>
          <p:nvPr/>
        </p:nvSpPr>
        <p:spPr bwMode="auto">
          <a:xfrm>
            <a:off x="5146675" y="4043362"/>
            <a:ext cx="3679824" cy="681037"/>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1600" b="1" dirty="0">
                <a:solidFill>
                  <a:srgbClr val="4472C4"/>
                </a:solidFill>
                <a:latin typeface="Meiryo UI"/>
                <a:ea typeface="Meiryo UI"/>
                <a:sym typeface="ヒラギノ角ゴ ProN W6" charset="-128"/>
              </a:rPr>
              <a:t>Department of Electrical</a:t>
            </a:r>
            <a:r>
              <a:rPr lang="en-US" altLang="ja-JP" sz="1600" b="1" dirty="0">
                <a:solidFill>
                  <a:srgbClr val="4472C4"/>
                </a:solidFill>
                <a:latin typeface="Meiryo UI"/>
                <a:ea typeface="Meiryo UI"/>
                <a:sym typeface="ヒラギノ角ゴ ProN W6" charset="-128"/>
              </a:rPr>
              <a:t> Engineering and Bios</a:t>
            </a:r>
            <a:r>
              <a:rPr lang="ja-JP" altLang="en-US" sz="1600" b="1" dirty="0">
                <a:solidFill>
                  <a:srgbClr val="4472C4"/>
                </a:solidFill>
                <a:latin typeface="Meiryo UI"/>
                <a:ea typeface="Meiryo UI"/>
                <a:sym typeface="ヒラギノ角ゴ ProN W6" charset="-128"/>
              </a:rPr>
              <a:t>cience</a:t>
            </a:r>
          </a:p>
        </p:txBody>
      </p:sp>
    </p:spTree>
    <p:extLst>
      <p:ext uri="{BB962C8B-B14F-4D97-AF65-F5344CB8AC3E}">
        <p14:creationId xmlns:p14="http://schemas.microsoft.com/office/powerpoint/2010/main" val="82278441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16"/>
          <p:cNvSpPr/>
          <p:nvPr/>
        </p:nvSpPr>
        <p:spPr>
          <a:xfrm>
            <a:off x="468313" y="3500438"/>
            <a:ext cx="8218487" cy="936625"/>
          </a:xfrm>
          <a:prstGeom prst="roundRect">
            <a:avLst>
              <a:gd name="adj" fmla="val 9330"/>
            </a:avLst>
          </a:prstGeom>
          <a:gradFill>
            <a:gsLst>
              <a:gs pos="0">
                <a:schemeClr val="accent6">
                  <a:lumMod val="20000"/>
                  <a:lumOff val="80000"/>
                </a:schemeClr>
              </a:gs>
              <a:gs pos="100000">
                <a:schemeClr val="accent6">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6" name="角丸四角形 15"/>
          <p:cNvSpPr/>
          <p:nvPr/>
        </p:nvSpPr>
        <p:spPr>
          <a:xfrm>
            <a:off x="468313" y="4468594"/>
            <a:ext cx="8218487" cy="1008062"/>
          </a:xfrm>
          <a:prstGeom prst="roundRect">
            <a:avLst>
              <a:gd name="adj" fmla="val 9330"/>
            </a:avLst>
          </a:prstGeom>
          <a:gradFill>
            <a:gsLst>
              <a:gs pos="0">
                <a:schemeClr val="accent2">
                  <a:lumMod val="20000"/>
                  <a:lumOff val="80000"/>
                </a:schemeClr>
              </a:gs>
              <a:gs pos="100000">
                <a:schemeClr val="accent2">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3" name="角丸四角形 12"/>
          <p:cNvSpPr/>
          <p:nvPr/>
        </p:nvSpPr>
        <p:spPr>
          <a:xfrm>
            <a:off x="468313" y="1412875"/>
            <a:ext cx="8218487" cy="2016125"/>
          </a:xfrm>
          <a:prstGeom prst="roundRect">
            <a:avLst>
              <a:gd name="adj" fmla="val 4625"/>
            </a:avLst>
          </a:prstGeom>
          <a:gradFill>
            <a:gsLst>
              <a:gs pos="0">
                <a:schemeClr val="accent5">
                  <a:lumMod val="20000"/>
                  <a:lumOff val="80000"/>
                </a:schemeClr>
              </a:gs>
              <a:gs pos="100000">
                <a:schemeClr val="accent5">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5" name="角丸四角形 14"/>
          <p:cNvSpPr/>
          <p:nvPr/>
        </p:nvSpPr>
        <p:spPr>
          <a:xfrm>
            <a:off x="468313" y="5516563"/>
            <a:ext cx="8218487" cy="288925"/>
          </a:xfrm>
          <a:prstGeom prst="roundRect">
            <a:avLst>
              <a:gd name="adj" fmla="val 20912"/>
            </a:avLst>
          </a:prstGeom>
          <a:gradFill>
            <a:gsLst>
              <a:gs pos="0">
                <a:schemeClr val="accent4">
                  <a:lumMod val="20000"/>
                  <a:lumOff val="80000"/>
                </a:schemeClr>
              </a:gs>
              <a:gs pos="100000">
                <a:schemeClr val="accent4">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4" name="角丸四角形 13"/>
          <p:cNvSpPr/>
          <p:nvPr/>
        </p:nvSpPr>
        <p:spPr>
          <a:xfrm>
            <a:off x="468313" y="5876925"/>
            <a:ext cx="8218487" cy="288925"/>
          </a:xfrm>
          <a:prstGeom prst="roundRect">
            <a:avLst>
              <a:gd name="adj" fmla="val 20912"/>
            </a:avLst>
          </a:prstGeom>
          <a:gradFill>
            <a:gsLst>
              <a:gs pos="0">
                <a:schemeClr val="accent3">
                  <a:lumMod val="20000"/>
                  <a:lumOff val="80000"/>
                </a:schemeClr>
              </a:gs>
              <a:gs pos="100000">
                <a:schemeClr val="accent3">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33798" name="タイトル 1"/>
          <p:cNvSpPr>
            <a:spLocks noGrp="1"/>
          </p:cNvSpPr>
          <p:nvPr>
            <p:ph type="title"/>
          </p:nvPr>
        </p:nvSpPr>
        <p:spPr>
          <a:xfrm>
            <a:off x="0" y="0"/>
            <a:ext cx="8675688" cy="600075"/>
          </a:xfrm>
        </p:spPr>
        <p:txBody>
          <a:bodyPr/>
          <a:lstStyle/>
          <a:p>
            <a:r>
              <a:rPr lang="ja-JP" altLang="en-US" sz="2000" dirty="0"/>
              <a:t>Stepping up from the basics to expertise through an integrated curriculum</a:t>
            </a:r>
          </a:p>
        </p:txBody>
      </p:sp>
      <p:sp>
        <p:nvSpPr>
          <p:cNvPr id="33799"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1D0A79E2-63BE-194C-8FBC-93E20BFD677F}" type="slidenum">
              <a:rPr kumimoji="0" lang="en-US" altLang="ja-JP" sz="1000">
                <a:solidFill>
                  <a:prstClr val="black"/>
                </a:solidFill>
                <a:latin typeface="Arial" charset="0"/>
                <a:ea typeface="ヒラギノ角ゴ ProN W3" charset="-128"/>
                <a:cs typeface="Arial" charset="0"/>
              </a:rPr>
              <a:pPr>
                <a:spcBef>
                  <a:spcPct val="0"/>
                </a:spcBef>
                <a:buSzTx/>
                <a:buFontTx/>
                <a:buNone/>
              </a:pPr>
              <a:t>9</a:t>
            </a:fld>
            <a:endParaRPr kumimoji="0" lang="en-US" altLang="ja-JP" sz="1000">
              <a:solidFill>
                <a:prstClr val="black"/>
              </a:solidFill>
              <a:latin typeface="Arial" charset="0"/>
              <a:ea typeface="ヒラギノ角ゴ ProN W3" charset="-128"/>
              <a:cs typeface="Arial" charset="0"/>
            </a:endParaRPr>
          </a:p>
        </p:txBody>
      </p:sp>
      <p:sp>
        <p:nvSpPr>
          <p:cNvPr id="4" name="Text Box 4"/>
          <p:cNvSpPr txBox="1">
            <a:spLocks noChangeArrowheads="1"/>
          </p:cNvSpPr>
          <p:nvPr/>
        </p:nvSpPr>
        <p:spPr bwMode="auto">
          <a:xfrm>
            <a:off x="1763713" y="1052513"/>
            <a:ext cx="1655762"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dirty="0">
                <a:solidFill>
                  <a:prstClr val="white"/>
                </a:solidFill>
                <a:latin typeface="Century Gothic"/>
                <a:ea typeface="Meiryo UI"/>
              </a:rPr>
              <a:t>first year</a:t>
            </a:r>
          </a:p>
        </p:txBody>
      </p:sp>
      <p:sp>
        <p:nvSpPr>
          <p:cNvPr id="5" name="Text Box 5"/>
          <p:cNvSpPr txBox="1">
            <a:spLocks noChangeArrowheads="1"/>
          </p:cNvSpPr>
          <p:nvPr/>
        </p:nvSpPr>
        <p:spPr bwMode="auto">
          <a:xfrm>
            <a:off x="34925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dirty="0">
                <a:solidFill>
                  <a:prstClr val="white"/>
                </a:solidFill>
                <a:latin typeface="Century Gothic"/>
                <a:ea typeface="Meiryo UI"/>
              </a:rPr>
              <a:t>second year</a:t>
            </a:r>
          </a:p>
        </p:txBody>
      </p:sp>
      <p:sp>
        <p:nvSpPr>
          <p:cNvPr id="6" name="Text Box 6"/>
          <p:cNvSpPr txBox="1">
            <a:spLocks noChangeArrowheads="1"/>
          </p:cNvSpPr>
          <p:nvPr/>
        </p:nvSpPr>
        <p:spPr bwMode="auto">
          <a:xfrm>
            <a:off x="52197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a:solidFill>
                  <a:prstClr val="white"/>
                </a:solidFill>
                <a:latin typeface="Century Gothic"/>
                <a:ea typeface="Meiryo UI"/>
              </a:rPr>
              <a:t>third year</a:t>
            </a:r>
          </a:p>
        </p:txBody>
      </p:sp>
      <p:sp>
        <p:nvSpPr>
          <p:cNvPr id="7" name="Text Box 7"/>
          <p:cNvSpPr txBox="1">
            <a:spLocks noChangeArrowheads="1"/>
          </p:cNvSpPr>
          <p:nvPr/>
        </p:nvSpPr>
        <p:spPr bwMode="auto">
          <a:xfrm>
            <a:off x="69469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en-US" altLang="ja-JP" sz="1600" dirty="0">
                <a:solidFill>
                  <a:prstClr val="white"/>
                </a:solidFill>
                <a:latin typeface="Century Gothic"/>
                <a:ea typeface="Meiryo UI"/>
              </a:rPr>
              <a:t>f</a:t>
            </a:r>
            <a:r>
              <a:rPr lang="ja-JP" altLang="en-US" sz="1600" dirty="0">
                <a:solidFill>
                  <a:prstClr val="white"/>
                </a:solidFill>
                <a:latin typeface="Century Gothic"/>
                <a:ea typeface="Meiryo UI"/>
              </a:rPr>
              <a:t>ourth year</a:t>
            </a:r>
          </a:p>
        </p:txBody>
      </p:sp>
      <p:sp>
        <p:nvSpPr>
          <p:cNvPr id="8" name="Text Box 29"/>
          <p:cNvSpPr txBox="1">
            <a:spLocks noChangeArrowheads="1"/>
          </p:cNvSpPr>
          <p:nvPr/>
        </p:nvSpPr>
        <p:spPr bwMode="auto">
          <a:xfrm>
            <a:off x="561975" y="2097088"/>
            <a:ext cx="11128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group </a:t>
            </a:r>
            <a:r>
              <a:rPr lang="en-US" altLang="ja-JP" sz="2400" b="1" dirty="0">
                <a:solidFill>
                  <a:prstClr val="black"/>
                </a:solidFill>
                <a:latin typeface="Century Gothic"/>
                <a:ea typeface="Meiryo UI"/>
              </a:rPr>
              <a:t>A</a:t>
            </a:r>
          </a:p>
          <a:p>
            <a:pPr eaLnBrk="1" hangingPunct="1">
              <a:spcBef>
                <a:spcPct val="0"/>
              </a:spcBef>
              <a:buSzTx/>
              <a:buFontTx/>
              <a:buNone/>
              <a:defRPr/>
            </a:pPr>
            <a:r>
              <a:rPr lang="en-US" altLang="ja-JP" sz="1200" dirty="0">
                <a:solidFill>
                  <a:prstClr val="black"/>
                </a:solidFill>
                <a:latin typeface="Century Gothic"/>
                <a:ea typeface="Meiryo UI"/>
              </a:rPr>
              <a:t>22-28 credit</a:t>
            </a:r>
            <a:r>
              <a:rPr lang="ja-JP" altLang="en-US" sz="1200" dirty="0">
                <a:solidFill>
                  <a:prstClr val="black"/>
                </a:solidFill>
                <a:latin typeface="Century Gothic"/>
                <a:ea typeface="Meiryo UI"/>
              </a:rPr>
              <a:t>s</a:t>
            </a:r>
          </a:p>
        </p:txBody>
      </p:sp>
      <p:sp>
        <p:nvSpPr>
          <p:cNvPr id="9" name="Text Box 30"/>
          <p:cNvSpPr txBox="1">
            <a:spLocks noChangeArrowheads="1"/>
          </p:cNvSpPr>
          <p:nvPr/>
        </p:nvSpPr>
        <p:spPr bwMode="auto">
          <a:xfrm>
            <a:off x="561975" y="3646488"/>
            <a:ext cx="11128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group </a:t>
            </a:r>
            <a:r>
              <a:rPr lang="en-US" altLang="ja-JP" sz="2400" b="1" dirty="0">
                <a:solidFill>
                  <a:prstClr val="black"/>
                </a:solidFill>
                <a:latin typeface="Century Gothic"/>
                <a:ea typeface="Meiryo UI"/>
              </a:rPr>
              <a:t>B</a:t>
            </a:r>
          </a:p>
          <a:p>
            <a:pPr eaLnBrk="1" hangingPunct="1">
              <a:spcBef>
                <a:spcPct val="0"/>
              </a:spcBef>
              <a:buSzTx/>
              <a:buFontTx/>
              <a:buNone/>
              <a:defRPr/>
            </a:pPr>
            <a:r>
              <a:rPr lang="en-US" altLang="ja-JP" sz="1200" dirty="0">
                <a:solidFill>
                  <a:prstClr val="black"/>
                </a:solidFill>
                <a:latin typeface="Century Gothic"/>
                <a:ea typeface="Meiryo UI"/>
              </a:rPr>
              <a:t>22-32 credits</a:t>
            </a:r>
            <a:endParaRPr lang="ja-JP" altLang="en-US" sz="1200" dirty="0">
              <a:solidFill>
                <a:prstClr val="black"/>
              </a:solidFill>
              <a:latin typeface="Century Gothic"/>
              <a:ea typeface="Meiryo UI"/>
            </a:endParaRPr>
          </a:p>
        </p:txBody>
      </p:sp>
      <p:sp>
        <p:nvSpPr>
          <p:cNvPr id="10" name="Text Box 31"/>
          <p:cNvSpPr txBox="1">
            <a:spLocks noChangeArrowheads="1"/>
          </p:cNvSpPr>
          <p:nvPr/>
        </p:nvSpPr>
        <p:spPr bwMode="auto">
          <a:xfrm>
            <a:off x="561975" y="4654550"/>
            <a:ext cx="11128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group </a:t>
            </a:r>
            <a:r>
              <a:rPr lang="en-US" altLang="ja-JP" sz="2400" b="1" dirty="0">
                <a:solidFill>
                  <a:prstClr val="black"/>
                </a:solidFill>
                <a:latin typeface="Century Gothic"/>
                <a:ea typeface="Meiryo UI"/>
              </a:rPr>
              <a:t>C</a:t>
            </a:r>
          </a:p>
          <a:p>
            <a:pPr eaLnBrk="1" hangingPunct="1">
              <a:spcBef>
                <a:spcPct val="0"/>
              </a:spcBef>
              <a:buSzTx/>
              <a:buFontTx/>
              <a:buNone/>
              <a:defRPr/>
            </a:pPr>
            <a:r>
              <a:rPr lang="en-US" altLang="ja-JP" sz="1200" dirty="0">
                <a:solidFill>
                  <a:prstClr val="black"/>
                </a:solidFill>
                <a:latin typeface="Century Gothic"/>
                <a:ea typeface="Meiryo UI"/>
              </a:rPr>
              <a:t>62-82 credits</a:t>
            </a:r>
            <a:endParaRPr lang="ja-JP" altLang="en-US" sz="1200" dirty="0">
              <a:solidFill>
                <a:prstClr val="black"/>
              </a:solidFill>
              <a:latin typeface="Century Gothic"/>
              <a:ea typeface="Meiryo UI"/>
            </a:endParaRPr>
          </a:p>
        </p:txBody>
      </p:sp>
      <p:sp>
        <p:nvSpPr>
          <p:cNvPr id="11" name="Text Box 32"/>
          <p:cNvSpPr txBox="1">
            <a:spLocks noChangeArrowheads="1"/>
          </p:cNvSpPr>
          <p:nvPr/>
        </p:nvSpPr>
        <p:spPr bwMode="auto">
          <a:xfrm>
            <a:off x="561975" y="5430838"/>
            <a:ext cx="566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group </a:t>
            </a:r>
            <a:r>
              <a:rPr lang="en-US" altLang="ja-JP" sz="2400" b="1" dirty="0">
                <a:solidFill>
                  <a:prstClr val="black"/>
                </a:solidFill>
                <a:latin typeface="Century Gothic"/>
                <a:ea typeface="Meiryo UI"/>
              </a:rPr>
              <a:t>D</a:t>
            </a:r>
          </a:p>
        </p:txBody>
      </p:sp>
      <p:sp>
        <p:nvSpPr>
          <p:cNvPr id="12" name="Text Box 33"/>
          <p:cNvSpPr txBox="1">
            <a:spLocks noChangeArrowheads="1"/>
          </p:cNvSpPr>
          <p:nvPr/>
        </p:nvSpPr>
        <p:spPr bwMode="auto">
          <a:xfrm>
            <a:off x="561974" y="5868988"/>
            <a:ext cx="26681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400" b="1" dirty="0">
                <a:solidFill>
                  <a:prstClr val="black"/>
                </a:solidFill>
                <a:latin typeface="Century Gothic"/>
                <a:ea typeface="Meiryo UI"/>
              </a:rPr>
              <a:t>Cooperative-programs</a:t>
            </a:r>
            <a:endParaRPr lang="ja-JP" altLang="en-US" sz="1400" b="1" dirty="0">
              <a:solidFill>
                <a:prstClr val="black"/>
              </a:solidFill>
              <a:latin typeface="Century Gothic"/>
              <a:ea typeface="Meiryo UI"/>
            </a:endParaRPr>
          </a:p>
        </p:txBody>
      </p:sp>
      <p:sp>
        <p:nvSpPr>
          <p:cNvPr id="18" name="Text Box 23"/>
          <p:cNvSpPr txBox="1">
            <a:spLocks noChangeArrowheads="1"/>
          </p:cNvSpPr>
          <p:nvPr/>
        </p:nvSpPr>
        <p:spPr bwMode="auto">
          <a:xfrm>
            <a:off x="4647369" y="5949950"/>
            <a:ext cx="1412814"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dirty="0">
                <a:solidFill>
                  <a:prstClr val="black"/>
                </a:solidFill>
                <a:latin typeface="Century Gothic"/>
                <a:ea typeface="Meiryo UI"/>
              </a:rPr>
              <a:t>Basic Exercises</a:t>
            </a:r>
          </a:p>
        </p:txBody>
      </p:sp>
      <p:sp>
        <p:nvSpPr>
          <p:cNvPr id="19" name="Text Box 24"/>
          <p:cNvSpPr txBox="1">
            <a:spLocks noChangeArrowheads="1"/>
          </p:cNvSpPr>
          <p:nvPr/>
        </p:nvSpPr>
        <p:spPr bwMode="auto">
          <a:xfrm>
            <a:off x="6133208" y="5949950"/>
            <a:ext cx="2522062"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dirty="0">
                <a:solidFill>
                  <a:prstClr val="black"/>
                </a:solidFill>
                <a:latin typeface="Century Gothic"/>
                <a:ea typeface="Meiryo UI"/>
              </a:rPr>
              <a:t>Exercises and Graduation Thesis</a:t>
            </a:r>
          </a:p>
        </p:txBody>
      </p:sp>
      <p:sp>
        <p:nvSpPr>
          <p:cNvPr id="20" name="Text Box 22"/>
          <p:cNvSpPr txBox="1">
            <a:spLocks noChangeArrowheads="1"/>
          </p:cNvSpPr>
          <p:nvPr/>
        </p:nvSpPr>
        <p:spPr bwMode="auto">
          <a:xfrm>
            <a:off x="1763713" y="5589588"/>
            <a:ext cx="6838950"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Physical Education, </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and Other s</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ubjects (</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Engineering </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and Culture, Volunteer</a:t>
            </a:r>
            <a:r>
              <a:rPr lang="en-US" altLang="ja-JP" sz="1100"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ing</a:t>
            </a:r>
            <a:r>
              <a:rPr lang="ja-JP" altLang="en-US" sz="1100" dirty="0" err="1">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Internship)</a:t>
            </a:r>
          </a:p>
        </p:txBody>
      </p:sp>
      <p:sp>
        <p:nvSpPr>
          <p:cNvPr id="33812" name="Text Box 19"/>
          <p:cNvSpPr txBox="1">
            <a:spLocks noChangeArrowheads="1"/>
          </p:cNvSpPr>
          <p:nvPr/>
        </p:nvSpPr>
        <p:spPr bwMode="auto">
          <a:xfrm>
            <a:off x="1763713" y="4510635"/>
            <a:ext cx="6840537" cy="47329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lnSpc>
                <a:spcPts val="1000"/>
              </a:lnSpc>
              <a:spcBef>
                <a:spcPct val="0"/>
              </a:spcBef>
              <a:buSzTx/>
              <a:buFontTx/>
              <a:buNone/>
            </a:pPr>
            <a:r>
              <a:rPr lang="ja-JP" altLang="en-US" sz="1100" dirty="0">
                <a:solidFill>
                  <a:prstClr val="black"/>
                </a:solidFill>
              </a:rPr>
              <a:t>Specialized education courses </a:t>
            </a:r>
            <a:r>
              <a:rPr lang="en-US" altLang="ja-JP" sz="1100" dirty="0">
                <a:solidFill>
                  <a:prstClr val="black"/>
                </a:solidFill>
              </a:rPr>
              <a:t>- </a:t>
            </a:r>
            <a:r>
              <a:rPr lang="ja-JP" altLang="en-US" sz="1100" dirty="0">
                <a:solidFill>
                  <a:prstClr val="black"/>
                </a:solidFill>
              </a:rPr>
              <a:t>each department has its own unique characteristics</a:t>
            </a:r>
          </a:p>
          <a:p>
            <a:pPr eaLnBrk="1" hangingPunct="1">
              <a:lnSpc>
                <a:spcPts val="1000"/>
              </a:lnSpc>
              <a:spcBef>
                <a:spcPct val="0"/>
              </a:spcBef>
              <a:buSzTx/>
              <a:buFontTx/>
              <a:buNone/>
            </a:pPr>
            <a:r>
              <a:rPr lang="ja-JP" altLang="en-US" sz="1100" dirty="0">
                <a:solidFill>
                  <a:prstClr val="black"/>
                </a:solidFill>
              </a:rPr>
              <a:t>Introductory </a:t>
            </a:r>
            <a:r>
              <a:rPr lang="en-US" altLang="ja-JP" sz="1100" dirty="0">
                <a:solidFill>
                  <a:prstClr val="black"/>
                </a:solidFill>
              </a:rPr>
              <a:t>and </a:t>
            </a:r>
            <a:r>
              <a:rPr lang="ja-JP" altLang="en-US" sz="1100" dirty="0">
                <a:solidFill>
                  <a:prstClr val="black"/>
                </a:solidFill>
              </a:rPr>
              <a:t>Basic Courses, Specialized Basic Courses, Specialized Applied Courses Graduation Research</a:t>
            </a:r>
          </a:p>
        </p:txBody>
      </p:sp>
      <p:sp>
        <p:nvSpPr>
          <p:cNvPr id="22" name="Text Box 20"/>
          <p:cNvSpPr txBox="1">
            <a:spLocks noChangeArrowheads="1"/>
          </p:cNvSpPr>
          <p:nvPr/>
        </p:nvSpPr>
        <p:spPr bwMode="auto">
          <a:xfrm>
            <a:off x="5219700" y="5023835"/>
            <a:ext cx="3384550"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100" dirty="0">
                <a:solidFill>
                  <a:prstClr val="black"/>
                </a:solidFill>
                <a:latin typeface="Century Gothic"/>
                <a:ea typeface="Meiryo UI"/>
              </a:rPr>
              <a:t>G</a:t>
            </a:r>
            <a:r>
              <a:rPr lang="ja-JP" altLang="en-US" sz="1100" dirty="0">
                <a:solidFill>
                  <a:prstClr val="black"/>
                </a:solidFill>
                <a:latin typeface="Century Gothic"/>
                <a:ea typeface="Meiryo UI"/>
              </a:rPr>
              <a:t>raduation research</a:t>
            </a:r>
          </a:p>
        </p:txBody>
      </p:sp>
      <p:sp>
        <p:nvSpPr>
          <p:cNvPr id="23" name="Text Box 21"/>
          <p:cNvSpPr txBox="1">
            <a:spLocks noChangeArrowheads="1"/>
          </p:cNvSpPr>
          <p:nvPr/>
        </p:nvSpPr>
        <p:spPr bwMode="auto">
          <a:xfrm>
            <a:off x="5219700" y="5229225"/>
            <a:ext cx="3384550" cy="201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100" dirty="0">
                <a:solidFill>
                  <a:prstClr val="black"/>
                </a:solidFill>
                <a:latin typeface="Century Gothic"/>
                <a:ea typeface="Meiryo UI"/>
              </a:rPr>
              <a:t>Pre-requisite for graduate courses</a:t>
            </a:r>
          </a:p>
        </p:txBody>
      </p:sp>
      <p:sp>
        <p:nvSpPr>
          <p:cNvPr id="24" name="Text Box 16"/>
          <p:cNvSpPr txBox="1">
            <a:spLocks noChangeArrowheads="1"/>
          </p:cNvSpPr>
          <p:nvPr/>
        </p:nvSpPr>
        <p:spPr bwMode="auto">
          <a:xfrm>
            <a:off x="1763713" y="3573463"/>
            <a:ext cx="3384550"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100" dirty="0">
                <a:solidFill>
                  <a:prstClr val="black"/>
                </a:solidFill>
                <a:latin typeface="Century Gothic"/>
                <a:ea typeface="Meiryo UI"/>
              </a:rPr>
              <a:t>M</a:t>
            </a:r>
            <a:r>
              <a:rPr lang="ja-JP" altLang="en-US" sz="1100" dirty="0">
                <a:solidFill>
                  <a:prstClr val="black"/>
                </a:solidFill>
                <a:latin typeface="Century Gothic"/>
                <a:ea typeface="Meiryo UI"/>
              </a:rPr>
              <a:t>athematics</a:t>
            </a:r>
          </a:p>
        </p:txBody>
      </p:sp>
      <p:sp>
        <p:nvSpPr>
          <p:cNvPr id="25" name="Text Box 17"/>
          <p:cNvSpPr txBox="1">
            <a:spLocks noChangeArrowheads="1"/>
          </p:cNvSpPr>
          <p:nvPr/>
        </p:nvSpPr>
        <p:spPr bwMode="auto">
          <a:xfrm>
            <a:off x="1763713" y="3789363"/>
            <a:ext cx="3384550" cy="3603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100" dirty="0">
                <a:solidFill>
                  <a:prstClr val="black"/>
                </a:solidFill>
                <a:latin typeface="Century Gothic"/>
                <a:ea typeface="Meiryo UI"/>
              </a:rPr>
              <a:t>N</a:t>
            </a:r>
            <a:r>
              <a:rPr lang="ja-JP" altLang="en-US" sz="1100" dirty="0">
                <a:solidFill>
                  <a:prstClr val="black"/>
                </a:solidFill>
                <a:latin typeface="Century Gothic"/>
                <a:ea typeface="Meiryo UI"/>
              </a:rPr>
              <a:t>atural science</a:t>
            </a:r>
          </a:p>
          <a:p>
            <a:pPr eaLnBrk="1" hangingPunct="1">
              <a:spcBef>
                <a:spcPct val="0"/>
              </a:spcBef>
              <a:buSzTx/>
              <a:buFontTx/>
              <a:buNone/>
              <a:defRPr/>
            </a:pPr>
            <a:r>
              <a:rPr lang="ja-JP" altLang="en-US" sz="1100" dirty="0">
                <a:solidFill>
                  <a:prstClr val="black"/>
                </a:solidFill>
                <a:latin typeface="Century Gothic"/>
                <a:ea typeface="Meiryo UI"/>
              </a:rPr>
              <a:t>Physics, Chemistry and Life Sciences</a:t>
            </a:r>
          </a:p>
        </p:txBody>
      </p:sp>
      <p:sp>
        <p:nvSpPr>
          <p:cNvPr id="26" name="Text Box 18"/>
          <p:cNvSpPr txBox="1">
            <a:spLocks noChangeArrowheads="1"/>
          </p:cNvSpPr>
          <p:nvPr/>
        </p:nvSpPr>
        <p:spPr bwMode="auto">
          <a:xfrm>
            <a:off x="1763713" y="4221163"/>
            <a:ext cx="6838950" cy="144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dirty="0">
                <a:solidFill>
                  <a:prstClr val="black"/>
                </a:solidFill>
                <a:latin typeface="Century Gothic"/>
                <a:ea typeface="Meiryo UI"/>
              </a:rPr>
              <a:t>Basic Science and Engineering </a:t>
            </a:r>
            <a:r>
              <a:rPr lang="en-US" altLang="ja-JP" sz="1100" dirty="0">
                <a:solidFill>
                  <a:prstClr val="black"/>
                </a:solidFill>
                <a:latin typeface="Century Gothic"/>
                <a:ea typeface="Meiryo UI"/>
              </a:rPr>
              <a:t>experiments</a:t>
            </a:r>
            <a:r>
              <a:rPr lang="ja-JP" altLang="en-US" sz="1100" dirty="0" err="1">
                <a:solidFill>
                  <a:prstClr val="black"/>
                </a:solidFill>
                <a:latin typeface="Century Gothic"/>
                <a:ea typeface="Meiryo UI"/>
              </a:rPr>
              <a:t>,</a:t>
            </a:r>
            <a:r>
              <a:rPr lang="ja-JP" altLang="en-US" sz="1100" dirty="0">
                <a:solidFill>
                  <a:prstClr val="black"/>
                </a:solidFill>
                <a:latin typeface="Century Gothic"/>
                <a:ea typeface="Meiryo UI"/>
              </a:rPr>
              <a:t> </a:t>
            </a:r>
            <a:r>
              <a:rPr lang="en-US" altLang="ja-JP" sz="1100" dirty="0">
                <a:solidFill>
                  <a:prstClr val="black"/>
                </a:solidFill>
                <a:latin typeface="Century Gothic"/>
                <a:ea typeface="Meiryo UI"/>
              </a:rPr>
              <a:t>Computer Science</a:t>
            </a:r>
            <a:r>
              <a:rPr lang="ja-JP" altLang="en-US" sz="1100" dirty="0">
                <a:solidFill>
                  <a:prstClr val="black"/>
                </a:solidFill>
                <a:latin typeface="Century Gothic"/>
                <a:ea typeface="Meiryo UI"/>
              </a:rPr>
              <a:t> and Related Courses</a:t>
            </a:r>
          </a:p>
        </p:txBody>
      </p:sp>
      <p:sp>
        <p:nvSpPr>
          <p:cNvPr id="27" name="Text Box 12"/>
          <p:cNvSpPr txBox="1">
            <a:spLocks noChangeArrowheads="1"/>
          </p:cNvSpPr>
          <p:nvPr/>
        </p:nvSpPr>
        <p:spPr bwMode="auto">
          <a:xfrm>
            <a:off x="1763713" y="1412875"/>
            <a:ext cx="2020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Multidisciplinary Courses</a:t>
            </a:r>
          </a:p>
        </p:txBody>
      </p:sp>
      <p:sp>
        <p:nvSpPr>
          <p:cNvPr id="28" name="Text Box 13"/>
          <p:cNvSpPr txBox="1">
            <a:spLocks noChangeArrowheads="1"/>
          </p:cNvSpPr>
          <p:nvPr/>
        </p:nvSpPr>
        <p:spPr bwMode="auto">
          <a:xfrm>
            <a:off x="1763713" y="2722563"/>
            <a:ext cx="21691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b="1" dirty="0">
                <a:solidFill>
                  <a:prstClr val="black"/>
                </a:solidFill>
                <a:latin typeface="Century Gothic"/>
                <a:ea typeface="Meiryo UI"/>
              </a:rPr>
              <a:t>Foreign Language Courses</a:t>
            </a:r>
          </a:p>
        </p:txBody>
      </p:sp>
      <p:sp>
        <p:nvSpPr>
          <p:cNvPr id="29" name="Text Box 14"/>
          <p:cNvSpPr txBox="1">
            <a:spLocks noChangeArrowheads="1"/>
          </p:cNvSpPr>
          <p:nvPr/>
        </p:nvSpPr>
        <p:spPr bwMode="auto">
          <a:xfrm>
            <a:off x="1763713" y="2997200"/>
            <a:ext cx="684053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dirty="0">
                <a:solidFill>
                  <a:prstClr val="black"/>
                </a:solidFill>
                <a:latin typeface="Century Gothic"/>
                <a:ea typeface="Meiryo UI"/>
              </a:rPr>
              <a:t>English</a:t>
            </a:r>
          </a:p>
        </p:txBody>
      </p:sp>
      <p:sp>
        <p:nvSpPr>
          <p:cNvPr id="30" name="Text Box 15"/>
          <p:cNvSpPr txBox="1">
            <a:spLocks noChangeArrowheads="1"/>
          </p:cNvSpPr>
          <p:nvPr/>
        </p:nvSpPr>
        <p:spPr bwMode="auto">
          <a:xfrm>
            <a:off x="1763713" y="3213100"/>
            <a:ext cx="684053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100">
                <a:solidFill>
                  <a:prstClr val="black"/>
                </a:solidFill>
                <a:latin typeface="Century Gothic"/>
                <a:ea typeface="Meiryo UI"/>
              </a:rPr>
              <a:t>German, French, Chinese, Spanish and Russian</a:t>
            </a:r>
          </a:p>
        </p:txBody>
      </p:sp>
      <p:sp>
        <p:nvSpPr>
          <p:cNvPr id="33" name="正方形/長方形 32"/>
          <p:cNvSpPr/>
          <p:nvPr/>
        </p:nvSpPr>
        <p:spPr>
          <a:xfrm>
            <a:off x="1763713" y="1700213"/>
            <a:ext cx="6838950" cy="1008062"/>
          </a:xfrm>
          <a:custGeom>
            <a:avLst/>
            <a:gdLst>
              <a:gd name="connsiteX0" fmla="*/ 0 w 6838642"/>
              <a:gd name="connsiteY0" fmla="*/ 0 h 432000"/>
              <a:gd name="connsiteX1" fmla="*/ 6838642 w 6838642"/>
              <a:gd name="connsiteY1" fmla="*/ 0 h 432000"/>
              <a:gd name="connsiteX2" fmla="*/ 6838642 w 6838642"/>
              <a:gd name="connsiteY2" fmla="*/ 432000 h 432000"/>
              <a:gd name="connsiteX3" fmla="*/ 0 w 6838642"/>
              <a:gd name="connsiteY3" fmla="*/ 432000 h 432000"/>
              <a:gd name="connsiteX4" fmla="*/ 0 w 6838642"/>
              <a:gd name="connsiteY4" fmla="*/ 0 h 432000"/>
              <a:gd name="connsiteX0" fmla="*/ 0 w 6838642"/>
              <a:gd name="connsiteY0" fmla="*/ 0 h 432000"/>
              <a:gd name="connsiteX1" fmla="*/ 6838642 w 6838642"/>
              <a:gd name="connsiteY1" fmla="*/ 0 h 432000"/>
              <a:gd name="connsiteX2" fmla="*/ 0 w 6838642"/>
              <a:gd name="connsiteY2" fmla="*/ 432000 h 432000"/>
              <a:gd name="connsiteX3" fmla="*/ 0 w 6838642"/>
              <a:gd name="connsiteY3" fmla="*/ 0 h 432000"/>
            </a:gdLst>
            <a:ahLst/>
            <a:cxnLst>
              <a:cxn ang="0">
                <a:pos x="connsiteX0" y="connsiteY0"/>
              </a:cxn>
              <a:cxn ang="0">
                <a:pos x="connsiteX1" y="connsiteY1"/>
              </a:cxn>
              <a:cxn ang="0">
                <a:pos x="connsiteX2" y="connsiteY2"/>
              </a:cxn>
              <a:cxn ang="0">
                <a:pos x="connsiteX3" y="connsiteY3"/>
              </a:cxn>
            </a:cxnLst>
            <a:rect l="l" t="t" r="r" b="b"/>
            <a:pathLst>
              <a:path w="6838642" h="432000">
                <a:moveTo>
                  <a:pt x="0" y="0"/>
                </a:moveTo>
                <a:lnTo>
                  <a:pt x="6838642" y="0"/>
                </a:lnTo>
                <a:lnTo>
                  <a:pt x="0" y="432000"/>
                </a:lnTo>
                <a:lnTo>
                  <a:pt x="0" y="0"/>
                </a:lnTo>
                <a:close/>
              </a:path>
            </a:pathLst>
          </a:custGeom>
          <a:solidFill>
            <a:schemeClr val="bg1"/>
          </a:solidFill>
        </p:spPr>
        <p:txBody>
          <a:bodyPr wrap="none"/>
          <a:lstStyle/>
          <a:p>
            <a:pPr>
              <a:defRPr/>
            </a:pPr>
            <a:r>
              <a:rPr lang="ja-JP" altLang="en-US" sz="1100" dirty="0">
                <a:latin typeface="Meiryo UI"/>
                <a:ea typeface="Meiryo UI"/>
                <a:sym typeface="Arial" pitchFamily="34" charset="0"/>
              </a:rPr>
              <a:t>Comprehensive Courses: Courses that allow students to comprehend </a:t>
            </a:r>
            <a:endParaRPr lang="en-US" altLang="ja-JP" sz="1100" dirty="0">
              <a:latin typeface="Meiryo UI"/>
              <a:ea typeface="Meiryo UI"/>
              <a:sym typeface="Arial" pitchFamily="34" charset="0"/>
            </a:endParaRPr>
          </a:p>
          <a:p>
            <a:pPr>
              <a:defRPr/>
            </a:pPr>
            <a:r>
              <a:rPr lang="ja-JP" altLang="en-US" sz="1100" dirty="0">
                <a:latin typeface="Meiryo UI"/>
                <a:ea typeface="Meiryo UI"/>
                <a:sym typeface="Arial" pitchFamily="34" charset="0"/>
              </a:rPr>
              <a:t>interdisciplinary issues in an integrated manner</a:t>
            </a:r>
          </a:p>
        </p:txBody>
      </p:sp>
      <p:sp>
        <p:nvSpPr>
          <p:cNvPr id="35" name="正方形/長方形 34"/>
          <p:cNvSpPr/>
          <p:nvPr/>
        </p:nvSpPr>
        <p:spPr>
          <a:xfrm>
            <a:off x="1784732" y="1725613"/>
            <a:ext cx="6828441" cy="1008062"/>
          </a:xfrm>
          <a:custGeom>
            <a:avLst/>
            <a:gdLst>
              <a:gd name="connsiteX0" fmla="*/ 0 w 6838642"/>
              <a:gd name="connsiteY0" fmla="*/ 0 h 432000"/>
              <a:gd name="connsiteX1" fmla="*/ 6838642 w 6838642"/>
              <a:gd name="connsiteY1" fmla="*/ 0 h 432000"/>
              <a:gd name="connsiteX2" fmla="*/ 6838642 w 6838642"/>
              <a:gd name="connsiteY2" fmla="*/ 432000 h 432000"/>
              <a:gd name="connsiteX3" fmla="*/ 0 w 6838642"/>
              <a:gd name="connsiteY3" fmla="*/ 432000 h 432000"/>
              <a:gd name="connsiteX4" fmla="*/ 0 w 6838642"/>
              <a:gd name="connsiteY4" fmla="*/ 0 h 432000"/>
              <a:gd name="connsiteX0" fmla="*/ 0 w 6838642"/>
              <a:gd name="connsiteY0" fmla="*/ 432000 h 432000"/>
              <a:gd name="connsiteX1" fmla="*/ 6838642 w 6838642"/>
              <a:gd name="connsiteY1" fmla="*/ 0 h 432000"/>
              <a:gd name="connsiteX2" fmla="*/ 6838642 w 6838642"/>
              <a:gd name="connsiteY2" fmla="*/ 432000 h 432000"/>
              <a:gd name="connsiteX3" fmla="*/ 0 w 683864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6838642" h="432000">
                <a:moveTo>
                  <a:pt x="0" y="432000"/>
                </a:moveTo>
                <a:lnTo>
                  <a:pt x="6838642" y="0"/>
                </a:lnTo>
                <a:lnTo>
                  <a:pt x="6838642" y="432000"/>
                </a:lnTo>
                <a:lnTo>
                  <a:pt x="0" y="432000"/>
                </a:lnTo>
                <a:close/>
              </a:path>
            </a:pathLst>
          </a:custGeom>
          <a:solidFill>
            <a:schemeClr val="bg1"/>
          </a:solidFill>
        </p:spPr>
        <p:txBody>
          <a:bodyPr wrap="none" anchor="b"/>
          <a:lstStyle/>
          <a:p>
            <a:pPr algn="r" eaLnBrk="1" hangingPunct="1">
              <a:defRPr/>
            </a:pPr>
            <a:r>
              <a:rPr lang="ja-JP" altLang="en-US"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Special Topics: </a:t>
            </a:r>
            <a:r>
              <a:rPr lang="en-US" altLang="ja-JP"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approaching to </a:t>
            </a:r>
            <a:r>
              <a:rPr lang="ja-JP" altLang="en-US"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humanities</a:t>
            </a:r>
            <a:r>
              <a:rPr lang="en-US" altLang="ja-JP"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social sciences </a:t>
            </a:r>
            <a:endParaRPr lang="en-US" altLang="ja-JP"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lgn="r" eaLnBrk="1" hangingPunct="1">
              <a:defRPr/>
            </a:pPr>
            <a:r>
              <a:rPr lang="en-US" altLang="ja-JP"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And technology issues</a:t>
            </a:r>
            <a:r>
              <a:rPr lang="ja-JP" altLang="en-US"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 </a:t>
            </a:r>
            <a:r>
              <a:rPr lang="en-US" altLang="ja-JP"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from</a:t>
            </a:r>
            <a:r>
              <a:rPr lang="ja-JP" altLang="en-US" sz="11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 multiple perspectives</a:t>
            </a:r>
          </a:p>
        </p:txBody>
      </p:sp>
    </p:spTree>
    <p:extLst>
      <p:ext uri="{BB962C8B-B14F-4D97-AF65-F5344CB8AC3E}">
        <p14:creationId xmlns:p14="http://schemas.microsoft.com/office/powerpoint/2010/main" val="24707480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タイトル 1"/>
          <p:cNvSpPr>
            <a:spLocks noGrp="1"/>
          </p:cNvSpPr>
          <p:nvPr>
            <p:ph type="title"/>
          </p:nvPr>
        </p:nvSpPr>
        <p:spPr>
          <a:xfrm>
            <a:off x="0" y="0"/>
            <a:ext cx="8567738" cy="600075"/>
          </a:xfrm>
        </p:spPr>
        <p:txBody>
          <a:bodyPr/>
          <a:lstStyle/>
          <a:p>
            <a:r>
              <a:rPr lang="en-US" altLang="ja-JP" sz="2000" dirty="0">
                <a:latin typeface="Meiryo UI" panose="020B0604030504040204" pitchFamily="50" charset="-128"/>
                <a:ea typeface="Meiryo UI" panose="020B0604030504040204" pitchFamily="50" charset="-128"/>
              </a:rPr>
              <a:t>Experience-based program </a:t>
            </a:r>
            <a:r>
              <a:rPr lang="ja-JP" altLang="en-US" sz="2000" dirty="0">
                <a:latin typeface="Meiryo UI" panose="020B0604030504040204" pitchFamily="50" charset="-128"/>
                <a:ea typeface="Meiryo UI" panose="020B0604030504040204" pitchFamily="50" charset="-128"/>
              </a:rPr>
              <a:t>that fosters the ability to explore </a:t>
            </a:r>
            <a:br>
              <a:rPr lang="en-US" altLang="ja-JP" sz="2000" dirty="0">
                <a:latin typeface="Meiryo UI" panose="020B0604030504040204" pitchFamily="50" charset="-128"/>
                <a:ea typeface="Meiryo UI" panose="020B0604030504040204" pitchFamily="50" charset="-128"/>
              </a:rPr>
            </a:br>
            <a:r>
              <a:rPr lang="en-US" altLang="ja-JP" sz="2000" dirty="0">
                <a:latin typeface="Meiryo UI" panose="020B0604030504040204" pitchFamily="50" charset="-128"/>
                <a:ea typeface="Meiryo UI" panose="020B0604030504040204" pitchFamily="50" charset="-128"/>
              </a:rPr>
              <a:t>new things </a:t>
            </a:r>
            <a:r>
              <a:rPr lang="ja-JP" altLang="en-US" sz="2000" dirty="0">
                <a:latin typeface="Meiryo UI" panose="020B0604030504040204" pitchFamily="50" charset="-128"/>
                <a:ea typeface="Meiryo UI" panose="020B0604030504040204" pitchFamily="50" charset="-128"/>
              </a:rPr>
              <a:t>and </a:t>
            </a:r>
            <a:r>
              <a:rPr lang="en-US" altLang="ja-JP" sz="2000" dirty="0">
                <a:latin typeface="Meiryo UI" panose="020B0604030504040204" pitchFamily="50" charset="-128"/>
                <a:ea typeface="Meiryo UI" panose="020B0604030504040204" pitchFamily="50" charset="-128"/>
              </a:rPr>
              <a:t>carry on</a:t>
            </a:r>
            <a:r>
              <a:rPr lang="ja-JP" altLang="en-US" sz="2000" dirty="0">
                <a:latin typeface="Meiryo UI" panose="020B0604030504040204" pitchFamily="50" charset="-128"/>
                <a:ea typeface="Meiryo UI" panose="020B0604030504040204" pitchFamily="50" charset="-128"/>
              </a:rPr>
              <a:t> traditions</a:t>
            </a:r>
          </a:p>
        </p:txBody>
      </p:sp>
      <p:sp>
        <p:nvSpPr>
          <p:cNvPr id="34818"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ED6D0A6-F143-EA41-98B8-F967CC1CC3F7}" type="slidenum">
              <a:rPr kumimoji="0" lang="en-US" altLang="ja-JP" sz="1000">
                <a:solidFill>
                  <a:prstClr val="black"/>
                </a:solidFill>
                <a:latin typeface="Arial" charset="0"/>
                <a:ea typeface="ヒラギノ角ゴ ProN W3" charset="-128"/>
                <a:cs typeface="Arial" charset="0"/>
              </a:rPr>
              <a:pPr>
                <a:spcBef>
                  <a:spcPct val="0"/>
                </a:spcBef>
                <a:buSzTx/>
                <a:buFontTx/>
                <a:buNone/>
              </a:pPr>
              <a:t>10</a:t>
            </a:fld>
            <a:endParaRPr kumimoji="0" lang="en-US" altLang="ja-JP" sz="1000">
              <a:solidFill>
                <a:prstClr val="black"/>
              </a:solidFill>
              <a:latin typeface="Arial" charset="0"/>
              <a:ea typeface="ヒラギノ角ゴ ProN W3" charset="-128"/>
              <a:cs typeface="Arial" charset="0"/>
            </a:endParaRPr>
          </a:p>
        </p:txBody>
      </p:sp>
      <p:pic>
        <p:nvPicPr>
          <p:cNvPr id="34819" name="Picture 3" descr="00_実践を通して学ぶ"/>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34495" y="2738438"/>
            <a:ext cx="403225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4"/>
          <p:cNvSpPr txBox="1">
            <a:spLocks noChangeArrowheads="1"/>
          </p:cNvSpPr>
          <p:nvPr/>
        </p:nvSpPr>
        <p:spPr bwMode="auto">
          <a:xfrm>
            <a:off x="189186" y="2703833"/>
            <a:ext cx="4587000" cy="221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lnSpc>
                <a:spcPts val="2400"/>
              </a:lnSpc>
              <a:spcBef>
                <a:spcPct val="0"/>
              </a:spcBef>
              <a:buSzTx/>
              <a:buFontTx/>
              <a:buNone/>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Through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lab courses and hands-on classes</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students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can</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better understand the content of classroom lectures and acquire the basics of techniques needed in the future.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Students</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also </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experienc</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e</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the actual process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of creating things and</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develop the ability to tackle problems on their own initiative.</a:t>
            </a:r>
          </a:p>
        </p:txBody>
      </p:sp>
      <p:sp>
        <p:nvSpPr>
          <p:cNvPr id="6" name="Text Box 5"/>
          <p:cNvSpPr txBox="1">
            <a:spLocks noChangeArrowheads="1"/>
          </p:cNvSpPr>
          <p:nvPr/>
        </p:nvSpPr>
        <p:spPr bwMode="auto">
          <a:xfrm>
            <a:off x="567799" y="832793"/>
            <a:ext cx="8008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2400" dirty="0">
                <a:solidFill>
                  <a:prstClr val="black"/>
                </a:solidFill>
                <a:latin typeface="Meiryo UI"/>
                <a:ea typeface="Meiryo UI"/>
              </a:rPr>
              <a:t>Faculty of Science and </a:t>
            </a:r>
            <a:r>
              <a:rPr lang="en-US" altLang="ja-JP" sz="2400" dirty="0">
                <a:solidFill>
                  <a:prstClr val="black"/>
                </a:solidFill>
                <a:latin typeface="Meiryo UI"/>
                <a:ea typeface="Meiryo UI"/>
              </a:rPr>
              <a:t>Engineering put emphasis on</a:t>
            </a:r>
            <a:endParaRPr lang="ja-JP" altLang="en-US" sz="2400" dirty="0">
              <a:solidFill>
                <a:prstClr val="black"/>
              </a:solidFill>
              <a:latin typeface="Meiryo UI"/>
              <a:ea typeface="Meiryo UI"/>
            </a:endParaRPr>
          </a:p>
        </p:txBody>
      </p:sp>
      <p:sp>
        <p:nvSpPr>
          <p:cNvPr id="7" name="Text Box 6"/>
          <p:cNvSpPr txBox="1">
            <a:spLocks noChangeArrowheads="1"/>
          </p:cNvSpPr>
          <p:nvPr/>
        </p:nvSpPr>
        <p:spPr bwMode="auto">
          <a:xfrm>
            <a:off x="760418" y="1604317"/>
            <a:ext cx="7623164" cy="879475"/>
          </a:xfrm>
          <a:prstGeom prst="rect">
            <a:avLst/>
          </a:prstGeom>
          <a:solidFill>
            <a:schemeClr val="accent5"/>
          </a:solidFill>
          <a:ln>
            <a:noFill/>
          </a:ln>
        </p:spPr>
        <p:txBody>
          <a:bodyPr wrap="none" anchor="ctr"/>
          <a:lstStyle>
            <a:defPPr>
              <a:defRPr lang="en-US"/>
            </a:defPPr>
            <a:lvl1pPr algn="ctr" eaLnBrk="1" hangingPunct="1">
              <a:buSzTx/>
              <a:buFontTx/>
              <a:buNone/>
              <a:defRPr kumimoji="1" sz="28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sz="2000" dirty="0">
                <a:solidFill>
                  <a:srgbClr val="FFC000"/>
                </a:solidFill>
                <a:sym typeface="Arial" pitchFamily="34" charset="0"/>
              </a:rPr>
              <a:t>"experi</a:t>
            </a:r>
            <a:r>
              <a:rPr lang="en-US" altLang="ja-JP" sz="2000" dirty="0" err="1">
                <a:solidFill>
                  <a:srgbClr val="FFC000"/>
                </a:solidFill>
                <a:sym typeface="Arial" pitchFamily="34" charset="0"/>
              </a:rPr>
              <a:t>ence</a:t>
            </a:r>
            <a:r>
              <a:rPr lang="en-US" altLang="ja-JP" sz="2000" dirty="0">
                <a:solidFill>
                  <a:srgbClr val="FFC000"/>
                </a:solidFill>
                <a:sym typeface="Arial" pitchFamily="34" charset="0"/>
              </a:rPr>
              <a:t>-based</a:t>
            </a:r>
            <a:r>
              <a:rPr lang="ja-JP" altLang="en-US" sz="2000" dirty="0">
                <a:solidFill>
                  <a:srgbClr val="FFC000"/>
                </a:solidFill>
                <a:sym typeface="Arial" pitchFamily="34" charset="0"/>
              </a:rPr>
              <a:t> education" </a:t>
            </a:r>
            <a:r>
              <a:rPr lang="ja-JP" altLang="en-US" sz="2000" dirty="0">
                <a:solidFill>
                  <a:prstClr val="white"/>
                </a:solidFill>
                <a:sym typeface="Arial" pitchFamily="34" charset="0"/>
              </a:rPr>
              <a:t>that allows students </a:t>
            </a:r>
            <a:endParaRPr lang="en-US" altLang="ja-JP" sz="2000" dirty="0">
              <a:solidFill>
                <a:prstClr val="white"/>
              </a:solidFill>
              <a:sym typeface="Arial" pitchFamily="34" charset="0"/>
            </a:endParaRPr>
          </a:p>
          <a:p>
            <a:pPr>
              <a:defRPr/>
            </a:pPr>
            <a:r>
              <a:rPr lang="ja-JP" altLang="en-US" sz="2000" dirty="0">
                <a:solidFill>
                  <a:prstClr val="white"/>
                </a:solidFill>
                <a:sym typeface="Arial" pitchFamily="34" charset="0"/>
              </a:rPr>
              <a:t>to </a:t>
            </a:r>
            <a:r>
              <a:rPr lang="en-US" altLang="ja-JP" sz="2000" dirty="0">
                <a:solidFill>
                  <a:prstClr val="white"/>
                </a:solidFill>
                <a:sym typeface="Arial" pitchFamily="34" charset="0"/>
              </a:rPr>
              <a:t>actually touch things and </a:t>
            </a:r>
            <a:r>
              <a:rPr lang="ja-JP" altLang="en-US" sz="2000" dirty="0">
                <a:solidFill>
                  <a:prstClr val="white"/>
                </a:solidFill>
                <a:sym typeface="Arial" pitchFamily="34" charset="0"/>
              </a:rPr>
              <a:t>experience phenomena</a:t>
            </a:r>
          </a:p>
        </p:txBody>
      </p:sp>
      <p:sp>
        <p:nvSpPr>
          <p:cNvPr id="10" name="AutoShape 9"/>
          <p:cNvSpPr>
            <a:spLocks noChangeArrowheads="1"/>
          </p:cNvSpPr>
          <p:nvPr/>
        </p:nvSpPr>
        <p:spPr bwMode="auto">
          <a:xfrm flipV="1">
            <a:off x="4140200" y="1294458"/>
            <a:ext cx="863600" cy="215900"/>
          </a:xfrm>
          <a:prstGeom prst="triangle">
            <a:avLst>
              <a:gd name="adj" fmla="val 50000"/>
            </a:avLst>
          </a:prstGeom>
          <a:solidFill>
            <a:schemeClr val="accent3"/>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sym typeface="Arial" pitchFamily="34" charset="0"/>
            </a:endParaRPr>
          </a:p>
        </p:txBody>
      </p:sp>
    </p:spTree>
    <p:extLst>
      <p:ext uri="{BB962C8B-B14F-4D97-AF65-F5344CB8AC3E}">
        <p14:creationId xmlns:p14="http://schemas.microsoft.com/office/powerpoint/2010/main" val="8920862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p:cNvSpPr>
          <p:nvPr/>
        </p:nvSpPr>
        <p:spPr bwMode="auto">
          <a:xfrm>
            <a:off x="439981" y="1157785"/>
            <a:ext cx="8012887" cy="77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12738" indent="-273050">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12738" marR="0" lvl="0" indent="-273050" algn="l" defTabSz="914400" rtl="0" eaLnBrk="1" fontAlgn="base" latinLnBrk="0" hangingPunct="1">
              <a:lnSpc>
                <a:spcPct val="150000"/>
              </a:lnSpc>
              <a:spcBef>
                <a:spcPct val="0"/>
              </a:spcBef>
              <a:spcAft>
                <a:spcPct val="0"/>
              </a:spcAft>
              <a:buClr>
                <a:srgbClr val="000000"/>
              </a:buClr>
              <a:buSzPct val="100000"/>
              <a:buFont typeface="Wingdings" charset="2"/>
              <a:buChar char="ü"/>
              <a:tabLst/>
              <a:defRPr/>
            </a:pPr>
            <a:r>
              <a:rPr kumimoji="0" lang="en-US" altLang="ja-JP" sz="18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to read</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 </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scientific </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papers </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in English</a:t>
            </a:r>
            <a:r>
              <a:rPr kumimoji="0" lang="en-US" altLang="ja-JP" sz="1800" dirty="0" err="1">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a:p>
            <a:pPr marL="312738" marR="0" lvl="0" indent="-273050" algn="l" defTabSz="914400" rtl="0" eaLnBrk="1" fontAlgn="base" latinLnBrk="0" hangingPunct="1">
              <a:lnSpc>
                <a:spcPct val="150000"/>
              </a:lnSpc>
              <a:spcBef>
                <a:spcPct val="0"/>
              </a:spcBef>
              <a:spcAft>
                <a:spcPct val="0"/>
              </a:spcAft>
              <a:buClr>
                <a:srgbClr val="000000"/>
              </a:buClr>
              <a:buSzPct val="100000"/>
              <a:buFont typeface="Wingdings" charset="2"/>
              <a:buChar char="ü"/>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to present </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and discuss</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 </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scientific </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research in English.</a:t>
            </a:r>
          </a:p>
        </p:txBody>
      </p:sp>
      <p:grpSp>
        <p:nvGrpSpPr>
          <p:cNvPr id="11" name="Group 27"/>
          <p:cNvGrpSpPr>
            <a:grpSpLocks/>
          </p:cNvGrpSpPr>
          <p:nvPr/>
        </p:nvGrpSpPr>
        <p:grpSpPr bwMode="auto">
          <a:xfrm>
            <a:off x="123825" y="2025352"/>
            <a:ext cx="8750300" cy="4198942"/>
            <a:chOff x="0" y="0"/>
            <a:chExt cx="5512" cy="2645"/>
          </a:xfrm>
        </p:grpSpPr>
        <p:pic>
          <p:nvPicPr>
            <p:cNvPr id="12" name="Picture 8"/>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15" y="4"/>
              <a:ext cx="1453" cy="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9"/>
            <p:cNvSpPr>
              <a:spLocks/>
            </p:cNvSpPr>
            <p:nvPr/>
          </p:nvSpPr>
          <p:spPr bwMode="auto">
            <a:xfrm>
              <a:off x="1973" y="1789"/>
              <a:ext cx="233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l" defTabSz="914400" rtl="0" eaLnBrk="1" fontAlgn="base" latinLnBrk="0" hangingPunct="1">
                <a:lnSpc>
                  <a:spcPct val="100000"/>
                </a:lnSpc>
                <a:spcBef>
                  <a:spcPct val="0"/>
                </a:spcBef>
                <a:spcAft>
                  <a:spcPct val="0"/>
                </a:spcAft>
                <a:buClrTx/>
                <a:buSzTx/>
                <a:buFontTx/>
                <a:buNone/>
                <a:tabLst/>
                <a:defRPr/>
              </a:pP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Practical training</a:t>
              </a:r>
              <a:r>
                <a:rPr kumimoji="0" lang="en-US" altLang="ja-JP" sz="1800" b="0" i="0" u="none" strike="noStrike" kern="1200" cap="none" spc="0" normalizeH="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 of English </a:t>
              </a:r>
              <a:r>
                <a:rPr kumimoji="0" lang="en-US" altLang="ja-JP" sz="18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f</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rom undergraduate to graduate school</a:t>
              </a:r>
              <a:r>
                <a:rPr kumimoji="0" lang="en-US" altLang="ja-JP" sz="18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p:txBody>
        </p:sp>
        <p:pic>
          <p:nvPicPr>
            <p:cNvPr id="14" name="Picture 10"/>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83" y="1087"/>
              <a:ext cx="908" cy="12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8" y="0"/>
              <a:ext cx="1655"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75" y="1011"/>
              <a:ext cx="903" cy="12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Rectangle 13"/>
            <p:cNvSpPr>
              <a:spLocks/>
            </p:cNvSpPr>
            <p:nvPr/>
          </p:nvSpPr>
          <p:spPr bwMode="auto">
            <a:xfrm>
              <a:off x="436" y="1842"/>
              <a:ext cx="1337" cy="312"/>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Academic Lecture</a:t>
              </a:r>
            </a:p>
            <a:p>
              <a:pPr marL="39688"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Comprehension 1/2</a:t>
              </a:r>
            </a:p>
          </p:txBody>
        </p:sp>
        <p:sp>
          <p:nvSpPr>
            <p:cNvPr id="18" name="Rectangle 14"/>
            <p:cNvSpPr>
              <a:spLocks/>
            </p:cNvSpPr>
            <p:nvPr/>
          </p:nvSpPr>
          <p:spPr bwMode="auto">
            <a:xfrm>
              <a:off x="275" y="1506"/>
              <a:ext cx="1132" cy="311"/>
            </a:xfrm>
            <a:prstGeom prst="rect">
              <a:avLst/>
            </a:prstGeom>
            <a:solidFill>
              <a:srgbClr val="2D2D8A"/>
            </a:solidFill>
            <a:ln w="25400">
              <a:solidFill>
                <a:srgbClr val="1E1E64"/>
              </a:solidFill>
              <a:miter lim="800000"/>
              <a:headEnd/>
              <a:tailEnd/>
            </a:ln>
          </p:spPr>
          <p:txBody>
            <a:bodyPr lIns="0" tIns="0" rIns="40639" bIns="0" anchor="ctr"/>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Communication</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Strategies 1/2</a:t>
              </a:r>
            </a:p>
          </p:txBody>
        </p:sp>
        <p:sp>
          <p:nvSpPr>
            <p:cNvPr id="19" name="Rectangle 15"/>
            <p:cNvSpPr>
              <a:spLocks/>
            </p:cNvSpPr>
            <p:nvPr/>
          </p:nvSpPr>
          <p:spPr bwMode="auto">
            <a:xfrm>
              <a:off x="1407" y="1502"/>
              <a:ext cx="1530" cy="157"/>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Academic Reading 1/2</a:t>
              </a:r>
            </a:p>
          </p:txBody>
        </p:sp>
        <p:sp>
          <p:nvSpPr>
            <p:cNvPr id="20" name="Rectangle 16"/>
            <p:cNvSpPr>
              <a:spLocks/>
            </p:cNvSpPr>
            <p:nvPr/>
          </p:nvSpPr>
          <p:spPr bwMode="auto">
            <a:xfrm>
              <a:off x="1283" y="1163"/>
              <a:ext cx="1519" cy="273"/>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Concept Building and</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Discussion 1/2</a:t>
              </a:r>
            </a:p>
          </p:txBody>
        </p:sp>
        <p:sp>
          <p:nvSpPr>
            <p:cNvPr id="21" name="Rectangle 17"/>
            <p:cNvSpPr>
              <a:spLocks/>
            </p:cNvSpPr>
            <p:nvPr/>
          </p:nvSpPr>
          <p:spPr bwMode="auto">
            <a:xfrm>
              <a:off x="2802" y="1333"/>
              <a:ext cx="1467" cy="133"/>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Technical Presentation</a:t>
              </a:r>
            </a:p>
          </p:txBody>
        </p:sp>
        <p:sp>
          <p:nvSpPr>
            <p:cNvPr id="22" name="Rectangle 18"/>
            <p:cNvSpPr>
              <a:spLocks/>
            </p:cNvSpPr>
            <p:nvPr/>
          </p:nvSpPr>
          <p:spPr bwMode="auto">
            <a:xfrm>
              <a:off x="2714" y="1117"/>
              <a:ext cx="1393" cy="120"/>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Technical Writing 1/2</a:t>
              </a:r>
            </a:p>
          </p:txBody>
        </p:sp>
        <p:sp>
          <p:nvSpPr>
            <p:cNvPr id="23" name="Rectangle 19"/>
            <p:cNvSpPr>
              <a:spLocks/>
            </p:cNvSpPr>
            <p:nvPr/>
          </p:nvSpPr>
          <p:spPr bwMode="auto">
            <a:xfrm>
              <a:off x="2560" y="769"/>
              <a:ext cx="1322" cy="286"/>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Special Topics in</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Functional English</a:t>
              </a:r>
            </a:p>
          </p:txBody>
        </p:sp>
        <p:sp>
          <p:nvSpPr>
            <p:cNvPr id="24" name="Rectangle 20"/>
            <p:cNvSpPr>
              <a:spLocks/>
            </p:cNvSpPr>
            <p:nvPr/>
          </p:nvSpPr>
          <p:spPr bwMode="auto">
            <a:xfrm>
              <a:off x="3934" y="714"/>
              <a:ext cx="1578" cy="251"/>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Advanced Technical</a:t>
              </a:r>
              <a:b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b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Reading and Writing 1/2</a:t>
              </a:r>
            </a:p>
          </p:txBody>
        </p:sp>
        <p:sp>
          <p:nvSpPr>
            <p:cNvPr id="25" name="Rectangle 21"/>
            <p:cNvSpPr>
              <a:spLocks/>
            </p:cNvSpPr>
            <p:nvPr/>
          </p:nvSpPr>
          <p:spPr bwMode="auto">
            <a:xfrm>
              <a:off x="3771" y="414"/>
              <a:ext cx="1281" cy="239"/>
            </a:xfrm>
            <a:prstGeom prst="rect">
              <a:avLst/>
            </a:prstGeom>
            <a:solidFill>
              <a:srgbClr val="DAEDEF"/>
            </a:solidFill>
            <a:ln w="25400">
              <a:solidFill>
                <a:srgbClr val="A0AEB0"/>
              </a:solidFill>
              <a:miter lim="800000"/>
              <a:headEnd/>
              <a:tailEnd/>
            </a:ln>
          </p:spPr>
          <p:txBody>
            <a:bodyPr lIns="0" tIns="0" rIns="40639" bIns="0" anchor="ctr"/>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75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Advanced Technical</a:t>
              </a:r>
              <a:b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b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Presentation</a:t>
              </a:r>
            </a:p>
          </p:txBody>
        </p:sp>
        <p:sp>
          <p:nvSpPr>
            <p:cNvPr id="26" name="Rectangle 22"/>
            <p:cNvSpPr>
              <a:spLocks/>
            </p:cNvSpPr>
            <p:nvPr/>
          </p:nvSpPr>
          <p:spPr bwMode="auto">
            <a:xfrm>
              <a:off x="3615" y="211"/>
              <a:ext cx="1505" cy="154"/>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Workplace English 1/2</a:t>
              </a:r>
            </a:p>
          </p:txBody>
        </p:sp>
        <p:sp>
          <p:nvSpPr>
            <p:cNvPr id="27" name="Line 23"/>
            <p:cNvSpPr>
              <a:spLocks noChangeShapeType="1"/>
            </p:cNvSpPr>
            <p:nvPr/>
          </p:nvSpPr>
          <p:spPr bwMode="auto">
            <a:xfrm rot="10800000" flipH="1">
              <a:off x="230" y="140"/>
              <a:ext cx="1" cy="2241"/>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lIns="0" tIns="0" rIns="0" bIns="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28" name="Line 24"/>
            <p:cNvSpPr>
              <a:spLocks noChangeShapeType="1"/>
            </p:cNvSpPr>
            <p:nvPr/>
          </p:nvSpPr>
          <p:spPr bwMode="auto">
            <a:xfrm>
              <a:off x="232" y="2379"/>
              <a:ext cx="5129" cy="1"/>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lIns="0" tIns="0" rIns="0" bIns="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29" name="Rectangle 25"/>
            <p:cNvSpPr>
              <a:spLocks/>
            </p:cNvSpPr>
            <p:nvPr/>
          </p:nvSpPr>
          <p:spPr bwMode="auto">
            <a:xfrm>
              <a:off x="883" y="2444"/>
              <a:ext cx="450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825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82588" marR="0" lvl="0" indent="0"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Undergraduate     Master‘s Degree     Doctoral Degree</a:t>
              </a:r>
            </a:p>
          </p:txBody>
        </p:sp>
        <p:sp>
          <p:nvSpPr>
            <p:cNvPr id="30" name="AutoShape 26"/>
            <p:cNvSpPr>
              <a:spLocks/>
            </p:cNvSpPr>
            <p:nvPr/>
          </p:nvSpPr>
          <p:spPr bwMode="auto">
            <a:xfrm rot="16200000">
              <a:off x="-301" y="919"/>
              <a:ext cx="833" cy="231"/>
            </a:xfrm>
            <a:custGeom>
              <a:avLst/>
              <a:gdLst>
                <a:gd name="T0" fmla="*/ 0 w 21600"/>
                <a:gd name="T1" fmla="*/ 0 h 21600"/>
                <a:gd name="T2" fmla="*/ 21600 w 21600"/>
                <a:gd name="T3" fmla="*/ 21600 h 21600"/>
              </a:gdLst>
              <a:ahLst/>
              <a:cxnLst/>
              <a:rect l="T0" t="T1" r="T2" b="T3"/>
              <a:pathLst>
                <a:path w="21600" h="21600">
                  <a:moveTo>
                    <a:pt x="0" y="0"/>
                  </a:moveTo>
                  <a:lnTo>
                    <a:pt x="21600" y="0"/>
                  </a:lnTo>
                  <a:lnTo>
                    <a:pt x="21600" y="21600"/>
                  </a:lnTo>
                  <a:lnTo>
                    <a:pt x="0" y="21600"/>
                  </a:lnTo>
                  <a:lnTo>
                    <a:pt x="0" y="0"/>
                  </a:lnTo>
                  <a:close/>
                  <a:moveTo>
                    <a:pt x="0" y="0"/>
                  </a:move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skill</a:t>
              </a:r>
            </a:p>
          </p:txBody>
        </p:sp>
      </p:grpSp>
      <p:sp>
        <p:nvSpPr>
          <p:cNvPr id="2" name="タイトル 1"/>
          <p:cNvSpPr>
            <a:spLocks noGrp="1"/>
          </p:cNvSpPr>
          <p:nvPr>
            <p:ph type="title"/>
          </p:nvPr>
        </p:nvSpPr>
        <p:spPr>
          <a:xfrm>
            <a:off x="125413" y="0"/>
            <a:ext cx="8207375" cy="600075"/>
          </a:xfrm>
        </p:spPr>
        <p:txBody>
          <a:bodyPr/>
          <a:lstStyle/>
          <a:p>
            <a:r>
              <a:rPr kumimoji="1" lang="en-US" altLang="ja-JP" dirty="0"/>
              <a:t>Effective</a:t>
            </a:r>
            <a:r>
              <a:rPr kumimoji="1" lang="ja-JP" altLang="en-US" dirty="0"/>
              <a:t> English Education</a:t>
            </a:r>
          </a:p>
        </p:txBody>
      </p:sp>
      <p:sp>
        <p:nvSpPr>
          <p:cNvPr id="4" name="テキスト ボックス 3">
            <a:extLst>
              <a:ext uri="{FF2B5EF4-FFF2-40B4-BE49-F238E27FC236}">
                <a16:creationId xmlns:a16="http://schemas.microsoft.com/office/drawing/2014/main" id="{C054BA3E-D340-FF57-365A-2F9D5E2DF319}"/>
              </a:ext>
            </a:extLst>
          </p:cNvPr>
          <p:cNvSpPr txBox="1"/>
          <p:nvPr/>
        </p:nvSpPr>
        <p:spPr>
          <a:xfrm>
            <a:off x="634708" y="814944"/>
            <a:ext cx="4607510" cy="369332"/>
          </a:xfrm>
          <a:prstGeom prst="rect">
            <a:avLst/>
          </a:prstGeom>
          <a:noFill/>
        </p:spPr>
        <p:txBody>
          <a:bodyPr wrap="square">
            <a:spAutoFit/>
          </a:bodyPr>
          <a:lstStyle/>
          <a:p>
            <a:r>
              <a:rPr kumimoji="0" lang="en-US" altLang="ja-JP" sz="18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Learn the skills </a:t>
            </a:r>
            <a:endParaRPr lang="ja-JP" altLang="en-US" dirty="0"/>
          </a:p>
        </p:txBody>
      </p:sp>
    </p:spTree>
    <p:extLst>
      <p:ext uri="{BB962C8B-B14F-4D97-AF65-F5344CB8AC3E}">
        <p14:creationId xmlns:p14="http://schemas.microsoft.com/office/powerpoint/2010/main" val="7546417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699" y="1762709"/>
            <a:ext cx="3543301" cy="4440706"/>
          </a:xfrm>
          <a:prstGeom prst="rect">
            <a:avLst/>
          </a:prstGeom>
        </p:spPr>
      </p:pic>
      <p:sp>
        <p:nvSpPr>
          <p:cNvPr id="8" name="正方形/長方形 7"/>
          <p:cNvSpPr/>
          <p:nvPr/>
        </p:nvSpPr>
        <p:spPr>
          <a:xfrm>
            <a:off x="0" y="6485940"/>
            <a:ext cx="9144000" cy="372060"/>
          </a:xfrm>
          <a:prstGeom prst="rect">
            <a:avLst/>
          </a:prstGeom>
          <a:solidFill>
            <a:schemeClr val="bg1">
              <a:lumMod val="85000"/>
            </a:schemeClr>
          </a:solidFill>
        </p:spPr>
        <p:txBody>
          <a:bodyPr wrap="none" rtlCol="0" anchor="ctr">
            <a:noAutofit/>
          </a:bodyPr>
          <a:lstStyle/>
          <a:p>
            <a:pPr algn="ctr"/>
            <a:endParaRPr lang="ja-JP" altLang="en-US" dirty="0">
              <a:solidFill>
                <a:srgbClr val="4472C4">
                  <a:lumMod val="75000"/>
                </a:srgbClr>
              </a:solidFill>
              <a:latin typeface="Meiryo UI"/>
              <a:ea typeface="Meiryo UI"/>
              <a:sym typeface="ヒラギノ角ゴ ProN W6" charset="-128"/>
            </a:endParaRPr>
          </a:p>
        </p:txBody>
      </p:sp>
      <p:sp>
        <p:nvSpPr>
          <p:cNvPr id="3" name="タイトル 2"/>
          <p:cNvSpPr>
            <a:spLocks noGrp="1"/>
          </p:cNvSpPr>
          <p:nvPr>
            <p:ph type="title"/>
          </p:nvPr>
        </p:nvSpPr>
        <p:spPr>
          <a:xfrm>
            <a:off x="178677" y="0"/>
            <a:ext cx="8497012" cy="600075"/>
          </a:xfrm>
        </p:spPr>
        <p:txBody>
          <a:bodyPr/>
          <a:lstStyle/>
          <a:p>
            <a:r>
              <a:rPr kumimoji="1" lang="ja-JP" altLang="en-US" dirty="0">
                <a:latin typeface="Meiryo UI" panose="020B0604030504040204" pitchFamily="50" charset="-128"/>
                <a:ea typeface="Meiryo UI" panose="020B0604030504040204" pitchFamily="50" charset="-128"/>
              </a:rPr>
              <a:t>English</a:t>
            </a:r>
            <a:r>
              <a:rPr kumimoji="1" lang="en-US" altLang="ja-JP" dirty="0">
                <a:latin typeface="Meiryo UI" panose="020B0604030504040204" pitchFamily="50" charset="-128"/>
                <a:ea typeface="Meiryo UI" panose="020B0604030504040204" pitchFamily="50" charset="-128"/>
              </a:rPr>
              <a:t>-based</a:t>
            </a:r>
            <a:r>
              <a:rPr kumimoji="1" lang="ja-JP" altLang="en-US" dirty="0">
                <a:latin typeface="Meiryo UI" panose="020B0604030504040204" pitchFamily="50" charset="-128"/>
                <a:ea typeface="Meiryo UI" panose="020B0604030504040204" pitchFamily="50" charset="-128"/>
              </a:rPr>
              <a:t> Program</a:t>
            </a:r>
            <a:r>
              <a:rPr kumimoji="1" lang="en-US" altLang="ja-JP" dirty="0">
                <a:latin typeface="Meiryo UI" panose="020B0604030504040204" pitchFamily="50" charset="-128"/>
                <a:ea typeface="Meiryo UI" panose="020B0604030504040204" pitchFamily="50" charset="-128"/>
              </a:rPr>
              <a:t>s</a:t>
            </a:r>
            <a:endParaRPr kumimoji="1" lang="ja-JP" altLang="en-US" dirty="0">
              <a:latin typeface="Meiryo UI" panose="020B0604030504040204" pitchFamily="50" charset="-128"/>
              <a:ea typeface="Meiryo UI" panose="020B0604030504040204" pitchFamily="50" charset="-128"/>
            </a:endParaRPr>
          </a:p>
        </p:txBody>
      </p:sp>
      <p:pic>
        <p:nvPicPr>
          <p:cNvPr id="2" name="図 1">
            <a:extLst>
              <a:ext uri="{FF2B5EF4-FFF2-40B4-BE49-F238E27FC236}">
                <a16:creationId xmlns:a16="http://schemas.microsoft.com/office/drawing/2014/main" id="{AC80B626-2F01-924F-BF2A-BE9BD85FA86F}"/>
              </a:ext>
            </a:extLst>
          </p:cNvPr>
          <p:cNvPicPr>
            <a:picLocks noChangeAspect="1"/>
          </p:cNvPicPr>
          <p:nvPr/>
        </p:nvPicPr>
        <p:blipFill>
          <a:blip r:embed="rId4"/>
          <a:stretch>
            <a:fillRect/>
          </a:stretch>
        </p:blipFill>
        <p:spPr>
          <a:xfrm>
            <a:off x="4245554" y="1549063"/>
            <a:ext cx="4936877" cy="4936877"/>
          </a:xfrm>
          <a:prstGeom prst="rect">
            <a:avLst/>
          </a:prstGeom>
        </p:spPr>
      </p:pic>
      <p:sp>
        <p:nvSpPr>
          <p:cNvPr id="4" name="正方形/長方形 3"/>
          <p:cNvSpPr/>
          <p:nvPr/>
        </p:nvSpPr>
        <p:spPr>
          <a:xfrm>
            <a:off x="266699" y="889633"/>
            <a:ext cx="8733293" cy="461665"/>
          </a:xfrm>
          <a:prstGeom prst="rect">
            <a:avLst/>
          </a:prstGeom>
        </p:spPr>
        <p:txBody>
          <a:bodyPr wrap="square">
            <a:spAutoFit/>
          </a:bodyPr>
          <a:lstStyle/>
          <a:p>
            <a:r>
              <a:rPr lang="en-US" altLang="ja-JP" sz="2400" dirty="0"/>
              <a:t>https://www.waseda.jp/fsci/en/about/education/english-based/</a:t>
            </a:r>
            <a:endParaRPr lang="ja-JP" altLang="en-US" sz="2400" dirty="0"/>
          </a:p>
        </p:txBody>
      </p:sp>
    </p:spTree>
    <p:extLst>
      <p:ext uri="{BB962C8B-B14F-4D97-AF65-F5344CB8AC3E}">
        <p14:creationId xmlns:p14="http://schemas.microsoft.com/office/powerpoint/2010/main" val="243780104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0" y="0"/>
            <a:ext cx="9144000" cy="549275"/>
          </a:xfrm>
          <a:prstGeom prst="rect">
            <a:avLst/>
          </a:prstGeom>
          <a:solidFill>
            <a:srgbClr val="3333CC">
              <a:alpha val="745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endParaRPr kumimoji="0" lang="ja-JP" altLang="en-US" sz="1800">
              <a:solidFill>
                <a:srgbClr val="000000"/>
              </a:solidFill>
            </a:endParaRPr>
          </a:p>
        </p:txBody>
      </p:sp>
      <p:pic>
        <p:nvPicPr>
          <p:cNvPr id="22530" name="Picture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2289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Line 3"/>
          <p:cNvSpPr>
            <a:spLocks noChangeShapeType="1"/>
          </p:cNvSpPr>
          <p:nvPr/>
        </p:nvSpPr>
        <p:spPr bwMode="auto">
          <a:xfrm>
            <a:off x="-100013" y="534988"/>
            <a:ext cx="9324976" cy="158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ja-JP" altLang="en-US"/>
          </a:p>
        </p:txBody>
      </p:sp>
      <p:sp>
        <p:nvSpPr>
          <p:cNvPr id="22533" name="Rectangle 5"/>
          <p:cNvSpPr>
            <a:spLocks/>
          </p:cNvSpPr>
          <p:nvPr/>
        </p:nvSpPr>
        <p:spPr bwMode="auto">
          <a:xfrm>
            <a:off x="-57150" y="6711950"/>
            <a:ext cx="9324975" cy="1889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endParaRPr kumimoji="0" lang="ja-JP" altLang="en-US" sz="1800">
              <a:solidFill>
                <a:srgbClr val="000000"/>
              </a:solidFill>
            </a:endParaRPr>
          </a:p>
        </p:txBody>
      </p:sp>
      <p:sp>
        <p:nvSpPr>
          <p:cNvPr id="22534" name="Rectangle 6"/>
          <p:cNvSpPr>
            <a:spLocks/>
          </p:cNvSpPr>
          <p:nvPr/>
        </p:nvSpPr>
        <p:spPr bwMode="auto">
          <a:xfrm>
            <a:off x="0" y="12700"/>
            <a:ext cx="5816600" cy="508000"/>
          </a:xfrm>
          <a:prstGeom prst="rect">
            <a:avLst/>
          </a:prstGeom>
          <a:solidFill>
            <a:schemeClr val="bg1"/>
          </a:solidFill>
          <a:ln>
            <a:noFill/>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r>
              <a:rPr kumimoji="0" lang="ja-JP" altLang="en-US" dirty="0">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Research Ethics</a:t>
            </a:r>
          </a:p>
        </p:txBody>
      </p:sp>
      <p:sp>
        <p:nvSpPr>
          <p:cNvPr id="22535" name="Rectangle 7"/>
          <p:cNvSpPr>
            <a:spLocks/>
          </p:cNvSpPr>
          <p:nvPr/>
        </p:nvSpPr>
        <p:spPr bwMode="auto">
          <a:xfrm>
            <a:off x="-57150" y="646114"/>
            <a:ext cx="91440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12738" indent="-273050">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lnSpc>
                <a:spcPct val="150000"/>
              </a:lnSpc>
              <a:spcBef>
                <a:spcPct val="0"/>
              </a:spcBef>
              <a:buClr>
                <a:srgbClr val="000000"/>
              </a:buClr>
              <a:buFont typeface="Wingdings" charset="2"/>
              <a:buChar char="ü"/>
            </a:pPr>
            <a:r>
              <a:rPr kumimoji="0" lang="en-US" altLang="ja-JP" sz="2000" dirty="0">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Programs given by e</a:t>
            </a:r>
            <a:r>
              <a:rPr kumimoji="0" lang="ja-JP" altLang="en-US" sz="2000" dirty="0">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ach department</a:t>
            </a:r>
            <a:endParaRPr kumimoji="0" lang="en-US" altLang="ja-JP" sz="2000" dirty="0">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a:p>
            <a:pPr eaLnBrk="1" hangingPunct="1">
              <a:lnSpc>
                <a:spcPct val="150000"/>
              </a:lnSpc>
              <a:spcBef>
                <a:spcPct val="0"/>
              </a:spcBef>
              <a:buClr>
                <a:srgbClr val="000000"/>
              </a:buClr>
              <a:buFont typeface="Wingdings" charset="2"/>
              <a:buChar char="ü"/>
            </a:pPr>
            <a:r>
              <a:rPr kumimoji="0" lang="ja-JP" altLang="en-US" sz="2000" dirty="0">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University-wide on-demand content "Introduction to Research Ethics "</a:t>
            </a:r>
          </a:p>
        </p:txBody>
      </p:sp>
      <p:pic>
        <p:nvPicPr>
          <p:cNvPr id="22536" name="Picture 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91294" y="1679575"/>
            <a:ext cx="8742362" cy="476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正方形/長方形 26"/>
          <p:cNvSpPr>
            <a:spLocks noChangeArrowheads="1"/>
          </p:cNvSpPr>
          <p:nvPr/>
        </p:nvSpPr>
        <p:spPr bwMode="auto">
          <a:xfrm>
            <a:off x="1258888" y="1844675"/>
            <a:ext cx="6624637" cy="2808288"/>
          </a:xfrm>
          <a:prstGeom prst="rect">
            <a:avLst/>
          </a:prstGeom>
          <a:gradFill rotWithShape="1">
            <a:gsLst>
              <a:gs pos="0">
                <a:srgbClr val="C00000">
                  <a:alpha val="20000"/>
                </a:srgbClr>
              </a:gs>
              <a:gs pos="100000">
                <a:srgbClr val="C0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SzTx/>
              <a:buFontTx/>
              <a:buNone/>
            </a:pPr>
            <a:endParaRPr kumimoji="0" lang="ja-JP" altLang="en-US" sz="180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842" name="タイトル 1"/>
          <p:cNvSpPr>
            <a:spLocks noGrp="1"/>
          </p:cNvSpPr>
          <p:nvPr>
            <p:ph type="title"/>
          </p:nvPr>
        </p:nvSpPr>
        <p:spPr>
          <a:xfrm>
            <a:off x="0" y="0"/>
            <a:ext cx="8675689" cy="600075"/>
          </a:xfrm>
        </p:spPr>
        <p:txBody>
          <a:bodyPr/>
          <a:lstStyle/>
          <a:p>
            <a:r>
              <a:rPr lang="ja-JP" altLang="en-US" sz="2000" dirty="0">
                <a:latin typeface="Meiryo UI" panose="020B0604030504040204" pitchFamily="50" charset="-128"/>
                <a:ea typeface="Meiryo UI" panose="020B0604030504040204" pitchFamily="50" charset="-128"/>
                <a:sym typeface="ヒラギノ角ゴ ProN W6" charset="-128"/>
              </a:rPr>
              <a:t>Research at the </a:t>
            </a:r>
            <a:r>
              <a:rPr lang="en-US" altLang="ja-JP" sz="2000" dirty="0">
                <a:latin typeface="Meiryo UI" panose="020B0604030504040204" pitchFamily="50" charset="-128"/>
                <a:ea typeface="Meiryo UI" panose="020B0604030504040204" pitchFamily="50" charset="-128"/>
                <a:sym typeface="ヒラギノ角ゴ ProN W6" charset="-128"/>
              </a:rPr>
              <a:t>(Graduate) </a:t>
            </a:r>
            <a:r>
              <a:rPr lang="ja-JP" altLang="en-US" sz="2000" dirty="0">
                <a:latin typeface="Meiryo UI" panose="020B0604030504040204" pitchFamily="50" charset="-128"/>
                <a:ea typeface="Meiryo UI" panose="020B0604030504040204" pitchFamily="50" charset="-128"/>
                <a:sym typeface="ヒラギノ角ゴ ProN W6" charset="-128"/>
              </a:rPr>
              <a:t>School of Advanced Science and Engineering </a:t>
            </a:r>
            <a:endParaRPr lang="ja-JP" altLang="en-US" sz="2000" dirty="0">
              <a:latin typeface="Meiryo UI" panose="020B0604030504040204" pitchFamily="50" charset="-128"/>
              <a:ea typeface="Meiryo UI" panose="020B0604030504040204" pitchFamily="50" charset="-128"/>
            </a:endParaRPr>
          </a:p>
        </p:txBody>
      </p:sp>
      <p:sp>
        <p:nvSpPr>
          <p:cNvPr id="35843"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CEFD9B6C-D220-0A44-937C-F89B3AD8D3C4}" type="slidenum">
              <a:rPr kumimoji="0" lang="en-US" altLang="ja-JP" sz="1000">
                <a:solidFill>
                  <a:prstClr val="black"/>
                </a:solidFill>
                <a:latin typeface="Arial" charset="0"/>
                <a:ea typeface="ヒラギノ角ゴ ProN W3" charset="-128"/>
                <a:cs typeface="Arial" charset="0"/>
              </a:rPr>
              <a:pPr>
                <a:spcBef>
                  <a:spcPct val="0"/>
                </a:spcBef>
                <a:buSzTx/>
                <a:buFontTx/>
                <a:buNone/>
              </a:pPr>
              <a:t>14</a:t>
            </a:fld>
            <a:endParaRPr kumimoji="0" lang="en-US" altLang="ja-JP" sz="1000">
              <a:solidFill>
                <a:prstClr val="black"/>
              </a:solidFill>
              <a:latin typeface="Arial" charset="0"/>
              <a:ea typeface="ヒラギノ角ゴ ProN W3" charset="-128"/>
              <a:cs typeface="Arial" charset="0"/>
            </a:endParaRPr>
          </a:p>
        </p:txBody>
      </p:sp>
      <p:sp>
        <p:nvSpPr>
          <p:cNvPr id="5" name="円/楕円 4"/>
          <p:cNvSpPr/>
          <p:nvPr/>
        </p:nvSpPr>
        <p:spPr bwMode="auto">
          <a:xfrm>
            <a:off x="2195513" y="4437063"/>
            <a:ext cx="4752975" cy="1512887"/>
          </a:xfrm>
          <a:prstGeom prst="ellipse">
            <a:avLst/>
          </a:prstGeom>
          <a:solidFill>
            <a:schemeClr val="accent3">
              <a:lumMod val="40000"/>
              <a:lumOff val="60000"/>
            </a:schemeClr>
          </a:solidFill>
          <a:ln w="9525" cap="flat" cmpd="sng" algn="ctr">
            <a:noFill/>
            <a:prstDash val="solid"/>
            <a:round/>
            <a:headEnd type="none" w="med" len="med"/>
            <a:tailEnd type="none" w="med" len="med"/>
          </a:ln>
          <a:effectLst/>
        </p:spPr>
        <p:txBody>
          <a:bodyPr anchor="ctr"/>
          <a:lstStyle/>
          <a:p>
            <a:pPr algn="ctr" eaLnBrk="1" hangingPunct="1">
              <a:defRPr/>
            </a:pPr>
            <a:r>
              <a:rPr lang="en-US" altLang="ja-JP" sz="2400" dirty="0">
                <a:latin typeface="Meiryo UI" panose="020B0604030504040204" pitchFamily="50" charset="-128"/>
                <a:ea typeface="Meiryo UI" panose="020B0604030504040204" pitchFamily="50" charset="-128"/>
                <a:cs typeface="Meiryo UI" panose="020B0604030504040204" pitchFamily="50" charset="-128"/>
              </a:rPr>
              <a:t>B</a:t>
            </a:r>
            <a:r>
              <a:rPr lang="ja-JP" altLang="en-US" sz="2400" dirty="0">
                <a:latin typeface="Meiryo UI" panose="020B0604030504040204" pitchFamily="50" charset="-128"/>
                <a:ea typeface="Meiryo UI" panose="020B0604030504040204" pitchFamily="50" charset="-128"/>
                <a:cs typeface="Meiryo UI" panose="020B0604030504040204" pitchFamily="50" charset="-128"/>
              </a:rPr>
              <a:t>asic research</a:t>
            </a:r>
            <a:endParaRPr lang="en-US" altLang="ja-JP" sz="2400" dirty="0">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defRPr/>
            </a:pPr>
            <a:endParaRPr lang="ja-JP" altLang="en-US" sz="24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5845" name="グループ化 24"/>
          <p:cNvGrpSpPr>
            <a:grpSpLocks/>
          </p:cNvGrpSpPr>
          <p:nvPr/>
        </p:nvGrpSpPr>
        <p:grpSpPr bwMode="auto">
          <a:xfrm>
            <a:off x="3635375" y="3789363"/>
            <a:ext cx="1873250" cy="863600"/>
            <a:chOff x="3635896" y="1052736"/>
            <a:chExt cx="1872000" cy="863342"/>
          </a:xfrm>
        </p:grpSpPr>
        <p:sp>
          <p:nvSpPr>
            <p:cNvPr id="11" name="正方形/長方形 10"/>
            <p:cNvSpPr/>
            <p:nvPr/>
          </p:nvSpPr>
          <p:spPr bwMode="auto">
            <a:xfrm>
              <a:off x="3635896" y="1268572"/>
              <a:ext cx="1872000" cy="431671"/>
            </a:xfrm>
            <a:prstGeom prst="rect">
              <a:avLst/>
            </a:prstGeom>
            <a:solidFill>
              <a:schemeClr val="accent6">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円/楕円 5"/>
            <p:cNvSpPr/>
            <p:nvPr/>
          </p:nvSpPr>
          <p:spPr bwMode="auto">
            <a:xfrm>
              <a:off x="3635896" y="1052736"/>
              <a:ext cx="1872000" cy="431671"/>
            </a:xfrm>
            <a:prstGeom prst="ellipse">
              <a:avLst/>
            </a:prstGeom>
            <a:solidFill>
              <a:schemeClr val="accent6"/>
            </a:solidFill>
            <a:ln w="38100" cap="flat" cmpd="sng" algn="ctr">
              <a:noFill/>
              <a:prstDash val="solid"/>
              <a:round/>
              <a:headEnd type="none" w="med" len="med"/>
              <a:tailEnd type="none" w="med" len="med"/>
            </a:ln>
            <a:effectLst/>
          </p:spPr>
          <p:txBody>
            <a:bodyPr wrap="none" anchor="ctr"/>
            <a:lstStyle/>
            <a:p>
              <a:pPr algn="ctr" eaLnBrk="1" hangingPunct="1">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P</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hysics</a:t>
              </a:r>
            </a:p>
          </p:txBody>
        </p:sp>
        <p:sp>
          <p:nvSpPr>
            <p:cNvPr id="16" name="円/楕円 15"/>
            <p:cNvSpPr/>
            <p:nvPr/>
          </p:nvSpPr>
          <p:spPr bwMode="auto">
            <a:xfrm>
              <a:off x="3635896" y="1484407"/>
              <a:ext cx="1872000" cy="431671"/>
            </a:xfrm>
            <a:prstGeom prst="ellipse">
              <a:avLst/>
            </a:prstGeom>
            <a:solidFill>
              <a:schemeClr val="accent6">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35846" name="グループ化 22"/>
          <p:cNvGrpSpPr>
            <a:grpSpLocks/>
          </p:cNvGrpSpPr>
          <p:nvPr/>
        </p:nvGrpSpPr>
        <p:grpSpPr bwMode="auto">
          <a:xfrm>
            <a:off x="6011863" y="4438650"/>
            <a:ext cx="1873250" cy="862013"/>
            <a:chOff x="5292080" y="2276872"/>
            <a:chExt cx="1872208" cy="863342"/>
          </a:xfrm>
        </p:grpSpPr>
        <p:sp>
          <p:nvSpPr>
            <p:cNvPr id="15" name="正方形/長方形 14"/>
            <p:cNvSpPr/>
            <p:nvPr/>
          </p:nvSpPr>
          <p:spPr bwMode="auto">
            <a:xfrm>
              <a:off x="5292080" y="2493105"/>
              <a:ext cx="1872208" cy="432466"/>
            </a:xfrm>
            <a:prstGeom prst="rect">
              <a:avLst/>
            </a:prstGeom>
            <a:solidFill>
              <a:schemeClr val="accent5">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円/楕円 6"/>
            <p:cNvSpPr/>
            <p:nvPr/>
          </p:nvSpPr>
          <p:spPr bwMode="auto">
            <a:xfrm>
              <a:off x="5292080" y="2276872"/>
              <a:ext cx="1872208" cy="432466"/>
            </a:xfrm>
            <a:prstGeom prst="ellipse">
              <a:avLst/>
            </a:prstGeom>
            <a:solidFill>
              <a:schemeClr val="accent5"/>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16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err="1">
                  <a:solidFill>
                    <a:prstClr val="white"/>
                  </a:solidFill>
                  <a:latin typeface="Meiryo UI" panose="020B0604030504040204" pitchFamily="50" charset="-128"/>
                  <a:ea typeface="Meiryo UI" panose="020B0604030504040204" pitchFamily="50" charset="-128"/>
                  <a:cs typeface="Meiryo UI" panose="020B0604030504040204" pitchFamily="50" charset="-128"/>
                </a:rPr>
                <a:t>Electoricity</a:t>
              </a:r>
              <a:endParaRPr lang="en-US" altLang="ja-JP" sz="16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defRPr/>
              </a:pPr>
              <a:r>
                <a:rPr lang="en-US" altLang="ja-JP" sz="16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and Electronics</a:t>
              </a:r>
            </a:p>
          </p:txBody>
        </p:sp>
        <p:sp>
          <p:nvSpPr>
            <p:cNvPr id="17" name="円/楕円 16"/>
            <p:cNvSpPr/>
            <p:nvPr/>
          </p:nvSpPr>
          <p:spPr bwMode="auto">
            <a:xfrm>
              <a:off x="5292080" y="2707748"/>
              <a:ext cx="1872208" cy="432466"/>
            </a:xfrm>
            <a:prstGeom prst="ellipse">
              <a:avLst/>
            </a:prstGeom>
            <a:solidFill>
              <a:schemeClr val="accent5">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35847" name="グループ化 21"/>
          <p:cNvGrpSpPr>
            <a:grpSpLocks/>
          </p:cNvGrpSpPr>
          <p:nvPr/>
        </p:nvGrpSpPr>
        <p:grpSpPr bwMode="auto">
          <a:xfrm>
            <a:off x="4932363" y="5302250"/>
            <a:ext cx="1871662" cy="863600"/>
            <a:chOff x="4644008" y="4293850"/>
            <a:chExt cx="1872208" cy="863342"/>
          </a:xfrm>
        </p:grpSpPr>
        <p:sp>
          <p:nvSpPr>
            <p:cNvPr id="14" name="正方形/長方形 13"/>
            <p:cNvSpPr/>
            <p:nvPr/>
          </p:nvSpPr>
          <p:spPr bwMode="auto">
            <a:xfrm>
              <a:off x="4644008" y="4509686"/>
              <a:ext cx="1872208" cy="431671"/>
            </a:xfrm>
            <a:prstGeom prst="rect">
              <a:avLst/>
            </a:prstGeom>
            <a:solidFill>
              <a:schemeClr val="accent4"/>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円/楕円 7"/>
            <p:cNvSpPr/>
            <p:nvPr/>
          </p:nvSpPr>
          <p:spPr bwMode="auto">
            <a:xfrm>
              <a:off x="4644008" y="4293850"/>
              <a:ext cx="1872208" cy="431671"/>
            </a:xfrm>
            <a:prstGeom prst="ellipse">
              <a:avLst/>
            </a:prstGeom>
            <a:solidFill>
              <a:schemeClr val="accent4">
                <a:lumMod val="75000"/>
              </a:schemeClr>
            </a:solidFill>
            <a:ln w="38100" cap="flat" cmpd="sng" algn="ctr">
              <a:noFill/>
              <a:prstDash val="solid"/>
              <a:round/>
              <a:headEnd type="none" w="med" len="med"/>
              <a:tailEnd type="none" w="med" len="med"/>
            </a:ln>
            <a:effectLst/>
          </p:spPr>
          <p:txBody>
            <a:bodyPr wrap="none" anchor="ctr"/>
            <a:lstStyle/>
            <a:p>
              <a:pPr algn="ctr" eaLnBrk="1" hangingPunct="1">
                <a:defRPr/>
              </a:pPr>
              <a:r>
                <a:rPr lang="en-US" altLang="ja-JP"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Computer Science</a:t>
              </a: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円/楕円 17"/>
            <p:cNvSpPr/>
            <p:nvPr/>
          </p:nvSpPr>
          <p:spPr bwMode="auto">
            <a:xfrm>
              <a:off x="4644008" y="4725521"/>
              <a:ext cx="1872208" cy="431671"/>
            </a:xfrm>
            <a:prstGeom prst="ellipse">
              <a:avLst/>
            </a:prstGeom>
            <a:solidFill>
              <a:schemeClr val="accent4"/>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35848" name="グループ化 20"/>
          <p:cNvGrpSpPr>
            <a:grpSpLocks/>
          </p:cNvGrpSpPr>
          <p:nvPr/>
        </p:nvGrpSpPr>
        <p:grpSpPr bwMode="auto">
          <a:xfrm>
            <a:off x="2339975" y="5302250"/>
            <a:ext cx="1871663" cy="863600"/>
            <a:chOff x="2627784" y="4293850"/>
            <a:chExt cx="1872208" cy="863342"/>
          </a:xfrm>
        </p:grpSpPr>
        <p:sp>
          <p:nvSpPr>
            <p:cNvPr id="13" name="正方形/長方形 12"/>
            <p:cNvSpPr/>
            <p:nvPr/>
          </p:nvSpPr>
          <p:spPr bwMode="auto">
            <a:xfrm>
              <a:off x="2627784" y="4509686"/>
              <a:ext cx="1872208" cy="431671"/>
            </a:xfrm>
            <a:prstGeom prst="rect">
              <a:avLst/>
            </a:prstGeom>
            <a:solidFill>
              <a:schemeClr val="accent1">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円/楕円 8"/>
            <p:cNvSpPr/>
            <p:nvPr/>
          </p:nvSpPr>
          <p:spPr bwMode="auto">
            <a:xfrm>
              <a:off x="2627784" y="4293850"/>
              <a:ext cx="1872208" cy="431671"/>
            </a:xfrm>
            <a:prstGeom prst="ellipse">
              <a:avLst/>
            </a:prstGeom>
            <a:solidFill>
              <a:schemeClr val="accent1"/>
            </a:solidFill>
            <a:ln w="38100" cap="flat" cmpd="sng" algn="ctr">
              <a:noFill/>
              <a:prstDash val="solid"/>
              <a:round/>
              <a:headEnd type="none" w="med" len="med"/>
              <a:tailEnd type="none" w="med" len="med"/>
            </a:ln>
            <a:effectLst/>
          </p:spPr>
          <p:txBody>
            <a:bodyPr wrap="none" anchor="ctr"/>
            <a:lstStyle/>
            <a:p>
              <a:pPr algn="ctr" eaLnBrk="1" hangingPunct="1">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L</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ife </a:t>
              </a: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S</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cience</a:t>
              </a:r>
            </a:p>
          </p:txBody>
        </p:sp>
        <p:sp>
          <p:nvSpPr>
            <p:cNvPr id="19" name="円/楕円 18"/>
            <p:cNvSpPr/>
            <p:nvPr/>
          </p:nvSpPr>
          <p:spPr bwMode="auto">
            <a:xfrm>
              <a:off x="2627784" y="4725521"/>
              <a:ext cx="1872208" cy="431671"/>
            </a:xfrm>
            <a:prstGeom prst="ellipse">
              <a:avLst/>
            </a:prstGeom>
            <a:solidFill>
              <a:schemeClr val="accent1">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35849" name="グループ化 23"/>
          <p:cNvGrpSpPr>
            <a:grpSpLocks/>
          </p:cNvGrpSpPr>
          <p:nvPr/>
        </p:nvGrpSpPr>
        <p:grpSpPr bwMode="auto">
          <a:xfrm>
            <a:off x="1258888" y="4438650"/>
            <a:ext cx="1873250" cy="862013"/>
            <a:chOff x="1979712" y="2276872"/>
            <a:chExt cx="1872208" cy="863342"/>
          </a:xfrm>
        </p:grpSpPr>
        <p:sp>
          <p:nvSpPr>
            <p:cNvPr id="12" name="正方形/長方形 11"/>
            <p:cNvSpPr/>
            <p:nvPr/>
          </p:nvSpPr>
          <p:spPr bwMode="auto">
            <a:xfrm>
              <a:off x="1979712" y="2493105"/>
              <a:ext cx="1872208" cy="432466"/>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円/楕円 9"/>
            <p:cNvSpPr/>
            <p:nvPr/>
          </p:nvSpPr>
          <p:spPr bwMode="auto">
            <a:xfrm>
              <a:off x="1979712" y="2276872"/>
              <a:ext cx="1872208" cy="432466"/>
            </a:xfrm>
            <a:prstGeom prst="ellipse">
              <a:avLst/>
            </a:prstGeom>
            <a:solidFill>
              <a:schemeClr val="accent2"/>
            </a:solidFill>
            <a:ln w="38100" cap="flat" cmpd="sng" algn="ctr">
              <a:noFill/>
              <a:prstDash val="solid"/>
              <a:round/>
              <a:headEnd type="none" w="med" len="med"/>
              <a:tailEnd type="none" w="med" len="med"/>
            </a:ln>
            <a:effectLst/>
          </p:spPr>
          <p:txBody>
            <a:bodyPr wrap="none" anchor="ctr"/>
            <a:lstStyle/>
            <a:p>
              <a:pPr algn="ctr" eaLnBrk="1" hangingPunct="1">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a:t>
              </a:r>
              <a:r>
                <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hemistry</a:t>
              </a:r>
            </a:p>
          </p:txBody>
        </p:sp>
        <p:sp>
          <p:nvSpPr>
            <p:cNvPr id="20" name="円/楕円 19"/>
            <p:cNvSpPr/>
            <p:nvPr/>
          </p:nvSpPr>
          <p:spPr bwMode="auto">
            <a:xfrm>
              <a:off x="1979712" y="2707748"/>
              <a:ext cx="1872208" cy="432466"/>
            </a:xfrm>
            <a:prstGeom prst="ellipse">
              <a:avLst/>
            </a:prstGeom>
            <a:solidFill>
              <a:schemeClr val="accent2">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26" name="円/楕円 25"/>
          <p:cNvSpPr/>
          <p:nvPr/>
        </p:nvSpPr>
        <p:spPr bwMode="auto">
          <a:xfrm>
            <a:off x="1258888" y="1052513"/>
            <a:ext cx="6624637" cy="1528762"/>
          </a:xfrm>
          <a:prstGeom prst="ellipse">
            <a:avLst/>
          </a:prstGeom>
          <a:solidFill>
            <a:srgbClr val="C00000"/>
          </a:solidFill>
          <a:ln w="38100" cap="flat" cmpd="sng" algn="ctr">
            <a:noFill/>
            <a:prstDash val="solid"/>
            <a:round/>
            <a:headEnd type="none" w="med" len="med"/>
            <a:tailEnd type="none" w="med" len="med"/>
          </a:ln>
          <a:effectLst/>
        </p:spPr>
        <p:txBody>
          <a:bodyPr wrap="none" anchor="ctr"/>
          <a:lstStyle/>
          <a:p>
            <a:pPr algn="ctr" eaLnBrk="1" hangingPunct="1">
              <a:defRPr/>
            </a:pPr>
            <a:r>
              <a:rPr lang="en-US" altLang="ja-JP"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Research application to </a:t>
            </a:r>
          </a:p>
          <a:p>
            <a:pPr algn="ctr" eaLnBrk="1" hangingPunct="1">
              <a:defRPr/>
            </a:pPr>
            <a:r>
              <a:rPr lang="en-US" altLang="ja-JP"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Industries and Real-life</a:t>
            </a:r>
            <a:endParaRPr lang="ja-JP" altLang="en-US"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正方形/長方形 27"/>
          <p:cNvSpPr/>
          <p:nvPr/>
        </p:nvSpPr>
        <p:spPr>
          <a:xfrm>
            <a:off x="1258888" y="2898775"/>
            <a:ext cx="6624637" cy="522288"/>
          </a:xfrm>
          <a:prstGeom prst="rect">
            <a:avLst/>
          </a:prstGeom>
        </p:spPr>
        <p:txBody>
          <a:bodyPr>
            <a:spAutoFit/>
          </a:bodyPr>
          <a:lstStyle/>
          <a:p>
            <a:pPr algn="ctr">
              <a:defRPr/>
            </a:pPr>
            <a:r>
              <a:rPr lang="ja-JP" altLang="en-US" sz="2800" dirty="0">
                <a:solidFill>
                  <a:srgbClr val="C00000"/>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The Quest for Truth</a:t>
            </a:r>
          </a:p>
        </p:txBody>
      </p:sp>
    </p:spTree>
    <p:extLst>
      <p:ext uri="{BB962C8B-B14F-4D97-AF65-F5344CB8AC3E}">
        <p14:creationId xmlns:p14="http://schemas.microsoft.com/office/powerpoint/2010/main" val="126987092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1"/>
          <p:cNvSpPr>
            <a:spLocks noGrp="1"/>
          </p:cNvSpPr>
          <p:nvPr>
            <p:ph type="title"/>
          </p:nvPr>
        </p:nvSpPr>
        <p:spPr>
          <a:xfrm>
            <a:off x="174122" y="-12926"/>
            <a:ext cx="8207375" cy="600075"/>
          </a:xfrm>
        </p:spPr>
        <p:txBody>
          <a:bodyPr/>
          <a:lstStyle/>
          <a:p>
            <a:r>
              <a:rPr lang="ja-JP" altLang="en-US" sz="2400" dirty="0">
                <a:latin typeface="Meiryo UI" panose="020B0604030504040204" pitchFamily="50" charset="-128"/>
                <a:ea typeface="Meiryo UI" panose="020B0604030504040204" pitchFamily="50" charset="-128"/>
                <a:sym typeface="ヒラギノ角ゴ ProN W6" charset="-128"/>
              </a:rPr>
              <a:t>From </a:t>
            </a:r>
            <a:r>
              <a:rPr lang="en-US" altLang="ja-JP" sz="2400" dirty="0">
                <a:latin typeface="Meiryo UI" panose="020B0604030504040204" pitchFamily="50" charset="-128"/>
                <a:ea typeface="Meiryo UI" panose="020B0604030504040204" pitchFamily="50" charset="-128"/>
                <a:sym typeface="ヒラギノ角ゴ ProN W6" charset="-128"/>
              </a:rPr>
              <a:t>undergraduate school to graduate school</a:t>
            </a:r>
            <a:endParaRPr lang="ja-JP" altLang="en-US" sz="2400" dirty="0">
              <a:latin typeface="Meiryo UI" panose="020B0604030504040204" pitchFamily="50" charset="-128"/>
              <a:ea typeface="Meiryo UI" panose="020B0604030504040204" pitchFamily="50" charset="-128"/>
            </a:endParaRPr>
          </a:p>
        </p:txBody>
      </p:sp>
      <p:sp>
        <p:nvSpPr>
          <p:cNvPr id="36866"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203525D5-ABEA-9641-AB86-6A4EA52E1AD4}" type="slidenum">
              <a:rPr kumimoji="0" lang="en-US" altLang="ja-JP" sz="1000">
                <a:solidFill>
                  <a:prstClr val="black"/>
                </a:solidFill>
                <a:latin typeface="Arial" charset="0"/>
                <a:ea typeface="ヒラギノ角ゴ ProN W3" charset="-128"/>
                <a:cs typeface="Arial" charset="0"/>
              </a:rPr>
              <a:pPr>
                <a:spcBef>
                  <a:spcPct val="0"/>
                </a:spcBef>
                <a:buSzTx/>
                <a:buFontTx/>
                <a:buNone/>
              </a:pPr>
              <a:t>15</a:t>
            </a:fld>
            <a:endParaRPr kumimoji="0" lang="en-US" altLang="ja-JP" sz="1000">
              <a:solidFill>
                <a:prstClr val="black"/>
              </a:solidFill>
              <a:latin typeface="Arial" charset="0"/>
              <a:ea typeface="ヒラギノ角ゴ ProN W3" charset="-128"/>
              <a:cs typeface="Arial" charset="0"/>
            </a:endParaRPr>
          </a:p>
        </p:txBody>
      </p:sp>
      <p:sp>
        <p:nvSpPr>
          <p:cNvPr id="4" name="Text Box 11"/>
          <p:cNvSpPr txBox="1">
            <a:spLocks noChangeArrowheads="1"/>
          </p:cNvSpPr>
          <p:nvPr/>
        </p:nvSpPr>
        <p:spPr bwMode="auto">
          <a:xfrm>
            <a:off x="468313" y="2349500"/>
            <a:ext cx="3814762" cy="3814763"/>
          </a:xfrm>
          <a:prstGeom prst="rect">
            <a:avLst/>
          </a:prstGeom>
          <a:solidFill>
            <a:schemeClr val="accent5">
              <a:lumMod val="20000"/>
              <a:lumOff val="80000"/>
            </a:schemeClr>
          </a:solidFill>
          <a:ln>
            <a:noFill/>
          </a:ln>
        </p:spPr>
        <p:txBody>
          <a:bodyPr wrap="none"/>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Physics</a:t>
            </a:r>
          </a:p>
          <a:p>
            <a:pP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Applied Physics</a:t>
            </a:r>
          </a:p>
          <a:p>
            <a:pP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a:t>
            </a:r>
            <a:endPar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endParaRPr>
          </a:p>
          <a:p>
            <a:pPr algn="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Chemistry and Biochemistry</a:t>
            </a:r>
          </a:p>
          <a:p>
            <a:pP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Applied Chemistry</a:t>
            </a:r>
          </a:p>
          <a:p>
            <a:pPr eaLnBrk="1" hangingPunct="1">
              <a:lnSpc>
                <a:spcPct val="120000"/>
              </a:lnSpc>
              <a:defRPr/>
            </a:pPr>
            <a:r>
              <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a:t>
            </a: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Life science and </a:t>
            </a:r>
            <a:endPar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endParaRPr>
          </a:p>
          <a:p>
            <a:pPr algn="r" eaLnBrk="1" hangingPunct="1">
              <a:lnSpc>
                <a:spcPct val="120000"/>
              </a:lnSpc>
              <a:defRPr/>
            </a:pPr>
            <a:r>
              <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M</a:t>
            </a: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edical </a:t>
            </a:r>
            <a:r>
              <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Bio</a:t>
            </a: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science </a:t>
            </a:r>
          </a:p>
          <a:p>
            <a:pPr eaLnBrk="1" hangingPunct="1">
              <a:lnSpc>
                <a:spcPct val="120000"/>
              </a:lnSpc>
              <a:defRPr/>
            </a:pP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Department of Electrical </a:t>
            </a:r>
            <a:endPar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defRPr/>
            </a:pPr>
            <a:r>
              <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         Engineering &amp; Bios</a:t>
            </a:r>
            <a:r>
              <a:rPr lang="ja-JP" altLang="en-US"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rPr>
              <a:t>ciences</a:t>
            </a:r>
          </a:p>
          <a:p>
            <a:pPr eaLnBrk="1" hangingPunct="1">
              <a:defRPr/>
            </a:pPr>
            <a:endParaRPr lang="en-US" altLang="ja-JP" sz="1800" dirty="0">
              <a:solidFill>
                <a:srgbClr val="2F5597"/>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Text Box 12"/>
          <p:cNvSpPr txBox="1">
            <a:spLocks noChangeArrowheads="1"/>
          </p:cNvSpPr>
          <p:nvPr/>
        </p:nvSpPr>
        <p:spPr bwMode="auto">
          <a:xfrm>
            <a:off x="468313" y="1686297"/>
            <a:ext cx="3816350" cy="663204"/>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50000"/>
              </a:spcBef>
              <a:buSzTx/>
              <a:buFontTx/>
              <a:buNone/>
              <a:defRPr/>
            </a:pPr>
            <a:r>
              <a:rPr lang="en-US" altLang="ja-JP"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School of</a:t>
            </a:r>
          </a:p>
          <a:p>
            <a:pPr algn="ctr" eaLnBrk="1" hangingPunct="1">
              <a:spcBef>
                <a:spcPct val="50000"/>
              </a:spcBef>
              <a:buSzTx/>
              <a:buFontTx/>
              <a:buNone/>
              <a:defRPr/>
            </a:pPr>
            <a:r>
              <a:rPr lang="ja-JP" altLang="en-US"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Advanced Science and </a:t>
            </a:r>
            <a:r>
              <a:rPr lang="en-US" altLang="ja-JP"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Engineering</a:t>
            </a:r>
            <a:endParaRPr lang="ja-JP" altLang="en-US"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Text Box 13"/>
          <p:cNvSpPr txBox="1">
            <a:spLocks noChangeArrowheads="1"/>
          </p:cNvSpPr>
          <p:nvPr/>
        </p:nvSpPr>
        <p:spPr bwMode="auto">
          <a:xfrm>
            <a:off x="4860925" y="2349500"/>
            <a:ext cx="3937754" cy="3816350"/>
          </a:xfrm>
          <a:prstGeom prst="rect">
            <a:avLst/>
          </a:prstGeom>
          <a:solidFill>
            <a:schemeClr val="accent5"/>
          </a:solidFill>
          <a:ln w="19050">
            <a:noFill/>
            <a:miter lim="800000"/>
            <a:headEnd/>
            <a:tailEnd/>
          </a:ln>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Integrative Bioscience and </a:t>
            </a:r>
          </a:p>
          <a:p>
            <a:pPr algn="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Biomedical Engineering</a:t>
            </a:r>
            <a:endParaRPr lang="ja-JP" altLang="en-US" sz="1200" baseline="30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Nano-Science and Engineering</a:t>
            </a: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Cooperative Major in Advanced Biomedical </a:t>
            </a: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Sciences</a:t>
            </a: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Cooperative Major in Advanced </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Health Science</a:t>
            </a: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Cooperative Major in Nuclear </a:t>
            </a:r>
            <a:r>
              <a:rPr lang="en-US" altLang="ja-JP" sz="1200" dirty="0" err="1">
                <a:solidFill>
                  <a:prstClr val="white"/>
                </a:solidFill>
                <a:latin typeface="Meiryo UI" panose="020B0604030504040204" pitchFamily="50" charset="-128"/>
                <a:ea typeface="Meiryo UI" panose="020B0604030504040204" pitchFamily="50" charset="-128"/>
                <a:cs typeface="Meiryo UI" panose="020B0604030504040204" pitchFamily="50" charset="-128"/>
              </a:rPr>
              <a:t>Ener</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gy</a:t>
            </a: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Advanced Science and Engineering </a:t>
            </a: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(5 </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Years</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baseline="30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Text Box 14"/>
          <p:cNvSpPr txBox="1">
            <a:spLocks noChangeArrowheads="1"/>
          </p:cNvSpPr>
          <p:nvPr/>
        </p:nvSpPr>
        <p:spPr bwMode="auto">
          <a:xfrm>
            <a:off x="4859337" y="1686297"/>
            <a:ext cx="3939341" cy="663203"/>
          </a:xfrm>
          <a:prstGeom prst="rect">
            <a:avLst/>
          </a:prstGeom>
          <a:solidFill>
            <a:schemeClr val="accent5">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50000"/>
              </a:spcBef>
              <a:buSzTx/>
              <a:buFontTx/>
              <a:buNone/>
              <a:defRPr/>
            </a:pPr>
            <a:r>
              <a:rPr lang="ja-JP" altLang="en-US"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Graduate School of </a:t>
            </a:r>
            <a:endParaRPr lang="en-US" altLang="ja-JP"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spcBef>
                <a:spcPct val="50000"/>
              </a:spcBef>
              <a:buSzTx/>
              <a:buFontTx/>
              <a:buNone/>
              <a:defRPr/>
            </a:pPr>
            <a:r>
              <a:rPr lang="ja-JP" altLang="en-US" sz="14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Advanced Science and Engineering</a:t>
            </a:r>
          </a:p>
        </p:txBody>
      </p:sp>
      <p:sp>
        <p:nvSpPr>
          <p:cNvPr id="8" name="AutoShape 18"/>
          <p:cNvSpPr>
            <a:spLocks noChangeArrowheads="1"/>
          </p:cNvSpPr>
          <p:nvPr/>
        </p:nvSpPr>
        <p:spPr bwMode="auto">
          <a:xfrm rot="16200000" flipV="1">
            <a:off x="4275138" y="2025353"/>
            <a:ext cx="574675" cy="288925"/>
          </a:xfrm>
          <a:prstGeom prst="triangle">
            <a:avLst>
              <a:gd name="adj" fmla="val 50000"/>
            </a:avLst>
          </a:prstGeom>
          <a:solidFill>
            <a:schemeClr val="accent5"/>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1"/>
          <p:cNvSpPr txBox="1">
            <a:spLocks noChangeArrowheads="1"/>
          </p:cNvSpPr>
          <p:nvPr/>
        </p:nvSpPr>
        <p:spPr bwMode="auto">
          <a:xfrm>
            <a:off x="4384709" y="2457153"/>
            <a:ext cx="353943" cy="194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spcBef>
                <a:spcPct val="0"/>
              </a:spcBef>
              <a:buSzTx/>
              <a:buFontTx/>
              <a:buNone/>
              <a:defRPr/>
            </a:pPr>
            <a:r>
              <a:rPr lang="en-US" altLang="ja-JP" sz="11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Higher education</a:t>
            </a:r>
            <a:endParaRPr lang="ja-JP" altLang="en-US" sz="11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873" name="角丸四角形 10"/>
          <p:cNvSpPr>
            <a:spLocks noChangeArrowheads="1"/>
          </p:cNvSpPr>
          <p:nvPr/>
        </p:nvSpPr>
        <p:spPr bwMode="auto">
          <a:xfrm>
            <a:off x="4356100" y="4061362"/>
            <a:ext cx="431800" cy="2087563"/>
          </a:xfrm>
          <a:prstGeom prst="roundRect">
            <a:avLst>
              <a:gd name="adj" fmla="val 16667"/>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ctr">
              <a:spcBef>
                <a:spcPct val="0"/>
              </a:spcBef>
              <a:buSzTx/>
              <a:buFontTx/>
              <a:buNone/>
            </a:pPr>
            <a:r>
              <a:rPr kumimoji="0" lang="ja-JP" altLang="en-US" sz="1100" b="1" dirty="0">
                <a:latin typeface="Meiryo UI" panose="020B0604030504040204" pitchFamily="50" charset="-128"/>
                <a:ea typeface="Meiryo UI" panose="020B0604030504040204" pitchFamily="50" charset="-128"/>
                <a:cs typeface="Meiryo UI" panose="020B0604030504040204" pitchFamily="50" charset="-128"/>
              </a:rPr>
              <a:t>Recommendation </a:t>
            </a:r>
            <a:r>
              <a:rPr kumimoji="0" lang="en-US" altLang="ja-JP" sz="1100" b="1" dirty="0">
                <a:latin typeface="Meiryo UI" panose="020B0604030504040204" pitchFamily="50" charset="-128"/>
                <a:ea typeface="Meiryo UI" panose="020B0604030504040204" pitchFamily="50" charset="-128"/>
                <a:cs typeface="Meiryo UI" panose="020B0604030504040204" pitchFamily="50" charset="-128"/>
              </a:rPr>
              <a:t>system</a:t>
            </a:r>
            <a:endParaRPr kumimoji="0" lang="ja-JP" altLang="en-US" sz="11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475166" y="587149"/>
            <a:ext cx="3802644" cy="1200329"/>
          </a:xfrm>
          <a:prstGeom prst="rect">
            <a:avLst/>
          </a:prstGeom>
          <a:noFill/>
        </p:spPr>
        <p:txBody>
          <a:bodyPr wrap="none" anchor="ctr">
            <a:spAutoFit/>
          </a:bodyPr>
          <a:lstStyle/>
          <a:p>
            <a:pPr algn="ctr">
              <a:defRPr/>
            </a:pPr>
            <a:r>
              <a:rPr kumimoji="1" lang="en-US" altLang="ja-JP" sz="7200" b="1" dirty="0">
                <a:solidFill>
                  <a:srgbClr val="4472C4"/>
                </a:solidFill>
                <a:latin typeface="Century Gothic"/>
                <a:ea typeface="Meiryo UI"/>
                <a:sym typeface="Arial" pitchFamily="34" charset="0"/>
              </a:rPr>
              <a:t>6 </a:t>
            </a:r>
            <a:r>
              <a:rPr kumimoji="1" lang="ja-JP" altLang="en-US" sz="3600" b="1" dirty="0">
                <a:solidFill>
                  <a:srgbClr val="4472C4"/>
                </a:solidFill>
                <a:latin typeface="Century Gothic"/>
                <a:ea typeface="Meiryo UI"/>
                <a:sym typeface="Arial" pitchFamily="34" charset="0"/>
              </a:rPr>
              <a:t>departments</a:t>
            </a:r>
          </a:p>
        </p:txBody>
      </p:sp>
      <p:sp>
        <p:nvSpPr>
          <p:cNvPr id="13" name="テキスト ボックス 12"/>
          <p:cNvSpPr txBox="1"/>
          <p:nvPr/>
        </p:nvSpPr>
        <p:spPr>
          <a:xfrm>
            <a:off x="4736349" y="587149"/>
            <a:ext cx="4062330" cy="1200329"/>
          </a:xfrm>
          <a:prstGeom prst="rect">
            <a:avLst/>
          </a:prstGeom>
          <a:noFill/>
        </p:spPr>
        <p:txBody>
          <a:bodyPr wrap="none" anchor="ctr">
            <a:spAutoFit/>
          </a:bodyPr>
          <a:lstStyle/>
          <a:p>
            <a:pPr algn="ctr">
              <a:defRPr/>
            </a:pPr>
            <a:r>
              <a:rPr kumimoji="1" lang="en-US" altLang="ja-JP" sz="7200" b="1" dirty="0">
                <a:solidFill>
                  <a:srgbClr val="4472C4">
                    <a:lumMod val="75000"/>
                  </a:srgbClr>
                </a:solidFill>
                <a:latin typeface="Century Gothic"/>
                <a:ea typeface="Meiryo UI"/>
                <a:sym typeface="Arial" pitchFamily="34" charset="0"/>
              </a:rPr>
              <a:t>11</a:t>
            </a:r>
            <a:r>
              <a:rPr kumimoji="1" lang="en-US" altLang="ja-JP" sz="3600" b="1" dirty="0">
                <a:solidFill>
                  <a:srgbClr val="4472C4">
                    <a:lumMod val="75000"/>
                  </a:srgbClr>
                </a:solidFill>
                <a:latin typeface="Century Gothic"/>
                <a:ea typeface="Meiryo UI"/>
                <a:sym typeface="Arial" pitchFamily="34" charset="0"/>
              </a:rPr>
              <a:t>departments</a:t>
            </a:r>
            <a:endParaRPr kumimoji="1" lang="ja-JP" altLang="en-US" sz="3600" b="1" dirty="0">
              <a:solidFill>
                <a:srgbClr val="4472C4">
                  <a:lumMod val="75000"/>
                </a:srgbClr>
              </a:solidFill>
              <a:latin typeface="Century Gothic"/>
              <a:ea typeface="Meiryo UI"/>
              <a:sym typeface="Arial" pitchFamily="34" charset="0"/>
            </a:endParaRPr>
          </a:p>
        </p:txBody>
      </p:sp>
      <p:sp>
        <p:nvSpPr>
          <p:cNvPr id="14" name="右矢印 13"/>
          <p:cNvSpPr/>
          <p:nvPr/>
        </p:nvSpPr>
        <p:spPr bwMode="auto">
          <a:xfrm>
            <a:off x="4284663" y="1199125"/>
            <a:ext cx="576262" cy="360363"/>
          </a:xfrm>
          <a:prstGeom prst="rightArrow">
            <a:avLst/>
          </a:prstGeom>
          <a:solidFill>
            <a:schemeClr val="accent3"/>
          </a:solidFill>
          <a:ln w="9525" cap="flat" cmpd="sng" algn="ctr">
            <a:noFill/>
            <a:prstDash val="solid"/>
            <a:round/>
            <a:headEnd type="none" w="med" len="med"/>
            <a:tailEnd type="none" w="med" len="med"/>
          </a:ln>
          <a:effectLst/>
        </p:spPr>
        <p:txBody>
          <a:bodyPr/>
          <a:lstStyle/>
          <a:p>
            <a:pPr eaLnBrk="1" hangingPunct="1">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Text Box 13"/>
          <p:cNvSpPr txBox="1">
            <a:spLocks noChangeArrowheads="1"/>
          </p:cNvSpPr>
          <p:nvPr/>
        </p:nvSpPr>
        <p:spPr bwMode="auto">
          <a:xfrm>
            <a:off x="4930229" y="2436133"/>
            <a:ext cx="3772337" cy="1640424"/>
          </a:xfrm>
          <a:prstGeom prst="rect">
            <a:avLst/>
          </a:prstGeom>
          <a:solidFill>
            <a:schemeClr val="accent5">
              <a:lumMod val="50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Pure</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and Applied Physics</a:t>
            </a: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Chemistry and Biochemistry</a:t>
            </a: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Applied Chemistry</a:t>
            </a: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Life</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Science </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and Medical </a:t>
            </a: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Bioscience</a:t>
            </a:r>
            <a:endPar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Department of Electric</a:t>
            </a: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al Engineering</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and </a:t>
            </a:r>
            <a:endPar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10000"/>
              </a:lnSpc>
              <a:spcBef>
                <a:spcPct val="0"/>
              </a:spcBef>
              <a:buSzTx/>
              <a:buFontTx/>
              <a:buNone/>
              <a:defRPr/>
            </a:pPr>
            <a:r>
              <a:rPr lang="en-US" altLang="ja-JP"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                                                     Bios</a:t>
            </a:r>
            <a:r>
              <a:rPr lang="ja-JP" altLang="en-US" sz="12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ciences</a:t>
            </a:r>
            <a:endParaRPr lang="en-US" altLang="ja-JP" sz="1200" baseline="30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00289845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タイトル 1"/>
          <p:cNvSpPr>
            <a:spLocks noGrp="1"/>
          </p:cNvSpPr>
          <p:nvPr>
            <p:ph type="title"/>
          </p:nvPr>
        </p:nvSpPr>
        <p:spPr>
          <a:xfrm>
            <a:off x="69193" y="-25400"/>
            <a:ext cx="8581095" cy="600075"/>
          </a:xfrm>
        </p:spPr>
        <p:txBody>
          <a:bodyPr/>
          <a:lstStyle/>
          <a:p>
            <a:r>
              <a:rPr lang="en-US" altLang="ja-JP" sz="2000" dirty="0">
                <a:latin typeface="Meiryo UI" panose="020B0604030504040204" pitchFamily="50" charset="-128"/>
                <a:ea typeface="Meiryo UI" panose="020B0604030504040204" pitchFamily="50" charset="-128"/>
              </a:rPr>
              <a:t>11 </a:t>
            </a:r>
            <a:r>
              <a:rPr lang="ja-JP" altLang="en-US" sz="2000" dirty="0">
                <a:latin typeface="Meiryo UI" panose="020B0604030504040204" pitchFamily="50" charset="-128"/>
                <a:ea typeface="Meiryo UI" panose="020B0604030504040204" pitchFamily="50" charset="-128"/>
              </a:rPr>
              <a:t>majors in the Graduate School of Advanced Science and Engineering</a:t>
            </a:r>
          </a:p>
        </p:txBody>
      </p:sp>
      <p:sp>
        <p:nvSpPr>
          <p:cNvPr id="37890"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B2F54C7A-8C13-6849-82E2-DAFBC862243E}" type="slidenum">
              <a:rPr kumimoji="0" lang="en-US" altLang="ja-JP" sz="1000">
                <a:solidFill>
                  <a:prstClr val="black"/>
                </a:solidFill>
                <a:latin typeface="Arial" charset="0"/>
                <a:ea typeface="ヒラギノ角ゴ ProN W3" charset="-128"/>
                <a:cs typeface="Arial" charset="0"/>
              </a:rPr>
              <a:pPr>
                <a:spcBef>
                  <a:spcPct val="0"/>
                </a:spcBef>
                <a:buSzTx/>
                <a:buFontTx/>
                <a:buNone/>
              </a:pPr>
              <a:t>16</a:t>
            </a:fld>
            <a:endParaRPr kumimoji="0" lang="en-US" altLang="ja-JP" sz="1000">
              <a:solidFill>
                <a:prstClr val="black"/>
              </a:solidFill>
              <a:latin typeface="Arial" charset="0"/>
              <a:ea typeface="ヒラギノ角ゴ ProN W3" charset="-128"/>
              <a:cs typeface="Arial" charset="0"/>
            </a:endParaRPr>
          </a:p>
        </p:txBody>
      </p:sp>
      <p:sp>
        <p:nvSpPr>
          <p:cNvPr id="5" name="Text Box 12"/>
          <p:cNvSpPr txBox="1">
            <a:spLocks noChangeArrowheads="1"/>
          </p:cNvSpPr>
          <p:nvPr/>
        </p:nvSpPr>
        <p:spPr bwMode="auto">
          <a:xfrm>
            <a:off x="187851" y="888434"/>
            <a:ext cx="4369460" cy="600075"/>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1600" b="1" dirty="0">
                <a:solidFill>
                  <a:prstClr val="white"/>
                </a:solidFill>
                <a:latin typeface="Century Gothic"/>
                <a:ea typeface="Meiryo UI"/>
                <a:sym typeface="ヒラギノ角ゴ ProN W6" charset="-128"/>
              </a:rPr>
              <a:t>Education and Support for All </a:t>
            </a:r>
            <a:r>
              <a:rPr lang="en-US" altLang="ja-JP" sz="1600" b="1" dirty="0">
                <a:solidFill>
                  <a:prstClr val="white"/>
                </a:solidFill>
                <a:latin typeface="Century Gothic"/>
                <a:ea typeface="Meiryo UI"/>
                <a:sym typeface="ヒラギノ角ゴ ProN W6" charset="-128"/>
              </a:rPr>
              <a:t>Three </a:t>
            </a:r>
            <a:r>
              <a:rPr lang="ja-JP" altLang="en-US" sz="1600" b="1" dirty="0">
                <a:solidFill>
                  <a:prstClr val="white"/>
                </a:solidFill>
                <a:latin typeface="Century Gothic"/>
                <a:ea typeface="Meiryo UI"/>
                <a:sym typeface="ヒラギノ角ゴ ProN W6" charset="-128"/>
              </a:rPr>
              <a:t>Schools </a:t>
            </a:r>
            <a:endParaRPr lang="en-US" altLang="ja-JP" sz="1600" b="1" dirty="0">
              <a:solidFill>
                <a:prstClr val="white"/>
              </a:solidFill>
              <a:latin typeface="Century Gothic"/>
              <a:ea typeface="Meiryo UI"/>
              <a:sym typeface="ヒラギノ角ゴ ProN W6" charset="-128"/>
            </a:endParaRPr>
          </a:p>
          <a:p>
            <a:pPr algn="ctr" eaLnBrk="1" hangingPunct="1">
              <a:spcBef>
                <a:spcPts val="0"/>
              </a:spcBef>
              <a:buSzTx/>
              <a:buFont typeface="Arial" panose="020B0604020202020204" pitchFamily="34" charset="0"/>
              <a:buNone/>
              <a:defRPr/>
            </a:pPr>
            <a:r>
              <a:rPr lang="en-US" altLang="ja-JP" sz="1600" b="1" dirty="0">
                <a:solidFill>
                  <a:prstClr val="white"/>
                </a:solidFill>
                <a:latin typeface="Century Gothic"/>
                <a:ea typeface="Meiryo UI"/>
                <a:sym typeface="ヒラギノ角ゴ ProN W6" charset="-128"/>
              </a:rPr>
              <a:t>o</a:t>
            </a:r>
            <a:r>
              <a:rPr lang="ja-JP" altLang="en-US" sz="1600" b="1" dirty="0">
                <a:solidFill>
                  <a:prstClr val="white"/>
                </a:solidFill>
                <a:latin typeface="Century Gothic"/>
                <a:ea typeface="Meiryo UI"/>
                <a:sym typeface="ヒラギノ角ゴ ProN W6" charset="-128"/>
              </a:rPr>
              <a:t>f  Science and Engineering</a:t>
            </a:r>
            <a:endParaRPr lang="en-US" altLang="ja-JP" sz="1600" b="1" dirty="0">
              <a:solidFill>
                <a:prstClr val="white"/>
              </a:solidFill>
              <a:latin typeface="Century Gothic"/>
              <a:ea typeface="Meiryo UI"/>
              <a:sym typeface="ヒラギノ角ゴ ProN W6" charset="-128"/>
            </a:endParaRPr>
          </a:p>
        </p:txBody>
      </p:sp>
      <p:sp>
        <p:nvSpPr>
          <p:cNvPr id="6" name="正方形/長方形 5"/>
          <p:cNvSpPr/>
          <p:nvPr/>
        </p:nvSpPr>
        <p:spPr>
          <a:xfrm>
            <a:off x="323850" y="1516278"/>
            <a:ext cx="4369460" cy="1141338"/>
          </a:xfrm>
          <a:prstGeom prst="rect">
            <a:avLst/>
          </a:prstGeom>
        </p:spPr>
        <p:txBody>
          <a:bodyPr wrap="square">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en-US" altLang="ja-JP" sz="1600" dirty="0">
                <a:latin typeface="Meiryo UI"/>
                <a:ea typeface="Meiryo UI"/>
                <a:sym typeface="ヒラギノ丸ゴ ProN W4" charset="-128"/>
              </a:rPr>
              <a:t>Integrated</a:t>
            </a:r>
            <a:r>
              <a:rPr lang="ja-JP" altLang="en-US" sz="1600" dirty="0">
                <a:latin typeface="Meiryo UI"/>
                <a:ea typeface="Meiryo UI"/>
                <a:sym typeface="ヒラギノ丸ゴ ProN W4" charset="-128"/>
              </a:rPr>
              <a:t> </a:t>
            </a:r>
            <a:r>
              <a:rPr lang="en-US" altLang="ja-JP" sz="1600" dirty="0">
                <a:latin typeface="Meiryo UI"/>
                <a:ea typeface="Meiryo UI"/>
                <a:sym typeface="ヒラギノ丸ゴ ProN W4" charset="-128"/>
              </a:rPr>
              <a:t>English</a:t>
            </a:r>
            <a:r>
              <a:rPr lang="ja-JP" altLang="en-US" sz="1600" dirty="0">
                <a:latin typeface="Meiryo UI"/>
                <a:ea typeface="Meiryo UI"/>
                <a:sym typeface="ヒラギノ丸ゴ ProN W4" charset="-128"/>
              </a:rPr>
              <a:t> education </a:t>
            </a:r>
            <a:r>
              <a:rPr lang="en-US" altLang="ja-JP" sz="1600" dirty="0">
                <a:latin typeface="Meiryo UI"/>
                <a:ea typeface="Meiryo UI"/>
                <a:sym typeface="ヒラギノ丸ゴ ProN W4" charset="-128"/>
              </a:rPr>
              <a:t>program </a:t>
            </a:r>
            <a:r>
              <a:rPr lang="ja-JP" altLang="en-US" sz="1600" dirty="0">
                <a:latin typeface="Meiryo UI"/>
                <a:ea typeface="Meiryo UI"/>
                <a:sym typeface="ヒラギノ丸ゴ ProN W4" charset="-128"/>
              </a:rPr>
              <a:t>from undergraduate </a:t>
            </a:r>
            <a:r>
              <a:rPr lang="en-US" altLang="ja-JP" sz="1600" dirty="0">
                <a:latin typeface="Meiryo UI"/>
                <a:ea typeface="Meiryo UI"/>
                <a:sym typeface="ヒラギノ丸ゴ ProN W4" charset="-128"/>
              </a:rPr>
              <a:t>to</a:t>
            </a:r>
            <a:r>
              <a:rPr lang="ja-JP" altLang="en-US" sz="1600" dirty="0">
                <a:latin typeface="Meiryo UI"/>
                <a:ea typeface="Meiryo UI"/>
                <a:sym typeface="ヒラギノ丸ゴ ProN W4" charset="-128"/>
              </a:rPr>
              <a:t> </a:t>
            </a:r>
            <a:r>
              <a:rPr lang="en-US" altLang="ja-JP" sz="1600" dirty="0">
                <a:latin typeface="Meiryo UI"/>
                <a:ea typeface="Meiryo UI"/>
                <a:sym typeface="ヒラギノ丸ゴ ProN W4" charset="-128"/>
              </a:rPr>
              <a:t>graduate levels</a:t>
            </a:r>
          </a:p>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Career Support through Industry-Academic Collaboration</a:t>
            </a:r>
            <a:endParaRPr lang="en-US" altLang="ja-JP" sz="1600" dirty="0">
              <a:latin typeface="Meiryo UI"/>
              <a:ea typeface="Meiryo UI"/>
              <a:sym typeface="ヒラギノ丸ゴ ProN W4" charset="-128"/>
            </a:endParaRPr>
          </a:p>
        </p:txBody>
      </p:sp>
      <p:sp>
        <p:nvSpPr>
          <p:cNvPr id="7" name="Text Box 12"/>
          <p:cNvSpPr txBox="1">
            <a:spLocks noChangeArrowheads="1"/>
          </p:cNvSpPr>
          <p:nvPr/>
        </p:nvSpPr>
        <p:spPr bwMode="auto">
          <a:xfrm>
            <a:off x="323850" y="2699770"/>
            <a:ext cx="4030663" cy="539750"/>
          </a:xfrm>
          <a:prstGeom prst="rect">
            <a:avLst/>
          </a:prstGeom>
          <a:solidFill>
            <a:schemeClr val="accent5"/>
          </a:solidFill>
          <a:ln>
            <a:noFill/>
          </a:ln>
        </p:spPr>
        <p:txBody>
          <a:bodyPr wrap="none" anchor="ctr"/>
          <a:lstStyle>
            <a:defPPr>
              <a:defRPr lang="en-US"/>
            </a:defPPr>
            <a:lvl1pPr algn="ctr" eaLnBrk="1" hangingPunct="1">
              <a:spcBef>
                <a:spcPts val="0"/>
              </a:spcBef>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sz="1600" dirty="0">
                <a:solidFill>
                  <a:prstClr val="white"/>
                </a:solidFill>
                <a:sym typeface="ヒラギノ角ゴ ProN W6" charset="-128"/>
              </a:rPr>
              <a:t>Academic </a:t>
            </a:r>
            <a:r>
              <a:rPr lang="en-US" altLang="ja-JP" sz="1600" dirty="0">
                <a:solidFill>
                  <a:prstClr val="white"/>
                </a:solidFill>
                <a:sym typeface="ヒラギノ角ゴ ProN W6" charset="-128"/>
              </a:rPr>
              <a:t>R</a:t>
            </a:r>
            <a:r>
              <a:rPr lang="ja-JP" altLang="en-US" sz="1600" dirty="0">
                <a:solidFill>
                  <a:prstClr val="white"/>
                </a:solidFill>
                <a:sym typeface="ヒラギノ角ゴ ProN W6" charset="-128"/>
              </a:rPr>
              <a:t>esearch </a:t>
            </a:r>
            <a:r>
              <a:rPr lang="en-US" altLang="ja-JP" sz="1600" dirty="0">
                <a:solidFill>
                  <a:prstClr val="white"/>
                </a:solidFill>
                <a:sym typeface="ヒラギノ角ゴ ProN W6" charset="-128"/>
              </a:rPr>
              <a:t>beyond</a:t>
            </a:r>
          </a:p>
          <a:p>
            <a:pPr>
              <a:defRPr/>
            </a:pPr>
            <a:r>
              <a:rPr lang="en-US" altLang="ja-JP" sz="1600" dirty="0">
                <a:solidFill>
                  <a:prstClr val="white"/>
                </a:solidFill>
                <a:sym typeface="ヒラギノ角ゴ ProN W6" charset="-128"/>
              </a:rPr>
              <a:t>Traditional Research Fields</a:t>
            </a:r>
          </a:p>
        </p:txBody>
      </p:sp>
      <p:sp>
        <p:nvSpPr>
          <p:cNvPr id="8" name="正方形/長方形 7"/>
          <p:cNvSpPr/>
          <p:nvPr/>
        </p:nvSpPr>
        <p:spPr>
          <a:xfrm>
            <a:off x="299108" y="3319843"/>
            <a:ext cx="4201454" cy="1141338"/>
          </a:xfrm>
          <a:prstGeom prst="rect">
            <a:avLst/>
          </a:prstGeom>
        </p:spPr>
        <p:txBody>
          <a:bodyPr wrap="square">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Expansion into new and interdisciplinary fields</a:t>
            </a:r>
            <a:endParaRPr lang="en-US" altLang="ja-JP" sz="16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Interdisciplinary </a:t>
            </a:r>
            <a:r>
              <a:rPr lang="en-US" altLang="ja-JP" sz="1600" dirty="0">
                <a:latin typeface="Meiryo UI"/>
                <a:ea typeface="Meiryo UI"/>
                <a:sym typeface="ヒラギノ丸ゴ ProN W4" charset="-128"/>
              </a:rPr>
              <a:t>majors</a:t>
            </a:r>
            <a:r>
              <a:rPr lang="ja-JP" altLang="en-US" sz="1600" dirty="0">
                <a:latin typeface="Meiryo UI"/>
                <a:ea typeface="Meiryo UI"/>
                <a:sym typeface="ヒラギノ丸ゴ ProN W4" charset="-128"/>
              </a:rPr>
              <a:t> and </a:t>
            </a:r>
            <a:r>
              <a:rPr lang="en-US" altLang="ja-JP" sz="1600" dirty="0">
                <a:latin typeface="Meiryo UI"/>
                <a:ea typeface="Meiryo UI"/>
                <a:sym typeface="ヒラギノ丸ゴ ProN W4" charset="-128"/>
              </a:rPr>
              <a:t>Cooperative</a:t>
            </a:r>
            <a:r>
              <a:rPr lang="ja-JP" altLang="en-US" sz="1600" dirty="0">
                <a:latin typeface="Meiryo UI"/>
                <a:ea typeface="Meiryo UI"/>
                <a:sym typeface="ヒラギノ丸ゴ ProN W4" charset="-128"/>
              </a:rPr>
              <a:t> </a:t>
            </a:r>
            <a:r>
              <a:rPr lang="en-US" altLang="ja-JP" sz="1600" dirty="0">
                <a:latin typeface="Meiryo UI"/>
                <a:ea typeface="Meiryo UI"/>
                <a:sym typeface="ヒラギノ丸ゴ ProN W4" charset="-128"/>
              </a:rPr>
              <a:t>majors</a:t>
            </a:r>
            <a:endParaRPr lang="ja-JP" altLang="en-US" sz="1600" dirty="0">
              <a:latin typeface="Meiryo UI"/>
              <a:ea typeface="Meiryo UI"/>
              <a:sym typeface="ヒラギノ丸ゴ ProN W4" charset="-128"/>
            </a:endParaRPr>
          </a:p>
        </p:txBody>
      </p:sp>
      <p:sp>
        <p:nvSpPr>
          <p:cNvPr id="10" name="角丸四角形 9"/>
          <p:cNvSpPr/>
          <p:nvPr/>
        </p:nvSpPr>
        <p:spPr bwMode="auto">
          <a:xfrm>
            <a:off x="4643439" y="1052513"/>
            <a:ext cx="4032250" cy="5113337"/>
          </a:xfrm>
          <a:prstGeom prst="roundRect">
            <a:avLst>
              <a:gd name="adj" fmla="val 1975"/>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1" name="角丸四角形 10"/>
          <p:cNvSpPr/>
          <p:nvPr/>
        </p:nvSpPr>
        <p:spPr bwMode="auto">
          <a:xfrm>
            <a:off x="5362831" y="1160463"/>
            <a:ext cx="3241419"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a:t>
            </a:r>
            <a:r>
              <a:rPr lang="en-US" altLang="ja-JP" sz="1000" b="1" dirty="0">
                <a:solidFill>
                  <a:srgbClr val="4472C4"/>
                </a:solidFill>
                <a:latin typeface="Meiryo UI"/>
                <a:ea typeface="Meiryo UI"/>
                <a:sym typeface="ヒラギノ角ゴ ProN W6" charset="-128"/>
              </a:rPr>
              <a:t>Pure and </a:t>
            </a:r>
            <a:r>
              <a:rPr lang="ja-JP" altLang="en-US" sz="1000" b="1" dirty="0">
                <a:solidFill>
                  <a:srgbClr val="4472C4"/>
                </a:solidFill>
                <a:latin typeface="Meiryo UI"/>
                <a:ea typeface="Meiryo UI"/>
                <a:sym typeface="ヒラギノ角ゴ ProN W6" charset="-128"/>
              </a:rPr>
              <a:t>Applied Physics</a:t>
            </a:r>
            <a:endParaRPr lang="en-US" altLang="ja-JP" sz="1000" b="1" dirty="0">
              <a:solidFill>
                <a:srgbClr val="4472C4"/>
              </a:solidFill>
              <a:latin typeface="Meiryo UI"/>
              <a:ea typeface="Meiryo UI"/>
              <a:sym typeface="ヒラギノ角ゴ ProN W6" charset="-128"/>
            </a:endParaRPr>
          </a:p>
        </p:txBody>
      </p:sp>
      <p:sp>
        <p:nvSpPr>
          <p:cNvPr id="18" name="角丸四角形 17"/>
          <p:cNvSpPr/>
          <p:nvPr/>
        </p:nvSpPr>
        <p:spPr bwMode="auto">
          <a:xfrm>
            <a:off x="5362831" y="1593850"/>
            <a:ext cx="3241419" cy="358775"/>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Chemistry </a:t>
            </a:r>
            <a:r>
              <a:rPr lang="en-US" altLang="ja-JP" sz="1000" b="1" dirty="0">
                <a:solidFill>
                  <a:srgbClr val="4472C4"/>
                </a:solidFill>
                <a:latin typeface="Meiryo UI"/>
                <a:ea typeface="Meiryo UI"/>
                <a:sym typeface="ヒラギノ角ゴ ProN W6" charset="-128"/>
              </a:rPr>
              <a:t>and </a:t>
            </a:r>
            <a:r>
              <a:rPr lang="ja-JP" altLang="en-US" sz="1000" b="1" dirty="0">
                <a:solidFill>
                  <a:srgbClr val="4472C4"/>
                </a:solidFill>
                <a:latin typeface="Meiryo UI"/>
                <a:ea typeface="Meiryo UI"/>
                <a:sym typeface="ヒラギノ角ゴ ProN W6" charset="-128"/>
              </a:rPr>
              <a:t>Biochemistry</a:t>
            </a:r>
            <a:endParaRPr lang="en-US" altLang="ja-JP" sz="1000" b="1" dirty="0">
              <a:solidFill>
                <a:srgbClr val="4472C4"/>
              </a:solidFill>
              <a:latin typeface="Meiryo UI"/>
              <a:ea typeface="Meiryo UI"/>
              <a:sym typeface="ヒラギノ角ゴ ProN W6" charset="-128"/>
            </a:endParaRPr>
          </a:p>
        </p:txBody>
      </p:sp>
      <p:sp>
        <p:nvSpPr>
          <p:cNvPr id="19" name="角丸四角形 18"/>
          <p:cNvSpPr/>
          <p:nvPr/>
        </p:nvSpPr>
        <p:spPr bwMode="auto">
          <a:xfrm>
            <a:off x="5361044" y="2025650"/>
            <a:ext cx="3243205" cy="358775"/>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Applied Chemistry</a:t>
            </a:r>
            <a:endParaRPr lang="en-US" altLang="ja-JP" sz="1000" b="1" dirty="0">
              <a:solidFill>
                <a:srgbClr val="4472C4"/>
              </a:solidFill>
              <a:latin typeface="Meiryo UI"/>
              <a:ea typeface="Meiryo UI"/>
              <a:sym typeface="ヒラギノ角ゴ ProN W6" charset="-128"/>
            </a:endParaRPr>
          </a:p>
        </p:txBody>
      </p:sp>
      <p:sp>
        <p:nvSpPr>
          <p:cNvPr id="20" name="角丸四角形 19"/>
          <p:cNvSpPr/>
          <p:nvPr/>
        </p:nvSpPr>
        <p:spPr bwMode="auto">
          <a:xfrm>
            <a:off x="5361244" y="2457450"/>
            <a:ext cx="3241419" cy="360363"/>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a:t>
            </a:r>
            <a:endParaRPr lang="en-US" altLang="ja-JP" sz="1000" b="1" dirty="0">
              <a:solidFill>
                <a:srgbClr val="4472C4"/>
              </a:solidFill>
              <a:latin typeface="Meiryo UI"/>
              <a:ea typeface="Meiryo UI"/>
              <a:sym typeface="ヒラギノ角ゴ ProN W6" charset="-128"/>
            </a:endParaRPr>
          </a:p>
          <a:p>
            <a:pPr algn="r" eaLnBrk="1" hangingPunct="1">
              <a:defRPr/>
            </a:pPr>
            <a:r>
              <a:rPr lang="en-US" altLang="ja-JP" sz="1000" b="1" dirty="0">
                <a:solidFill>
                  <a:srgbClr val="4472C4"/>
                </a:solidFill>
                <a:latin typeface="Meiryo UI"/>
                <a:ea typeface="Meiryo UI"/>
                <a:sym typeface="ヒラギノ角ゴ ProN W6" charset="-128"/>
              </a:rPr>
              <a:t>Life Science and Medical</a:t>
            </a:r>
            <a:r>
              <a:rPr lang="ja-JP" altLang="en-US" sz="1000" b="1" dirty="0">
                <a:solidFill>
                  <a:srgbClr val="4472C4"/>
                </a:solidFill>
                <a:latin typeface="Meiryo UI"/>
                <a:ea typeface="Meiryo UI"/>
                <a:sym typeface="ヒラギノ角ゴ ProN W6" charset="-128"/>
              </a:rPr>
              <a:t> </a:t>
            </a:r>
            <a:r>
              <a:rPr lang="en-US" altLang="ja-JP" sz="1000" b="1" dirty="0">
                <a:solidFill>
                  <a:srgbClr val="4472C4"/>
                </a:solidFill>
                <a:latin typeface="Meiryo UI"/>
                <a:ea typeface="Meiryo UI"/>
                <a:sym typeface="ヒラギノ角ゴ ProN W6" charset="-128"/>
              </a:rPr>
              <a:t>Bios</a:t>
            </a:r>
            <a:r>
              <a:rPr lang="ja-JP" altLang="en-US" sz="1000" b="1" dirty="0">
                <a:solidFill>
                  <a:srgbClr val="4472C4"/>
                </a:solidFill>
                <a:latin typeface="Meiryo UI"/>
                <a:ea typeface="Meiryo UI"/>
                <a:sym typeface="ヒラギノ角ゴ ProN W6" charset="-128"/>
              </a:rPr>
              <a:t>cience</a:t>
            </a:r>
            <a:endParaRPr lang="en-US" altLang="ja-JP" sz="1000" b="1" dirty="0">
              <a:solidFill>
                <a:srgbClr val="4472C4"/>
              </a:solidFill>
              <a:latin typeface="Meiryo UI"/>
              <a:ea typeface="Meiryo UI"/>
              <a:sym typeface="ヒラギノ角ゴ ProN W6" charset="-128"/>
            </a:endParaRPr>
          </a:p>
        </p:txBody>
      </p:sp>
      <p:sp>
        <p:nvSpPr>
          <p:cNvPr id="21" name="角丸四角形 20"/>
          <p:cNvSpPr/>
          <p:nvPr/>
        </p:nvSpPr>
        <p:spPr bwMode="auto">
          <a:xfrm>
            <a:off x="5361244" y="2889250"/>
            <a:ext cx="3241419" cy="360363"/>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a:t>
            </a:r>
            <a:endParaRPr lang="en-US" altLang="ja-JP" sz="1000" b="1" dirty="0">
              <a:solidFill>
                <a:srgbClr val="4472C4"/>
              </a:solidFill>
              <a:latin typeface="Meiryo UI"/>
              <a:ea typeface="Meiryo UI"/>
              <a:sym typeface="ヒラギノ角ゴ ProN W6" charset="-128"/>
            </a:endParaRPr>
          </a:p>
          <a:p>
            <a:pPr algn="r" eaLnBrk="1" hangingPunct="1">
              <a:defRPr/>
            </a:pPr>
            <a:r>
              <a:rPr lang="ja-JP" altLang="en-US" sz="1000" b="1" dirty="0">
                <a:solidFill>
                  <a:srgbClr val="4472C4"/>
                </a:solidFill>
                <a:latin typeface="Meiryo UI"/>
                <a:ea typeface="Meiryo UI"/>
                <a:sym typeface="ヒラギノ角ゴ ProN W6" charset="-128"/>
              </a:rPr>
              <a:t>Electri</a:t>
            </a:r>
            <a:r>
              <a:rPr lang="en-US" altLang="ja-JP" sz="1000" b="1" dirty="0" err="1">
                <a:solidFill>
                  <a:srgbClr val="4472C4"/>
                </a:solidFill>
                <a:latin typeface="Meiryo UI"/>
                <a:ea typeface="Meiryo UI"/>
                <a:sym typeface="ヒラギノ角ゴ ProN W6" charset="-128"/>
              </a:rPr>
              <a:t>cal</a:t>
            </a:r>
            <a:r>
              <a:rPr lang="en-US" altLang="ja-JP" sz="1000" b="1" dirty="0">
                <a:solidFill>
                  <a:srgbClr val="4472C4"/>
                </a:solidFill>
                <a:latin typeface="Meiryo UI"/>
                <a:ea typeface="Meiryo UI"/>
                <a:sym typeface="ヒラギノ角ゴ ProN W6" charset="-128"/>
              </a:rPr>
              <a:t> Engineering</a:t>
            </a:r>
            <a:r>
              <a:rPr lang="ja-JP" altLang="en-US" sz="1000" b="1" dirty="0">
                <a:solidFill>
                  <a:srgbClr val="4472C4"/>
                </a:solidFill>
                <a:latin typeface="Meiryo UI"/>
                <a:ea typeface="Meiryo UI"/>
                <a:sym typeface="ヒラギノ角ゴ ProN W6" charset="-128"/>
              </a:rPr>
              <a:t> </a:t>
            </a:r>
            <a:r>
              <a:rPr lang="en-US" altLang="ja-JP" sz="1000" b="1" dirty="0">
                <a:solidFill>
                  <a:srgbClr val="4472C4"/>
                </a:solidFill>
                <a:latin typeface="Meiryo UI"/>
                <a:ea typeface="Meiryo UI"/>
                <a:sym typeface="ヒラギノ角ゴ ProN W6" charset="-128"/>
              </a:rPr>
              <a:t>and Bios</a:t>
            </a:r>
            <a:r>
              <a:rPr lang="ja-JP" altLang="en-US" sz="1000" b="1" dirty="0">
                <a:solidFill>
                  <a:srgbClr val="4472C4"/>
                </a:solidFill>
                <a:latin typeface="Meiryo UI"/>
                <a:ea typeface="Meiryo UI"/>
                <a:sym typeface="ヒラギノ角ゴ ProN W6" charset="-128"/>
              </a:rPr>
              <a:t>cience</a:t>
            </a:r>
            <a:endParaRPr lang="en-US" altLang="ja-JP" sz="1000" b="1" dirty="0">
              <a:solidFill>
                <a:srgbClr val="4472C4"/>
              </a:solidFill>
              <a:latin typeface="Meiryo UI"/>
              <a:ea typeface="Meiryo UI"/>
              <a:sym typeface="ヒラギノ角ゴ ProN W6" charset="-128"/>
            </a:endParaRPr>
          </a:p>
        </p:txBody>
      </p:sp>
      <p:sp>
        <p:nvSpPr>
          <p:cNvPr id="37901" name="角丸四角形 21"/>
          <p:cNvSpPr>
            <a:spLocks noChangeArrowheads="1"/>
          </p:cNvSpPr>
          <p:nvPr/>
        </p:nvSpPr>
        <p:spPr bwMode="auto">
          <a:xfrm>
            <a:off x="5361244" y="3394075"/>
            <a:ext cx="3241419" cy="358775"/>
          </a:xfrm>
          <a:prstGeom prst="roundRect">
            <a:avLst>
              <a:gd name="adj" fmla="val 1665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r" eaLnBrk="1" hangingPunct="1">
              <a:spcBef>
                <a:spcPct val="0"/>
              </a:spcBef>
              <a:buSzTx/>
              <a:buFontTx/>
              <a:buNone/>
            </a:pPr>
            <a:r>
              <a:rPr kumimoji="0" lang="ja-JP" altLang="en-US" sz="1000" b="1" dirty="0">
                <a:solidFill>
                  <a:srgbClr val="4472C4"/>
                </a:solidFill>
                <a:latin typeface="Meiryo UI" charset="-128"/>
                <a:sym typeface="ヒラギノ角ゴ ProN W6" charset="-128"/>
              </a:rPr>
              <a:t>Department of </a:t>
            </a:r>
            <a:r>
              <a:rPr kumimoji="0" lang="en-US" altLang="ja-JP" sz="1000" b="1" dirty="0">
                <a:solidFill>
                  <a:srgbClr val="4472C4"/>
                </a:solidFill>
                <a:latin typeface="Meiryo UI" charset="-128"/>
                <a:sym typeface="ヒラギノ角ゴ ProN W6" charset="-128"/>
              </a:rPr>
              <a:t>Integrative Bioscience and</a:t>
            </a:r>
          </a:p>
          <a:p>
            <a:pPr algn="r" eaLnBrk="1" hangingPunct="1">
              <a:spcBef>
                <a:spcPct val="0"/>
              </a:spcBef>
              <a:buSzTx/>
              <a:buFontTx/>
              <a:buNone/>
            </a:pPr>
            <a:r>
              <a:rPr kumimoji="0" lang="en-US" altLang="ja-JP" sz="1000" b="1" dirty="0">
                <a:solidFill>
                  <a:srgbClr val="4472C4"/>
                </a:solidFill>
                <a:latin typeface="Meiryo UI" charset="-128"/>
                <a:sym typeface="ヒラギノ角ゴ ProN W6" charset="-128"/>
              </a:rPr>
              <a:t>Biomedical Engineering</a:t>
            </a:r>
            <a:endParaRPr kumimoji="0" lang="ja-JP" altLang="en-US" sz="1000" b="1" dirty="0">
              <a:solidFill>
                <a:srgbClr val="4472C4"/>
              </a:solidFill>
              <a:latin typeface="Meiryo UI" charset="-128"/>
              <a:sym typeface="ヒラギノ角ゴ ProN W6" charset="-128"/>
            </a:endParaRPr>
          </a:p>
        </p:txBody>
      </p:sp>
      <p:sp>
        <p:nvSpPr>
          <p:cNvPr id="37902" name="角丸四角形 22"/>
          <p:cNvSpPr>
            <a:spLocks noChangeArrowheads="1"/>
          </p:cNvSpPr>
          <p:nvPr/>
        </p:nvSpPr>
        <p:spPr bwMode="auto">
          <a:xfrm>
            <a:off x="5361244" y="3825875"/>
            <a:ext cx="3241419" cy="358775"/>
          </a:xfrm>
          <a:prstGeom prst="roundRect">
            <a:avLst>
              <a:gd name="adj" fmla="val 1665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r" eaLnBrk="1" hangingPunct="1">
              <a:spcBef>
                <a:spcPct val="0"/>
              </a:spcBef>
              <a:buSzTx/>
              <a:buFontTx/>
              <a:buNone/>
            </a:pPr>
            <a:r>
              <a:rPr kumimoji="0" lang="ja-JP" altLang="en-US" sz="1000" b="1">
                <a:solidFill>
                  <a:srgbClr val="4472C4"/>
                </a:solidFill>
                <a:latin typeface="Meiryo UI" charset="-128"/>
                <a:sym typeface="ヒラギノ角ゴ ProN W6" charset="-128"/>
              </a:rPr>
              <a:t>Department of Nano-Science and Engineering </a:t>
            </a:r>
          </a:p>
        </p:txBody>
      </p:sp>
      <p:sp>
        <p:nvSpPr>
          <p:cNvPr id="24" name="角丸四角形 23"/>
          <p:cNvSpPr/>
          <p:nvPr/>
        </p:nvSpPr>
        <p:spPr bwMode="auto">
          <a:xfrm>
            <a:off x="5359656" y="4329113"/>
            <a:ext cx="3241419"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en-US" altLang="ja-JP" sz="1000" b="1" dirty="0">
                <a:solidFill>
                  <a:srgbClr val="4472C4"/>
                </a:solidFill>
                <a:latin typeface="Meiryo UI"/>
                <a:ea typeface="Meiryo UI"/>
                <a:sym typeface="ヒラギノ角ゴ ProN W6" charset="-128"/>
              </a:rPr>
              <a:t>Cooperative Major in</a:t>
            </a:r>
            <a:r>
              <a:rPr lang="ja-JP" altLang="en-US" sz="1000" b="1" dirty="0">
                <a:solidFill>
                  <a:srgbClr val="4472C4"/>
                </a:solidFill>
                <a:latin typeface="Meiryo UI"/>
                <a:ea typeface="Meiryo UI"/>
                <a:sym typeface="ヒラギノ角ゴ ProN W6" charset="-128"/>
              </a:rPr>
              <a:t> </a:t>
            </a:r>
            <a:endParaRPr lang="en-US" altLang="ja-JP" sz="1000" b="1" dirty="0">
              <a:solidFill>
                <a:srgbClr val="4472C4"/>
              </a:solidFill>
              <a:latin typeface="Meiryo UI"/>
              <a:ea typeface="Meiryo UI"/>
              <a:sym typeface="ヒラギノ角ゴ ProN W6" charset="-128"/>
            </a:endParaRPr>
          </a:p>
          <a:p>
            <a:pPr algn="r" eaLnBrk="1" hangingPunct="1">
              <a:defRPr/>
            </a:pPr>
            <a:r>
              <a:rPr lang="ja-JP" altLang="en-US" sz="1000" b="1" dirty="0">
                <a:solidFill>
                  <a:srgbClr val="4472C4"/>
                </a:solidFill>
                <a:latin typeface="Meiryo UI"/>
                <a:ea typeface="Meiryo UI"/>
                <a:sym typeface="ヒラギノ角ゴ ProN W6" charset="-128"/>
              </a:rPr>
              <a:t>Advanced Biomedical Sciences</a:t>
            </a:r>
            <a:endParaRPr lang="en-US" altLang="ja-JP" sz="1000" b="1" dirty="0">
              <a:solidFill>
                <a:srgbClr val="4472C4"/>
              </a:solidFill>
              <a:latin typeface="Meiryo UI"/>
              <a:ea typeface="Meiryo UI"/>
              <a:sym typeface="ヒラギノ角ゴ ProN W6" charset="-128"/>
            </a:endParaRPr>
          </a:p>
        </p:txBody>
      </p:sp>
      <p:sp>
        <p:nvSpPr>
          <p:cNvPr id="25" name="角丸四角形 24"/>
          <p:cNvSpPr/>
          <p:nvPr/>
        </p:nvSpPr>
        <p:spPr bwMode="auto">
          <a:xfrm>
            <a:off x="5359656" y="4760913"/>
            <a:ext cx="3241419"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en-US" altLang="ja-JP" sz="1000" b="1" dirty="0">
                <a:solidFill>
                  <a:srgbClr val="4472C4"/>
                </a:solidFill>
                <a:latin typeface="Meiryo UI"/>
                <a:ea typeface="Meiryo UI"/>
                <a:sym typeface="ヒラギノ角ゴ ProN W6" charset="-128"/>
              </a:rPr>
              <a:t>Cooperative Major in</a:t>
            </a:r>
            <a:r>
              <a:rPr lang="ja-JP" altLang="en-US" sz="1000" b="1" dirty="0">
                <a:solidFill>
                  <a:srgbClr val="4472C4"/>
                </a:solidFill>
                <a:latin typeface="Meiryo UI"/>
                <a:ea typeface="Meiryo UI"/>
                <a:sym typeface="ヒラギノ角ゴ ProN W6" charset="-128"/>
              </a:rPr>
              <a:t> </a:t>
            </a:r>
            <a:endParaRPr lang="en-US" altLang="ja-JP" sz="1000" b="1" dirty="0">
              <a:solidFill>
                <a:srgbClr val="4472C4"/>
              </a:solidFill>
              <a:latin typeface="Meiryo UI"/>
              <a:ea typeface="Meiryo UI"/>
              <a:sym typeface="ヒラギノ角ゴ ProN W6" charset="-128"/>
            </a:endParaRPr>
          </a:p>
          <a:p>
            <a:pPr algn="r" eaLnBrk="1" hangingPunct="1">
              <a:defRPr/>
            </a:pPr>
            <a:r>
              <a:rPr lang="ja-JP" altLang="en-US" sz="1000" b="1" dirty="0">
                <a:solidFill>
                  <a:srgbClr val="4472C4"/>
                </a:solidFill>
                <a:latin typeface="Meiryo UI"/>
                <a:ea typeface="Meiryo UI"/>
                <a:sym typeface="ヒラギノ角ゴ ProN W6" charset="-128"/>
              </a:rPr>
              <a:t>Advanced Health Science</a:t>
            </a:r>
            <a:endParaRPr lang="en-US" altLang="ja-JP" sz="1000" b="1" dirty="0">
              <a:solidFill>
                <a:srgbClr val="4472C4"/>
              </a:solidFill>
              <a:latin typeface="Meiryo UI"/>
              <a:ea typeface="Meiryo UI"/>
              <a:sym typeface="ヒラギノ角ゴ ProN W6" charset="-128"/>
            </a:endParaRPr>
          </a:p>
        </p:txBody>
      </p:sp>
      <p:sp>
        <p:nvSpPr>
          <p:cNvPr id="26" name="角丸四角形 25"/>
          <p:cNvSpPr/>
          <p:nvPr/>
        </p:nvSpPr>
        <p:spPr bwMode="auto">
          <a:xfrm>
            <a:off x="5359656" y="5192713"/>
            <a:ext cx="3241419"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en-US" altLang="ja-JP" sz="1000" b="1" dirty="0">
                <a:solidFill>
                  <a:srgbClr val="4472C4"/>
                </a:solidFill>
                <a:latin typeface="Meiryo UI"/>
                <a:ea typeface="Meiryo UI"/>
                <a:sym typeface="ヒラギノ角ゴ ProN W6" charset="-128"/>
              </a:rPr>
              <a:t>Cooperative Major in</a:t>
            </a:r>
            <a:r>
              <a:rPr lang="ja-JP" altLang="en-US" sz="1000" b="1" dirty="0">
                <a:solidFill>
                  <a:srgbClr val="4472C4"/>
                </a:solidFill>
                <a:latin typeface="Meiryo UI"/>
                <a:ea typeface="Meiryo UI"/>
                <a:sym typeface="ヒラギノ角ゴ ProN W6" charset="-128"/>
              </a:rPr>
              <a:t> </a:t>
            </a:r>
            <a:r>
              <a:rPr lang="en-US" altLang="ja-JP" sz="1000" b="1" dirty="0">
                <a:solidFill>
                  <a:srgbClr val="4472C4"/>
                </a:solidFill>
                <a:latin typeface="Meiryo UI"/>
                <a:ea typeface="Meiryo UI"/>
                <a:sym typeface="ヒラギノ角ゴ ProN W6" charset="-128"/>
              </a:rPr>
              <a:t>Nuclear</a:t>
            </a:r>
            <a:r>
              <a:rPr lang="ja-JP" altLang="en-US" sz="1000" b="1" dirty="0">
                <a:solidFill>
                  <a:srgbClr val="4472C4"/>
                </a:solidFill>
                <a:latin typeface="Meiryo UI"/>
                <a:ea typeface="Meiryo UI"/>
                <a:sym typeface="ヒラギノ角ゴ ProN W6" charset="-128"/>
              </a:rPr>
              <a:t> Energy</a:t>
            </a:r>
            <a:endParaRPr lang="en-US" altLang="ja-JP" sz="1000" b="1" dirty="0">
              <a:solidFill>
                <a:srgbClr val="4472C4"/>
              </a:solidFill>
              <a:latin typeface="Meiryo UI"/>
              <a:ea typeface="Meiryo UI"/>
              <a:sym typeface="ヒラギノ角ゴ ProN W6" charset="-128"/>
            </a:endParaRPr>
          </a:p>
        </p:txBody>
      </p:sp>
      <p:sp>
        <p:nvSpPr>
          <p:cNvPr id="27" name="角丸四角形 26"/>
          <p:cNvSpPr/>
          <p:nvPr/>
        </p:nvSpPr>
        <p:spPr bwMode="auto">
          <a:xfrm>
            <a:off x="5362831" y="5697538"/>
            <a:ext cx="3241419"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r" eaLnBrk="1" hangingPunct="1">
              <a:defRPr/>
            </a:pPr>
            <a:r>
              <a:rPr lang="ja-JP" altLang="en-US" sz="1000" b="1" dirty="0">
                <a:solidFill>
                  <a:srgbClr val="4472C4"/>
                </a:solidFill>
                <a:latin typeface="Meiryo UI"/>
                <a:ea typeface="Meiryo UI"/>
                <a:sym typeface="ヒラギノ角ゴ ProN W6" charset="-128"/>
              </a:rPr>
              <a:t>Department of </a:t>
            </a:r>
            <a:endParaRPr lang="en-US" altLang="ja-JP" sz="1000" b="1" dirty="0">
              <a:solidFill>
                <a:srgbClr val="4472C4"/>
              </a:solidFill>
              <a:latin typeface="Meiryo UI"/>
              <a:ea typeface="Meiryo UI"/>
              <a:sym typeface="ヒラギノ角ゴ ProN W6" charset="-128"/>
            </a:endParaRPr>
          </a:p>
          <a:p>
            <a:pPr algn="r" eaLnBrk="1" hangingPunct="1">
              <a:defRPr/>
            </a:pPr>
            <a:r>
              <a:rPr lang="ja-JP" altLang="en-US" sz="1000" b="1" dirty="0">
                <a:solidFill>
                  <a:srgbClr val="4472C4"/>
                </a:solidFill>
                <a:latin typeface="Meiryo UI"/>
                <a:ea typeface="Meiryo UI"/>
                <a:sym typeface="ヒラギノ角ゴ ProN W6" charset="-128"/>
              </a:rPr>
              <a:t>Advanced Science and Engineering</a:t>
            </a:r>
          </a:p>
        </p:txBody>
      </p:sp>
      <p:cxnSp>
        <p:nvCxnSpPr>
          <p:cNvPr id="29" name="直線コネクタ 28"/>
          <p:cNvCxnSpPr/>
          <p:nvPr/>
        </p:nvCxnSpPr>
        <p:spPr bwMode="auto">
          <a:xfrm>
            <a:off x="4787900" y="3321050"/>
            <a:ext cx="3813175"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cxnSp>
        <p:nvCxnSpPr>
          <p:cNvPr id="30" name="直線コネクタ 29"/>
          <p:cNvCxnSpPr/>
          <p:nvPr/>
        </p:nvCxnSpPr>
        <p:spPr bwMode="auto">
          <a:xfrm>
            <a:off x="4787900" y="4257675"/>
            <a:ext cx="3813175"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cxnSp>
        <p:nvCxnSpPr>
          <p:cNvPr id="31" name="直線コネクタ 30"/>
          <p:cNvCxnSpPr/>
          <p:nvPr/>
        </p:nvCxnSpPr>
        <p:spPr bwMode="auto">
          <a:xfrm>
            <a:off x="4787900" y="5626100"/>
            <a:ext cx="3814763"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sp>
        <p:nvSpPr>
          <p:cNvPr id="33" name="正方形/長方形 32"/>
          <p:cNvSpPr/>
          <p:nvPr/>
        </p:nvSpPr>
        <p:spPr>
          <a:xfrm>
            <a:off x="4693310" y="3291653"/>
            <a:ext cx="933450" cy="930275"/>
          </a:xfrm>
          <a:prstGeom prst="rect">
            <a:avLst/>
          </a:prstGeom>
        </p:spPr>
        <p:txBody>
          <a:bodyPr wrap="none" anchor="ctr"/>
          <a:lstStyle/>
          <a:p>
            <a:pPr>
              <a:defRPr/>
            </a:pP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I</a:t>
            </a:r>
            <a:r>
              <a:rPr lang="ja-JP" altLang="en-US"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nterdisciplinary</a:t>
            </a:r>
            <a:endPar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endParaRPr>
          </a:p>
          <a:p>
            <a:pPr>
              <a:defRPr/>
            </a:pP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majors</a:t>
            </a:r>
            <a:endParaRPr lang="ja-JP" altLang="en-US"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34" name="正方形/長方形 33"/>
          <p:cNvSpPr/>
          <p:nvPr/>
        </p:nvSpPr>
        <p:spPr>
          <a:xfrm>
            <a:off x="4693310" y="4365625"/>
            <a:ext cx="1023909" cy="1182688"/>
          </a:xfrm>
          <a:prstGeom prst="rect">
            <a:avLst/>
          </a:prstGeom>
        </p:spPr>
        <p:txBody>
          <a:bodyPr wrap="none" anchor="ctr"/>
          <a:lstStyle/>
          <a:p>
            <a:pPr>
              <a:defRPr/>
            </a:pP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Cooperative </a:t>
            </a:r>
          </a:p>
          <a:p>
            <a:pPr>
              <a:defRPr/>
            </a:pP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majors</a:t>
            </a:r>
            <a:endParaRPr lang="ja-JP" altLang="en-US"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35" name="正方形/長方形 34"/>
          <p:cNvSpPr/>
          <p:nvPr/>
        </p:nvSpPr>
        <p:spPr>
          <a:xfrm>
            <a:off x="4693310" y="5702300"/>
            <a:ext cx="933450" cy="349250"/>
          </a:xfrm>
          <a:prstGeom prst="rect">
            <a:avLst/>
          </a:prstGeom>
        </p:spPr>
        <p:txBody>
          <a:bodyPr wrap="none" anchor="ctr"/>
          <a:lstStyle/>
          <a:p>
            <a:pPr>
              <a:defRPr/>
            </a:pP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F</a:t>
            </a:r>
            <a:r>
              <a:rPr lang="ja-JP" altLang="en-US"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ive-year </a:t>
            </a:r>
            <a:r>
              <a:rPr lang="en-US" altLang="ja-JP"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program</a:t>
            </a:r>
            <a:endParaRPr lang="ja-JP" altLang="en-US" sz="1000" b="1" dirty="0">
              <a:solidFill>
                <a:schemeClr val="accent6">
                  <a:lumMod val="75000"/>
                </a:schemeClr>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36" name="Rectangle 7"/>
          <p:cNvSpPr>
            <a:spLocks/>
          </p:cNvSpPr>
          <p:nvPr/>
        </p:nvSpPr>
        <p:spPr bwMode="auto">
          <a:xfrm>
            <a:off x="500680" y="4689475"/>
            <a:ext cx="37438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40639" bIns="0">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kumimoji="0" lang="en-US" altLang="ja-JP" sz="1600" b="1" dirty="0">
                <a:solidFill>
                  <a:srgbClr val="FF9933"/>
                </a:solidFill>
                <a:latin typeface="Meiryo UI"/>
                <a:ea typeface="Meiryo UI"/>
                <a:sym typeface="ヒラギノ角ゴ ProN W6" charset="-128"/>
              </a:rPr>
              <a:t>Developing p</a:t>
            </a:r>
            <a:r>
              <a:rPr kumimoji="0" lang="ja-JP" altLang="en-US" sz="1600" b="1" dirty="0">
                <a:solidFill>
                  <a:srgbClr val="FF9933"/>
                </a:solidFill>
                <a:latin typeface="Meiryo UI"/>
                <a:ea typeface="Meiryo UI"/>
                <a:sym typeface="ヒラギノ角ゴ ProN W6" charset="-128"/>
              </a:rPr>
              <a:t>rofessional skills </a:t>
            </a:r>
            <a:r>
              <a:rPr kumimoji="0" lang="en-US" altLang="ja-JP" sz="1600" b="1" dirty="0">
                <a:solidFill>
                  <a:srgbClr val="FF9933"/>
                </a:solidFill>
                <a:latin typeface="Meiryo UI"/>
                <a:ea typeface="Meiryo UI"/>
                <a:sym typeface="ヒラギノ角ゴ ProN W6" charset="-128"/>
              </a:rPr>
              <a:t>to solve problems</a:t>
            </a:r>
            <a:r>
              <a:rPr kumimoji="0" lang="ja-JP" altLang="en-US" sz="1600" b="1" dirty="0">
                <a:solidFill>
                  <a:srgbClr val="FF9933"/>
                </a:solidFill>
                <a:latin typeface="Meiryo UI"/>
                <a:ea typeface="Meiryo UI"/>
                <a:sym typeface="ヒラギノ角ゴ ProN W6" charset="-128"/>
              </a:rPr>
              <a:t> </a:t>
            </a:r>
            <a:r>
              <a:rPr kumimoji="0" lang="en-US" altLang="ja-JP" sz="1600" b="1" dirty="0">
                <a:solidFill>
                  <a:srgbClr val="FF9933"/>
                </a:solidFill>
                <a:latin typeface="Meiryo UI"/>
                <a:ea typeface="Meiryo UI"/>
                <a:sym typeface="ヒラギノ角ゴ ProN W6" charset="-128"/>
              </a:rPr>
              <a:t>in </a:t>
            </a:r>
            <a:r>
              <a:rPr kumimoji="0" lang="ja-JP" altLang="en-US" sz="1600" b="1" dirty="0">
                <a:solidFill>
                  <a:srgbClr val="FF9933"/>
                </a:solidFill>
                <a:latin typeface="Meiryo UI"/>
                <a:ea typeface="Meiryo UI"/>
                <a:sym typeface="ヒラギノ角ゴ ProN W6" charset="-128"/>
              </a:rPr>
              <a:t>a wide range of fields</a:t>
            </a:r>
          </a:p>
        </p:txBody>
      </p:sp>
    </p:spTree>
    <p:extLst>
      <p:ext uri="{BB962C8B-B14F-4D97-AF65-F5344CB8AC3E}">
        <p14:creationId xmlns:p14="http://schemas.microsoft.com/office/powerpoint/2010/main" val="11512065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タイトル 1"/>
          <p:cNvSpPr>
            <a:spLocks noGrp="1"/>
          </p:cNvSpPr>
          <p:nvPr>
            <p:ph type="title"/>
          </p:nvPr>
        </p:nvSpPr>
        <p:spPr>
          <a:xfrm>
            <a:off x="1" y="0"/>
            <a:ext cx="8675688" cy="600075"/>
          </a:xfrm>
        </p:spPr>
        <p:txBody>
          <a:bodyPr/>
          <a:lstStyle/>
          <a:p>
            <a:r>
              <a:rPr lang="en-US" altLang="ja-JP" sz="1800" dirty="0">
                <a:latin typeface="Meiryo UI" panose="020B0604030504040204" pitchFamily="50" charset="-128"/>
                <a:ea typeface="Meiryo UI" panose="020B0604030504040204" pitchFamily="50" charset="-128"/>
              </a:rPr>
              <a:t>U</a:t>
            </a:r>
            <a:r>
              <a:rPr lang="ja-JP" altLang="en-US" sz="1800" dirty="0">
                <a:latin typeface="Meiryo UI" panose="020B0604030504040204" pitchFamily="50" charset="-128"/>
                <a:ea typeface="Meiryo UI" panose="020B0604030504040204" pitchFamily="50" charset="-128"/>
              </a:rPr>
              <a:t>ndergraduate/graduate school education to develop a high level of expertise</a:t>
            </a:r>
          </a:p>
        </p:txBody>
      </p:sp>
      <p:sp>
        <p:nvSpPr>
          <p:cNvPr id="38914" name="スライド番号プレースホルダー 2"/>
          <p:cNvSpPr>
            <a:spLocks noGrp="1"/>
          </p:cNvSpPr>
          <p:nvPr>
            <p:ph type="sldNum" sz="quarter" idx="10"/>
          </p:nvPr>
        </p:nvSpPr>
        <p:spPr>
          <a:xfrm>
            <a:off x="7816789" y="6675410"/>
            <a:ext cx="31273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D3E5E6A-ACB1-5442-8CC6-D2FF4C29CBDA}" type="slidenum">
              <a:rPr kumimoji="0" lang="en-US" altLang="ja-JP" sz="1000">
                <a:solidFill>
                  <a:prstClr val="black"/>
                </a:solidFill>
                <a:latin typeface="Arial" charset="0"/>
                <a:ea typeface="ヒラギノ角ゴ ProN W3" charset="-128"/>
                <a:cs typeface="Arial" charset="0"/>
              </a:rPr>
              <a:pPr>
                <a:spcBef>
                  <a:spcPct val="0"/>
                </a:spcBef>
                <a:buSzTx/>
                <a:buFontTx/>
                <a:buNone/>
              </a:pPr>
              <a:t>17</a:t>
            </a:fld>
            <a:endParaRPr kumimoji="0" lang="en-US" altLang="ja-JP" sz="1000">
              <a:solidFill>
                <a:prstClr val="black"/>
              </a:solidFill>
              <a:latin typeface="Arial" charset="0"/>
              <a:ea typeface="ヒラギノ角ゴ ProN W3" charset="-128"/>
              <a:cs typeface="Arial" charset="0"/>
            </a:endParaRPr>
          </a:p>
        </p:txBody>
      </p:sp>
      <p:sp>
        <p:nvSpPr>
          <p:cNvPr id="38915" name="正方形/長方形 3"/>
          <p:cNvSpPr>
            <a:spLocks noChangeArrowheads="1"/>
          </p:cNvSpPr>
          <p:nvPr/>
        </p:nvSpPr>
        <p:spPr bwMode="auto">
          <a:xfrm>
            <a:off x="164272" y="744041"/>
            <a:ext cx="8923283"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spcAft>
                <a:spcPts val="1200"/>
              </a:spcAft>
              <a:buClr>
                <a:srgbClr val="4472C4"/>
              </a:buClr>
              <a:buSzTx/>
              <a:buFont typeface="Wingdings" charset="2"/>
              <a:buChar char="l"/>
            </a:pP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Through a unique education and research program that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integrates </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science, which aims to pursue principles</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and</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engineering, which lead</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to technologies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contributing</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to society, we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educate students </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with a high degree of expertise and the ability to understand problems from a broad perspective.</a:t>
            </a:r>
          </a:p>
          <a:p>
            <a:pPr eaLnBrk="1" hangingPunct="1">
              <a:spcBef>
                <a:spcPct val="0"/>
              </a:spcBef>
              <a:spcAft>
                <a:spcPts val="1200"/>
              </a:spcAft>
              <a:buClr>
                <a:srgbClr val="4472C4"/>
              </a:buClr>
              <a:buSzTx/>
              <a:buFont typeface="Wingdings" charset="2"/>
              <a:buChar char="l"/>
            </a:pP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Students can take lecture courses at the graduate school while they are in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the </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undergraduate program so that they can learn efficiently from undergraduate to graduate school.</a:t>
            </a:r>
          </a:p>
          <a:p>
            <a:pPr eaLnBrk="1" hangingPunct="1">
              <a:spcBef>
                <a:spcPct val="0"/>
              </a:spcBef>
              <a:spcAft>
                <a:spcPts val="1200"/>
              </a:spcAft>
              <a:buClr>
                <a:srgbClr val="4472C4"/>
              </a:buClr>
              <a:buSzTx/>
              <a:buFont typeface="Wingdings" charset="2"/>
              <a:buChar char="l"/>
            </a:pP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Using </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the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kipping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g</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rade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s</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ystem</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students can obtain</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 doctoral degree within</a:t>
            </a:r>
            <a:r>
              <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six years of </a:t>
            </a:r>
            <a:r>
              <a:rPr kumimoji="0" lang="en-US" altLang="ja-JP"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entering the undergraduate course.</a:t>
            </a:r>
            <a:endParaRPr kumimoji="0"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8916" name="グループ化 40"/>
          <p:cNvGrpSpPr>
            <a:grpSpLocks/>
          </p:cNvGrpSpPr>
          <p:nvPr/>
        </p:nvGrpSpPr>
        <p:grpSpPr bwMode="auto">
          <a:xfrm>
            <a:off x="2765364" y="3920562"/>
            <a:ext cx="5111750" cy="2160588"/>
            <a:chOff x="2819400" y="4097338"/>
            <a:chExt cx="5070632" cy="2311400"/>
          </a:xfrm>
        </p:grpSpPr>
        <p:sp>
          <p:nvSpPr>
            <p:cNvPr id="7" name="Freeform 3"/>
            <p:cNvSpPr>
              <a:spLocks/>
            </p:cNvSpPr>
            <p:nvPr/>
          </p:nvSpPr>
          <p:spPr bwMode="auto">
            <a:xfrm>
              <a:off x="5997206" y="4097338"/>
              <a:ext cx="1892826" cy="2311400"/>
            </a:xfrm>
            <a:custGeom>
              <a:avLst/>
              <a:gdLst>
                <a:gd name="T0" fmla="*/ 2147483646 w 1192"/>
                <a:gd name="T1" fmla="*/ 0 h 1432"/>
                <a:gd name="T2" fmla="*/ 2147483646 w 1192"/>
                <a:gd name="T3" fmla="*/ 0 h 1432"/>
                <a:gd name="T4" fmla="*/ 2147483646 w 1192"/>
                <a:gd name="T5" fmla="*/ 2147483646 h 1432"/>
                <a:gd name="T6" fmla="*/ 0 w 1192"/>
                <a:gd name="T7" fmla="*/ 2147483646 h 1432"/>
                <a:gd name="T8" fmla="*/ 2147483646 w 1192"/>
                <a:gd name="T9" fmla="*/ 0 h 1432"/>
                <a:gd name="T10" fmla="*/ 0 60000 65536"/>
                <a:gd name="T11" fmla="*/ 0 60000 65536"/>
                <a:gd name="T12" fmla="*/ 0 60000 65536"/>
                <a:gd name="T13" fmla="*/ 0 60000 65536"/>
                <a:gd name="T14" fmla="*/ 0 60000 65536"/>
                <a:gd name="T15" fmla="*/ 0 w 1192"/>
                <a:gd name="T16" fmla="*/ 0 h 1432"/>
                <a:gd name="T17" fmla="*/ 1192 w 1192"/>
                <a:gd name="T18" fmla="*/ 1432 h 1432"/>
              </a:gdLst>
              <a:ahLst/>
              <a:cxnLst>
                <a:cxn ang="T10">
                  <a:pos x="T0" y="T1"/>
                </a:cxn>
                <a:cxn ang="T11">
                  <a:pos x="T2" y="T3"/>
                </a:cxn>
                <a:cxn ang="T12">
                  <a:pos x="T4" y="T5"/>
                </a:cxn>
                <a:cxn ang="T13">
                  <a:pos x="T6" y="T7"/>
                </a:cxn>
                <a:cxn ang="T14">
                  <a:pos x="T8" y="T9"/>
                </a:cxn>
              </a:cxnLst>
              <a:rect l="T15" t="T16" r="T17" b="T18"/>
              <a:pathLst>
                <a:path w="1192" h="1432">
                  <a:moveTo>
                    <a:pt x="320" y="0"/>
                  </a:moveTo>
                  <a:lnTo>
                    <a:pt x="1192" y="0"/>
                  </a:lnTo>
                  <a:lnTo>
                    <a:pt x="152" y="1432"/>
                  </a:lnTo>
                  <a:lnTo>
                    <a:pt x="0" y="1432"/>
                  </a:lnTo>
                  <a:lnTo>
                    <a:pt x="320" y="0"/>
                  </a:lnTo>
                  <a:close/>
                </a:path>
              </a:pathLst>
            </a:custGeom>
            <a:gradFill rotWithShape="0">
              <a:gsLst>
                <a:gs pos="0">
                  <a:schemeClr val="accent2">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pPr>
                <a:defRPr/>
              </a:pPr>
              <a:endParaRPr lang="ja-JP" altLang="en-US">
                <a:latin typeface="Arial" pitchFamily="34" charset="0"/>
                <a:sym typeface="Arial" pitchFamily="34" charset="0"/>
              </a:endParaRPr>
            </a:p>
          </p:txBody>
        </p:sp>
        <p:sp>
          <p:nvSpPr>
            <p:cNvPr id="8" name="AutoShape 4"/>
            <p:cNvSpPr>
              <a:spLocks noChangeArrowheads="1"/>
            </p:cNvSpPr>
            <p:nvPr/>
          </p:nvSpPr>
          <p:spPr bwMode="auto">
            <a:xfrm>
              <a:off x="4664984" y="4097338"/>
              <a:ext cx="1840860" cy="2311400"/>
            </a:xfrm>
            <a:prstGeom prst="parallelogram">
              <a:avLst>
                <a:gd name="adj" fmla="val 25778"/>
              </a:avLst>
            </a:prstGeom>
            <a:gradFill rotWithShape="0">
              <a:gsLst>
                <a:gs pos="0">
                  <a:schemeClr val="accent6">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endParaRPr>
            </a:p>
          </p:txBody>
        </p:sp>
        <p:sp>
          <p:nvSpPr>
            <p:cNvPr id="9" name="Freeform 5"/>
            <p:cNvSpPr>
              <a:spLocks/>
            </p:cNvSpPr>
            <p:nvPr/>
          </p:nvSpPr>
          <p:spPr bwMode="auto">
            <a:xfrm>
              <a:off x="2819400" y="4097338"/>
              <a:ext cx="2324302" cy="2311400"/>
            </a:xfrm>
            <a:custGeom>
              <a:avLst/>
              <a:gdLst>
                <a:gd name="T0" fmla="*/ 0 w 1440"/>
                <a:gd name="T1" fmla="*/ 0 h 1456"/>
                <a:gd name="T2" fmla="*/ 2147483646 w 1440"/>
                <a:gd name="T3" fmla="*/ 0 h 1456"/>
                <a:gd name="T4" fmla="*/ 2147483646 w 1440"/>
                <a:gd name="T5" fmla="*/ 2147483646 h 1456"/>
                <a:gd name="T6" fmla="*/ 2147483646 w 1440"/>
                <a:gd name="T7" fmla="*/ 2147483646 h 1456"/>
                <a:gd name="T8" fmla="*/ 0 w 1440"/>
                <a:gd name="T9" fmla="*/ 0 h 1456"/>
                <a:gd name="T10" fmla="*/ 0 60000 65536"/>
                <a:gd name="T11" fmla="*/ 0 60000 65536"/>
                <a:gd name="T12" fmla="*/ 0 60000 65536"/>
                <a:gd name="T13" fmla="*/ 0 60000 65536"/>
                <a:gd name="T14" fmla="*/ 0 60000 65536"/>
                <a:gd name="T15" fmla="*/ 0 w 1440"/>
                <a:gd name="T16" fmla="*/ 0 h 1456"/>
                <a:gd name="T17" fmla="*/ 1440 w 1440"/>
                <a:gd name="T18" fmla="*/ 1456 h 1456"/>
              </a:gdLst>
              <a:ahLst/>
              <a:cxnLst>
                <a:cxn ang="T10">
                  <a:pos x="T0" y="T1"/>
                </a:cxn>
                <a:cxn ang="T11">
                  <a:pos x="T2" y="T3"/>
                </a:cxn>
                <a:cxn ang="T12">
                  <a:pos x="T4" y="T5"/>
                </a:cxn>
                <a:cxn ang="T13">
                  <a:pos x="T6" y="T7"/>
                </a:cxn>
                <a:cxn ang="T14">
                  <a:pos x="T8" y="T9"/>
                </a:cxn>
              </a:cxnLst>
              <a:rect l="T15" t="T16" r="T17" b="T18"/>
              <a:pathLst>
                <a:path w="1440" h="1456">
                  <a:moveTo>
                    <a:pt x="0" y="0"/>
                  </a:moveTo>
                  <a:lnTo>
                    <a:pt x="1440" y="0"/>
                  </a:lnTo>
                  <a:lnTo>
                    <a:pt x="1136" y="1456"/>
                  </a:lnTo>
                  <a:lnTo>
                    <a:pt x="40" y="1456"/>
                  </a:lnTo>
                  <a:lnTo>
                    <a:pt x="0" y="0"/>
                  </a:lnTo>
                  <a:close/>
                </a:path>
              </a:pathLst>
            </a:custGeom>
            <a:gradFill rotWithShape="0">
              <a:gsLst>
                <a:gs pos="0">
                  <a:schemeClr val="accent5">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pPr>
                <a:defRPr/>
              </a:pPr>
              <a:endParaRPr lang="ja-JP" altLang="en-US">
                <a:latin typeface="Arial" pitchFamily="34" charset="0"/>
                <a:sym typeface="Arial" pitchFamily="34" charset="0"/>
              </a:endParaRPr>
            </a:p>
          </p:txBody>
        </p:sp>
      </p:grpSp>
      <p:sp>
        <p:nvSpPr>
          <p:cNvPr id="43" name="フリーフォーム 42"/>
          <p:cNvSpPr>
            <a:spLocks noChangeArrowheads="1"/>
          </p:cNvSpPr>
          <p:nvPr/>
        </p:nvSpPr>
        <p:spPr bwMode="auto">
          <a:xfrm>
            <a:off x="1038165" y="3596712"/>
            <a:ext cx="1727199" cy="2484438"/>
          </a:xfrm>
          <a:custGeom>
            <a:avLst/>
            <a:gdLst>
              <a:gd name="connsiteX0" fmla="*/ 571128 w 1584168"/>
              <a:gd name="connsiteY0" fmla="*/ 0 h 2160000"/>
              <a:gd name="connsiteX1" fmla="*/ 1584168 w 1584168"/>
              <a:gd name="connsiteY1" fmla="*/ 1080000 h 2160000"/>
              <a:gd name="connsiteX2" fmla="*/ 571128 w 1584168"/>
              <a:gd name="connsiteY2" fmla="*/ 2160000 h 2160000"/>
              <a:gd name="connsiteX3" fmla="*/ 571128 w 1584168"/>
              <a:gd name="connsiteY3" fmla="*/ 1800200 h 2160000"/>
              <a:gd name="connsiteX4" fmla="*/ 0 w 1584168"/>
              <a:gd name="connsiteY4" fmla="*/ 1800200 h 2160000"/>
              <a:gd name="connsiteX5" fmla="*/ 0 w 1584168"/>
              <a:gd name="connsiteY5" fmla="*/ 360200 h 2160000"/>
              <a:gd name="connsiteX6" fmla="*/ 571128 w 1584168"/>
              <a:gd name="connsiteY6" fmla="*/ 360200 h 21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168" h="2160000">
                <a:moveTo>
                  <a:pt x="571128" y="0"/>
                </a:moveTo>
                <a:lnTo>
                  <a:pt x="1584168" y="1080000"/>
                </a:lnTo>
                <a:lnTo>
                  <a:pt x="571128" y="2160000"/>
                </a:lnTo>
                <a:lnTo>
                  <a:pt x="571128" y="1800200"/>
                </a:lnTo>
                <a:lnTo>
                  <a:pt x="0" y="1800200"/>
                </a:lnTo>
                <a:lnTo>
                  <a:pt x="0" y="360200"/>
                </a:lnTo>
                <a:lnTo>
                  <a:pt x="571128" y="360200"/>
                </a:lnTo>
                <a:close/>
              </a:path>
            </a:pathLst>
          </a:custGeom>
          <a:gradFill flip="none" rotWithShape="1">
            <a:gsLst>
              <a:gs pos="0">
                <a:schemeClr val="accent4">
                  <a:lumMod val="20000"/>
                  <a:lumOff val="80000"/>
                </a:schemeClr>
              </a:gs>
              <a:gs pos="100000">
                <a:schemeClr val="accent4"/>
              </a:gs>
            </a:gsLst>
            <a:lin ang="0" scaled="1"/>
            <a:tileRect/>
          </a:gradFill>
          <a:ln w="9525">
            <a:noFill/>
            <a:miter lim="800000"/>
            <a:headEnd/>
            <a:tailEnd/>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endParaRPr>
          </a:p>
        </p:txBody>
      </p:sp>
      <p:sp>
        <p:nvSpPr>
          <p:cNvPr id="21" name="AutoShape 18"/>
          <p:cNvSpPr>
            <a:spLocks noChangeArrowheads="1"/>
          </p:cNvSpPr>
          <p:nvPr/>
        </p:nvSpPr>
        <p:spPr bwMode="auto">
          <a:xfrm>
            <a:off x="3359089" y="4098363"/>
            <a:ext cx="1044575" cy="541338"/>
          </a:xfrm>
          <a:prstGeom prst="roundRect">
            <a:avLst>
              <a:gd name="adj" fmla="val 11757"/>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en-US" altLang="ja-JP" sz="1100" dirty="0">
                <a:solidFill>
                  <a:prstClr val="white"/>
                </a:solidFill>
                <a:latin typeface="Meiryo UI"/>
                <a:ea typeface="Meiryo UI"/>
              </a:rPr>
              <a:t>Undergraduate</a:t>
            </a:r>
            <a:endParaRPr kumimoji="0" lang="ja-JP" altLang="en-US" sz="1100" dirty="0">
              <a:solidFill>
                <a:prstClr val="white"/>
              </a:solidFill>
              <a:latin typeface="Meiryo UI"/>
              <a:ea typeface="Meiryo UI"/>
            </a:endParaRPr>
          </a:p>
        </p:txBody>
      </p:sp>
      <p:sp>
        <p:nvSpPr>
          <p:cNvPr id="22" name="AutoShape 19"/>
          <p:cNvSpPr>
            <a:spLocks noChangeArrowheads="1"/>
          </p:cNvSpPr>
          <p:nvPr/>
        </p:nvSpPr>
        <p:spPr bwMode="auto">
          <a:xfrm>
            <a:off x="5011457" y="4098363"/>
            <a:ext cx="1184055" cy="541338"/>
          </a:xfrm>
          <a:prstGeom prst="roundRect">
            <a:avLst>
              <a:gd name="adj" fmla="val 8484"/>
            </a:avLst>
          </a:prstGeom>
          <a:solidFill>
            <a:schemeClr val="accent6"/>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en-US" altLang="ja-JP" sz="1000" dirty="0">
                <a:solidFill>
                  <a:prstClr val="white"/>
                </a:solidFill>
                <a:latin typeface="Meiryo UI"/>
                <a:ea typeface="Meiryo UI"/>
              </a:rPr>
              <a:t>G</a:t>
            </a:r>
            <a:r>
              <a:rPr kumimoji="0" lang="ja-JP" altLang="en-US" sz="1000" dirty="0">
                <a:solidFill>
                  <a:prstClr val="white"/>
                </a:solidFill>
                <a:latin typeface="Meiryo UI"/>
                <a:ea typeface="Meiryo UI"/>
              </a:rPr>
              <a:t>raduate school</a:t>
            </a:r>
          </a:p>
          <a:p>
            <a:pPr algn="ctr" eaLnBrk="1" hangingPunct="1">
              <a:spcBef>
                <a:spcPct val="0"/>
              </a:spcBef>
              <a:buSzTx/>
              <a:buFontTx/>
              <a:buNone/>
              <a:defRPr/>
            </a:pPr>
            <a:r>
              <a:rPr kumimoji="0" lang="ja-JP" altLang="en-US" sz="1000" dirty="0">
                <a:solidFill>
                  <a:prstClr val="white"/>
                </a:solidFill>
                <a:latin typeface="Meiryo UI"/>
                <a:ea typeface="Meiryo UI"/>
              </a:rPr>
              <a:t>master's course</a:t>
            </a:r>
          </a:p>
        </p:txBody>
      </p:sp>
      <p:sp>
        <p:nvSpPr>
          <p:cNvPr id="23" name="AutoShape 20"/>
          <p:cNvSpPr>
            <a:spLocks noChangeArrowheads="1"/>
          </p:cNvSpPr>
          <p:nvPr/>
        </p:nvSpPr>
        <p:spPr bwMode="auto">
          <a:xfrm>
            <a:off x="6481703" y="4098363"/>
            <a:ext cx="1258772" cy="541337"/>
          </a:xfrm>
          <a:prstGeom prst="roundRect">
            <a:avLst>
              <a:gd name="adj" fmla="val 11757"/>
            </a:avLst>
          </a:prstGeom>
          <a:solidFill>
            <a:schemeClr val="accent2"/>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en-US" altLang="ja-JP" sz="1000" dirty="0">
                <a:solidFill>
                  <a:prstClr val="white"/>
                </a:solidFill>
                <a:latin typeface="Meiryo UI"/>
                <a:ea typeface="Meiryo UI"/>
              </a:rPr>
              <a:t>G</a:t>
            </a:r>
            <a:r>
              <a:rPr kumimoji="0" lang="ja-JP" altLang="en-US" sz="1000" dirty="0">
                <a:solidFill>
                  <a:prstClr val="white"/>
                </a:solidFill>
                <a:latin typeface="Meiryo UI"/>
                <a:ea typeface="Meiryo UI"/>
              </a:rPr>
              <a:t>raduate school</a:t>
            </a:r>
            <a:endParaRPr kumimoji="0" lang="en-US" altLang="ja-JP" sz="1000" dirty="0">
              <a:solidFill>
                <a:prstClr val="white"/>
              </a:solidFill>
              <a:latin typeface="Meiryo UI"/>
              <a:ea typeface="Meiryo UI"/>
            </a:endParaRPr>
          </a:p>
          <a:p>
            <a:pPr algn="ctr" eaLnBrk="1" hangingPunct="1">
              <a:spcBef>
                <a:spcPct val="0"/>
              </a:spcBef>
              <a:buSzTx/>
              <a:buFontTx/>
              <a:buNone/>
              <a:defRPr/>
            </a:pPr>
            <a:r>
              <a:rPr kumimoji="0" lang="en-US" altLang="ja-JP" sz="1000" dirty="0">
                <a:solidFill>
                  <a:prstClr val="white"/>
                </a:solidFill>
                <a:latin typeface="Meiryo UI"/>
                <a:ea typeface="Meiryo UI"/>
              </a:rPr>
              <a:t>Doctor</a:t>
            </a:r>
            <a:r>
              <a:rPr kumimoji="0" lang="ja-JP" altLang="en-US" sz="1000" dirty="0">
                <a:solidFill>
                  <a:prstClr val="white"/>
                </a:solidFill>
                <a:latin typeface="Meiryo UI"/>
                <a:ea typeface="Meiryo UI"/>
              </a:rPr>
              <a:t> degree</a:t>
            </a:r>
          </a:p>
        </p:txBody>
      </p:sp>
      <p:sp>
        <p:nvSpPr>
          <p:cNvPr id="25" name="Text Box 22"/>
          <p:cNvSpPr txBox="1">
            <a:spLocks noChangeArrowheads="1"/>
          </p:cNvSpPr>
          <p:nvPr/>
        </p:nvSpPr>
        <p:spPr bwMode="auto">
          <a:xfrm>
            <a:off x="2849686" y="4719602"/>
            <a:ext cx="2063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en-US" altLang="ja-JP" sz="1400" b="1" dirty="0">
                <a:solidFill>
                  <a:srgbClr val="4472C4"/>
                </a:solidFill>
                <a:latin typeface="Century Gothic"/>
                <a:ea typeface="Meiryo UI"/>
              </a:rPr>
              <a:t>Basic A</a:t>
            </a:r>
            <a:r>
              <a:rPr lang="ja-JP" altLang="en-US" sz="1400" b="1" dirty="0">
                <a:solidFill>
                  <a:srgbClr val="4472C4"/>
                </a:solidFill>
                <a:latin typeface="Century Gothic"/>
                <a:ea typeface="Meiryo UI"/>
              </a:rPr>
              <a:t>cademic </a:t>
            </a:r>
            <a:r>
              <a:rPr lang="en-US" altLang="ja-JP" sz="1400" b="1" dirty="0">
                <a:solidFill>
                  <a:srgbClr val="4472C4"/>
                </a:solidFill>
                <a:latin typeface="Century Gothic"/>
                <a:ea typeface="Meiryo UI"/>
              </a:rPr>
              <a:t>S</a:t>
            </a:r>
            <a:r>
              <a:rPr lang="ja-JP" altLang="en-US" sz="1400" b="1" dirty="0">
                <a:solidFill>
                  <a:srgbClr val="4472C4"/>
                </a:solidFill>
                <a:latin typeface="Century Gothic"/>
                <a:ea typeface="Meiryo UI"/>
              </a:rPr>
              <a:t>kills</a:t>
            </a:r>
          </a:p>
        </p:txBody>
      </p:sp>
      <p:sp>
        <p:nvSpPr>
          <p:cNvPr id="26" name="Text Box 23"/>
          <p:cNvSpPr txBox="1">
            <a:spLocks noChangeArrowheads="1"/>
          </p:cNvSpPr>
          <p:nvPr/>
        </p:nvSpPr>
        <p:spPr bwMode="auto">
          <a:xfrm>
            <a:off x="4958907" y="4657162"/>
            <a:ext cx="12573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400" b="1" dirty="0">
                <a:solidFill>
                  <a:srgbClr val="70AD47"/>
                </a:solidFill>
                <a:latin typeface="Century Gothic"/>
                <a:ea typeface="Meiryo UI"/>
              </a:rPr>
              <a:t>P</a:t>
            </a:r>
            <a:r>
              <a:rPr lang="ja-JP" altLang="en-US" sz="1400" b="1" dirty="0">
                <a:solidFill>
                  <a:srgbClr val="70AD47"/>
                </a:solidFill>
                <a:latin typeface="Century Gothic"/>
                <a:ea typeface="Meiryo UI"/>
              </a:rPr>
              <a:t>roblem-</a:t>
            </a:r>
            <a:r>
              <a:rPr lang="en-US" altLang="ja-JP" sz="1400" b="1" dirty="0">
                <a:solidFill>
                  <a:srgbClr val="70AD47"/>
                </a:solidFill>
                <a:latin typeface="Century Gothic"/>
                <a:ea typeface="Meiryo UI"/>
              </a:rPr>
              <a:t>S</a:t>
            </a:r>
            <a:r>
              <a:rPr lang="ja-JP" altLang="en-US" sz="1400" b="1" dirty="0">
                <a:solidFill>
                  <a:srgbClr val="70AD47"/>
                </a:solidFill>
                <a:latin typeface="Century Gothic"/>
                <a:ea typeface="Meiryo UI"/>
              </a:rPr>
              <a:t>olving</a:t>
            </a:r>
            <a:endParaRPr lang="ja-JP" altLang="en-US" sz="1200" dirty="0">
              <a:solidFill>
                <a:srgbClr val="70AD47"/>
              </a:solidFill>
              <a:latin typeface="Century Gothic"/>
              <a:ea typeface="Meiryo UI"/>
            </a:endParaRPr>
          </a:p>
        </p:txBody>
      </p:sp>
      <p:sp>
        <p:nvSpPr>
          <p:cNvPr id="27" name="Text Box 24"/>
          <p:cNvSpPr txBox="1">
            <a:spLocks noChangeArrowheads="1"/>
          </p:cNvSpPr>
          <p:nvPr/>
        </p:nvSpPr>
        <p:spPr bwMode="auto">
          <a:xfrm>
            <a:off x="6322443" y="4756291"/>
            <a:ext cx="17139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400" b="1" dirty="0">
                <a:solidFill>
                  <a:srgbClr val="ED7D31"/>
                </a:solidFill>
                <a:latin typeface="Century Gothic"/>
                <a:ea typeface="Meiryo UI"/>
              </a:rPr>
              <a:t>Professional Skills</a:t>
            </a:r>
            <a:endParaRPr lang="en-US" altLang="ja-JP" sz="1400" b="1" dirty="0">
              <a:solidFill>
                <a:srgbClr val="ED7D31"/>
              </a:solidFill>
              <a:latin typeface="Century Gothic"/>
              <a:ea typeface="Meiryo UI"/>
            </a:endParaRPr>
          </a:p>
        </p:txBody>
      </p:sp>
      <p:sp>
        <p:nvSpPr>
          <p:cNvPr id="28" name="Text Box 25"/>
          <p:cNvSpPr txBox="1">
            <a:spLocks noChangeArrowheads="1"/>
          </p:cNvSpPr>
          <p:nvPr/>
        </p:nvSpPr>
        <p:spPr bwMode="auto">
          <a:xfrm>
            <a:off x="2848730" y="5255833"/>
            <a:ext cx="20556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None/>
              <a:defRPr/>
            </a:pPr>
            <a:r>
              <a:rPr lang="ja-JP" altLang="en-US" sz="1400" dirty="0">
                <a:solidFill>
                  <a:srgbClr val="4472C4"/>
                </a:solidFill>
                <a:latin typeface="Meiryo UI"/>
                <a:ea typeface="Meiryo UI"/>
              </a:rPr>
              <a:t>Professional person</a:t>
            </a:r>
            <a:r>
              <a:rPr lang="en-US" altLang="ja-JP" sz="1400" dirty="0">
                <a:solidFill>
                  <a:srgbClr val="4472C4"/>
                </a:solidFill>
                <a:latin typeface="Meiryo UI"/>
                <a:ea typeface="Meiryo UI"/>
              </a:rPr>
              <a:t>s</a:t>
            </a:r>
            <a:r>
              <a:rPr lang="ja-JP" altLang="en-US" sz="1400" dirty="0">
                <a:solidFill>
                  <a:srgbClr val="4472C4"/>
                </a:solidFill>
                <a:latin typeface="Meiryo UI"/>
                <a:ea typeface="Meiryo UI"/>
              </a:rPr>
              <a:t> </a:t>
            </a:r>
            <a:r>
              <a:rPr lang="en-US" altLang="ja-JP" sz="1400" dirty="0">
                <a:solidFill>
                  <a:srgbClr val="4472C4"/>
                </a:solidFill>
                <a:latin typeface="Meiryo UI"/>
                <a:ea typeface="Meiryo UI"/>
              </a:rPr>
              <a:t>with a</a:t>
            </a:r>
            <a:r>
              <a:rPr lang="ja-JP" altLang="en-US" sz="1400" dirty="0">
                <a:solidFill>
                  <a:srgbClr val="4472C4"/>
                </a:solidFill>
                <a:latin typeface="Meiryo UI"/>
                <a:ea typeface="Meiryo UI"/>
              </a:rPr>
              <a:t> </a:t>
            </a:r>
            <a:r>
              <a:rPr lang="en-US" altLang="ja-JP" sz="1400" dirty="0">
                <a:solidFill>
                  <a:srgbClr val="4472C4"/>
                </a:solidFill>
                <a:latin typeface="Meiryo UI"/>
                <a:ea typeface="Meiryo UI"/>
              </a:rPr>
              <a:t>broad</a:t>
            </a:r>
            <a:r>
              <a:rPr lang="ja-JP" altLang="en-US" sz="1400" dirty="0">
                <a:solidFill>
                  <a:srgbClr val="4472C4"/>
                </a:solidFill>
                <a:latin typeface="Meiryo UI"/>
                <a:ea typeface="Meiryo UI"/>
              </a:rPr>
              <a:t> </a:t>
            </a:r>
            <a:r>
              <a:rPr lang="en-US" altLang="ja-JP" sz="1400" dirty="0">
                <a:solidFill>
                  <a:srgbClr val="4472C4"/>
                </a:solidFill>
                <a:latin typeface="Meiryo UI"/>
                <a:ea typeface="Meiryo UI"/>
              </a:rPr>
              <a:t>perspective and d</a:t>
            </a:r>
            <a:r>
              <a:rPr lang="ja-JP" altLang="en-US" sz="1400" dirty="0">
                <a:solidFill>
                  <a:srgbClr val="4472C4"/>
                </a:solidFill>
                <a:latin typeface="Meiryo UI"/>
                <a:ea typeface="Meiryo UI"/>
              </a:rPr>
              <a:t>eep insight</a:t>
            </a:r>
          </a:p>
        </p:txBody>
      </p:sp>
      <p:sp>
        <p:nvSpPr>
          <p:cNvPr id="29" name="Text Box 26"/>
          <p:cNvSpPr txBox="1">
            <a:spLocks noChangeArrowheads="1"/>
          </p:cNvSpPr>
          <p:nvPr/>
        </p:nvSpPr>
        <p:spPr bwMode="auto">
          <a:xfrm>
            <a:off x="4776953" y="5235399"/>
            <a:ext cx="19269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None/>
              <a:defRPr/>
            </a:pPr>
            <a:r>
              <a:rPr lang="ja-JP" altLang="en-US" sz="1400" dirty="0">
                <a:solidFill>
                  <a:srgbClr val="70AD47"/>
                </a:solidFill>
                <a:latin typeface="Meiryo UI"/>
                <a:ea typeface="Meiryo UI"/>
              </a:rPr>
              <a:t>Highly </a:t>
            </a:r>
            <a:r>
              <a:rPr lang="en-US" altLang="ja-JP" sz="1400" dirty="0">
                <a:solidFill>
                  <a:srgbClr val="70AD47"/>
                </a:solidFill>
                <a:latin typeface="Meiryo UI"/>
                <a:ea typeface="Meiryo UI"/>
              </a:rPr>
              <a:t>s</a:t>
            </a:r>
            <a:r>
              <a:rPr lang="ja-JP" altLang="en-US" sz="1400" dirty="0">
                <a:solidFill>
                  <a:srgbClr val="70AD47"/>
                </a:solidFill>
                <a:latin typeface="Meiryo UI"/>
                <a:ea typeface="Meiryo UI"/>
              </a:rPr>
              <a:t>pecialized</a:t>
            </a:r>
          </a:p>
          <a:p>
            <a:pPr eaLnBrk="1" hangingPunct="1">
              <a:spcBef>
                <a:spcPct val="0"/>
              </a:spcBef>
              <a:buSzTx/>
              <a:buFontTx/>
              <a:buNone/>
              <a:defRPr/>
            </a:pPr>
            <a:r>
              <a:rPr lang="en-US" altLang="ja-JP" sz="1400" dirty="0">
                <a:solidFill>
                  <a:srgbClr val="70AD47"/>
                </a:solidFill>
                <a:latin typeface="Meiryo UI"/>
                <a:ea typeface="Meiryo UI"/>
              </a:rPr>
              <a:t>leading persons </a:t>
            </a:r>
          </a:p>
          <a:p>
            <a:pPr eaLnBrk="1" hangingPunct="1">
              <a:spcBef>
                <a:spcPct val="0"/>
              </a:spcBef>
              <a:buSzTx/>
              <a:buFontTx/>
              <a:buNone/>
              <a:defRPr/>
            </a:pPr>
            <a:r>
              <a:rPr lang="en-US" altLang="ja-JP" sz="1400" dirty="0" err="1">
                <a:solidFill>
                  <a:srgbClr val="70AD47"/>
                </a:solidFill>
                <a:latin typeface="Meiryo UI"/>
                <a:ea typeface="Meiryo UI"/>
              </a:rPr>
              <a:t>i</a:t>
            </a:r>
            <a:r>
              <a:rPr lang="ja-JP" altLang="en-US" sz="1400" dirty="0">
                <a:solidFill>
                  <a:srgbClr val="70AD47"/>
                </a:solidFill>
                <a:latin typeface="Meiryo UI"/>
                <a:ea typeface="Meiryo UI"/>
              </a:rPr>
              <a:t>n the international community.</a:t>
            </a:r>
          </a:p>
        </p:txBody>
      </p:sp>
      <p:sp>
        <p:nvSpPr>
          <p:cNvPr id="30" name="Text Box 27"/>
          <p:cNvSpPr txBox="1">
            <a:spLocks noChangeArrowheads="1"/>
          </p:cNvSpPr>
          <p:nvPr/>
        </p:nvSpPr>
        <p:spPr bwMode="auto">
          <a:xfrm>
            <a:off x="6481702" y="5270284"/>
            <a:ext cx="14213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400" dirty="0">
                <a:solidFill>
                  <a:srgbClr val="ED7D31"/>
                </a:solidFill>
                <a:latin typeface="Meiryo UI"/>
                <a:ea typeface="Meiryo UI"/>
              </a:rPr>
              <a:t>Top leveled </a:t>
            </a:r>
          </a:p>
          <a:p>
            <a:pPr eaLnBrk="1" hangingPunct="1">
              <a:spcBef>
                <a:spcPct val="0"/>
              </a:spcBef>
              <a:buSzTx/>
              <a:buFontTx/>
              <a:buNone/>
              <a:defRPr/>
            </a:pPr>
            <a:r>
              <a:rPr lang="ja-JP" altLang="en-US" sz="1400" dirty="0">
                <a:solidFill>
                  <a:srgbClr val="ED7D31"/>
                </a:solidFill>
                <a:latin typeface="Meiryo UI"/>
                <a:ea typeface="Meiryo UI"/>
              </a:rPr>
              <a:t>Creative Researchers      </a:t>
            </a:r>
          </a:p>
        </p:txBody>
      </p:sp>
      <p:sp>
        <p:nvSpPr>
          <p:cNvPr id="32" name="正方形/長方形 31"/>
          <p:cNvSpPr/>
          <p:nvPr/>
        </p:nvSpPr>
        <p:spPr>
          <a:xfrm>
            <a:off x="2765364" y="3344300"/>
            <a:ext cx="503238" cy="504825"/>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1</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3" name="正方形/長方形 32"/>
          <p:cNvSpPr/>
          <p:nvPr/>
        </p:nvSpPr>
        <p:spPr>
          <a:xfrm>
            <a:off x="3341627" y="3344300"/>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2</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4" name="正方形/長方形 33"/>
          <p:cNvSpPr/>
          <p:nvPr/>
        </p:nvSpPr>
        <p:spPr>
          <a:xfrm>
            <a:off x="3917889" y="3344300"/>
            <a:ext cx="503238"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3</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5" name="正方形/長方形 34"/>
          <p:cNvSpPr/>
          <p:nvPr/>
        </p:nvSpPr>
        <p:spPr>
          <a:xfrm>
            <a:off x="4494152" y="3344300"/>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4</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6" name="正方形/長方形 35"/>
          <p:cNvSpPr/>
          <p:nvPr/>
        </p:nvSpPr>
        <p:spPr>
          <a:xfrm>
            <a:off x="5070414" y="3344300"/>
            <a:ext cx="503238"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5</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7" name="正方形/長方形 36"/>
          <p:cNvSpPr/>
          <p:nvPr/>
        </p:nvSpPr>
        <p:spPr>
          <a:xfrm>
            <a:off x="5645089" y="3344300"/>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6</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8" name="正方形/長方形 37"/>
          <p:cNvSpPr/>
          <p:nvPr/>
        </p:nvSpPr>
        <p:spPr>
          <a:xfrm>
            <a:off x="6221352" y="3344300"/>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7</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9" name="正方形/長方形 38"/>
          <p:cNvSpPr/>
          <p:nvPr/>
        </p:nvSpPr>
        <p:spPr>
          <a:xfrm>
            <a:off x="6797614" y="3344300"/>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8</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40" name="正方形/長方形 39"/>
          <p:cNvSpPr/>
          <p:nvPr/>
        </p:nvSpPr>
        <p:spPr>
          <a:xfrm>
            <a:off x="7373877" y="3344300"/>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9</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10" name="Text Box 7"/>
          <p:cNvSpPr txBox="1">
            <a:spLocks noChangeArrowheads="1"/>
          </p:cNvSpPr>
          <p:nvPr/>
        </p:nvSpPr>
        <p:spPr bwMode="auto">
          <a:xfrm>
            <a:off x="923000" y="4015311"/>
            <a:ext cx="1727199" cy="1591478"/>
          </a:xfrm>
          <a:prstGeom prst="rect">
            <a:avLst/>
          </a:prstGeom>
          <a:noFill/>
          <a:ln w="9525">
            <a:noFill/>
            <a:miter lim="800000"/>
            <a:headEnd/>
            <a:tailEnd/>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lnSpc>
                <a:spcPct val="120000"/>
              </a:lnSpc>
              <a:spcBef>
                <a:spcPct val="0"/>
              </a:spcBef>
              <a:buSzTx/>
              <a:buFont typeface="Arial" panose="020B0604020202020204" pitchFamily="34" charset="0"/>
              <a:buNone/>
              <a:defRPr/>
            </a:pPr>
            <a:r>
              <a:rPr lang="en-US" altLang="ja-JP" sz="1400" b="1" dirty="0">
                <a:solidFill>
                  <a:srgbClr val="FFC000">
                    <a:lumMod val="50000"/>
                  </a:srgbClr>
                </a:solidFill>
                <a:latin typeface="Meiryo UI"/>
                <a:ea typeface="Meiryo UI"/>
              </a:rPr>
              <a:t>Students with v</a:t>
            </a:r>
            <a:r>
              <a:rPr lang="ja-JP" altLang="en-US" sz="1400" b="1" dirty="0">
                <a:solidFill>
                  <a:srgbClr val="FFC000">
                    <a:lumMod val="50000"/>
                  </a:srgbClr>
                </a:solidFill>
                <a:latin typeface="Meiryo UI"/>
                <a:ea typeface="Meiryo UI"/>
              </a:rPr>
              <a:t>arious </a:t>
            </a:r>
            <a:r>
              <a:rPr lang="en-US" altLang="ja-JP" sz="1400" b="1" dirty="0">
                <a:solidFill>
                  <a:srgbClr val="FFC000">
                    <a:lumMod val="50000"/>
                  </a:srgbClr>
                </a:solidFill>
                <a:latin typeface="Meiryo UI"/>
                <a:ea typeface="Meiryo UI"/>
              </a:rPr>
              <a:t>a</a:t>
            </a:r>
            <a:r>
              <a:rPr lang="ja-JP" altLang="en-US" sz="1400" b="1" dirty="0">
                <a:solidFill>
                  <a:srgbClr val="FFC000">
                    <a:lumMod val="50000"/>
                  </a:srgbClr>
                </a:solidFill>
                <a:latin typeface="Meiryo UI"/>
                <a:ea typeface="Meiryo UI"/>
              </a:rPr>
              <a:t>bilit</a:t>
            </a:r>
            <a:r>
              <a:rPr lang="en-US" altLang="ja-JP" sz="1400" b="1" dirty="0" err="1">
                <a:solidFill>
                  <a:srgbClr val="FFC000">
                    <a:lumMod val="50000"/>
                  </a:srgbClr>
                </a:solidFill>
                <a:latin typeface="Meiryo UI"/>
                <a:ea typeface="Meiryo UI"/>
              </a:rPr>
              <a:t>ies</a:t>
            </a:r>
            <a:r>
              <a:rPr lang="en-US" altLang="ja-JP" sz="1400" b="1" dirty="0">
                <a:solidFill>
                  <a:srgbClr val="FFC000">
                    <a:lumMod val="50000"/>
                  </a:srgbClr>
                </a:solidFill>
                <a:latin typeface="Meiryo UI"/>
                <a:ea typeface="Meiryo UI"/>
              </a:rPr>
              <a:t>, </a:t>
            </a:r>
            <a:r>
              <a:rPr lang="ja-JP" altLang="en-US" sz="1400" b="1" dirty="0">
                <a:solidFill>
                  <a:srgbClr val="FFC000">
                    <a:lumMod val="50000"/>
                  </a:srgbClr>
                </a:solidFill>
                <a:latin typeface="Meiryo UI"/>
                <a:ea typeface="Meiryo UI"/>
              </a:rPr>
              <a:t> personali</a:t>
            </a:r>
            <a:r>
              <a:rPr lang="en-US" altLang="ja-JP" sz="1400" b="1" dirty="0">
                <a:solidFill>
                  <a:srgbClr val="FFC000">
                    <a:lumMod val="50000"/>
                  </a:srgbClr>
                </a:solidFill>
                <a:latin typeface="Meiryo UI"/>
                <a:ea typeface="Meiryo UI"/>
              </a:rPr>
              <a:t>ties,</a:t>
            </a:r>
            <a:r>
              <a:rPr lang="ja-JP" altLang="en-US" sz="1400" b="1" dirty="0">
                <a:solidFill>
                  <a:srgbClr val="FFC000">
                    <a:lumMod val="50000"/>
                  </a:srgbClr>
                </a:solidFill>
                <a:latin typeface="Meiryo UI"/>
                <a:ea typeface="Meiryo UI"/>
              </a:rPr>
              <a:t> </a:t>
            </a:r>
            <a:r>
              <a:rPr lang="en-US" altLang="ja-JP" sz="1400" b="1" dirty="0">
                <a:solidFill>
                  <a:srgbClr val="FFC000">
                    <a:lumMod val="50000"/>
                  </a:srgbClr>
                </a:solidFill>
                <a:latin typeface="Meiryo UI"/>
                <a:ea typeface="Meiryo UI"/>
              </a:rPr>
              <a:t>and motivation</a:t>
            </a:r>
            <a:endParaRPr lang="ja-JP" altLang="en-US" sz="1400" b="1" dirty="0">
              <a:solidFill>
                <a:srgbClr val="FFC000">
                  <a:lumMod val="50000"/>
                </a:srgbClr>
              </a:solidFill>
              <a:latin typeface="Meiryo UI"/>
              <a:ea typeface="Meiryo UI"/>
            </a:endParaRPr>
          </a:p>
        </p:txBody>
      </p:sp>
    </p:spTree>
    <p:extLst>
      <p:ext uri="{BB962C8B-B14F-4D97-AF65-F5344CB8AC3E}">
        <p14:creationId xmlns:p14="http://schemas.microsoft.com/office/powerpoint/2010/main" val="20571149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タイトル 1"/>
          <p:cNvSpPr>
            <a:spLocks noGrp="1"/>
          </p:cNvSpPr>
          <p:nvPr>
            <p:ph type="title"/>
          </p:nvPr>
        </p:nvSpPr>
        <p:spPr/>
        <p:txBody>
          <a:bodyPr/>
          <a:lstStyle/>
          <a:p>
            <a:r>
              <a:rPr lang="ja-JP" altLang="en-US" sz="2800" dirty="0">
                <a:latin typeface="Meiryo UI" panose="020B0604030504040204" pitchFamily="50" charset="-128"/>
                <a:ea typeface="Meiryo UI" panose="020B0604030504040204" pitchFamily="50" charset="-128"/>
              </a:rPr>
              <a:t>Leading Waseda as a research university</a:t>
            </a:r>
          </a:p>
        </p:txBody>
      </p:sp>
      <p:sp>
        <p:nvSpPr>
          <p:cNvPr id="40962"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62432DEE-9001-F246-A246-27880EAD722E}" type="slidenum">
              <a:rPr kumimoji="0" lang="en-US" altLang="ja-JP" sz="1000">
                <a:solidFill>
                  <a:prstClr val="black"/>
                </a:solidFill>
                <a:latin typeface="Arial" charset="0"/>
                <a:ea typeface="ヒラギノ角ゴ ProN W3" charset="-128"/>
                <a:cs typeface="Arial" charset="0"/>
              </a:rPr>
              <a:pPr>
                <a:spcBef>
                  <a:spcPct val="0"/>
                </a:spcBef>
                <a:buSzTx/>
                <a:buFontTx/>
                <a:buNone/>
              </a:pPr>
              <a:t>18</a:t>
            </a:fld>
            <a:endParaRPr kumimoji="0" lang="en-US" altLang="ja-JP" sz="1000">
              <a:solidFill>
                <a:prstClr val="black"/>
              </a:solidFill>
              <a:latin typeface="Arial" charset="0"/>
              <a:ea typeface="ヒラギノ角ゴ ProN W3" charset="-128"/>
              <a:cs typeface="Arial" charset="0"/>
            </a:endParaRPr>
          </a:p>
        </p:txBody>
      </p:sp>
      <p:sp>
        <p:nvSpPr>
          <p:cNvPr id="4" name="Rectangle 17"/>
          <p:cNvSpPr>
            <a:spLocks noChangeArrowheads="1"/>
          </p:cNvSpPr>
          <p:nvPr/>
        </p:nvSpPr>
        <p:spPr bwMode="auto">
          <a:xfrm>
            <a:off x="0" y="752533"/>
            <a:ext cx="9144000" cy="707886"/>
          </a:xfrm>
          <a:prstGeom prst="rect">
            <a:avLst/>
          </a:prstGeom>
          <a:noFill/>
          <a:ln>
            <a:noFill/>
          </a:ln>
        </p:spPr>
        <p:txBody>
          <a:bodyPr>
            <a:spAutoFit/>
          </a:bodyPr>
          <a:lstStyle/>
          <a:p>
            <a:pPr marL="0" lvl="1" algn="ctr" eaLnBrk="1" hangingPunct="1">
              <a:defRPr/>
            </a:pPr>
            <a:r>
              <a:rPr lang="ja-JP" altLang="en-US" sz="2000" b="1" dirty="0">
                <a:solidFill>
                  <a:srgbClr val="4472C4"/>
                </a:solidFill>
                <a:latin typeface="+mn-ea"/>
                <a:ea typeface="+mn-ea"/>
                <a:cs typeface="Meiryo UI" panose="020B0604030504040204" pitchFamily="50" charset="-128"/>
              </a:rPr>
              <a:t>Strengthen important fields through </a:t>
            </a:r>
            <a:endParaRPr lang="en-US" altLang="ja-JP" sz="2000" b="1" dirty="0">
              <a:solidFill>
                <a:srgbClr val="4472C4"/>
              </a:solidFill>
              <a:latin typeface="+mn-ea"/>
              <a:ea typeface="+mn-ea"/>
              <a:cs typeface="Meiryo UI" panose="020B0604030504040204" pitchFamily="50" charset="-128"/>
            </a:endParaRPr>
          </a:p>
          <a:p>
            <a:pPr marL="0" lvl="1" algn="ctr" eaLnBrk="1" hangingPunct="1">
              <a:defRPr/>
            </a:pPr>
            <a:r>
              <a:rPr lang="en-US" altLang="ja-JP" sz="2000" b="1" dirty="0">
                <a:solidFill>
                  <a:srgbClr val="4472C4"/>
                </a:solidFill>
                <a:latin typeface="+mn-ea"/>
                <a:ea typeface="+mn-ea"/>
                <a:cs typeface="Meiryo UI" panose="020B0604030504040204" pitchFamily="50" charset="-128"/>
              </a:rPr>
              <a:t>Cooperative Majors </a:t>
            </a:r>
            <a:r>
              <a:rPr lang="ja-JP" altLang="en-US" sz="2000" b="1" dirty="0">
                <a:solidFill>
                  <a:srgbClr val="4472C4"/>
                </a:solidFill>
                <a:latin typeface="+mn-ea"/>
                <a:ea typeface="+mn-ea"/>
                <a:cs typeface="Meiryo UI" panose="020B0604030504040204" pitchFamily="50" charset="-128"/>
              </a:rPr>
              <a:t>and </a:t>
            </a:r>
            <a:r>
              <a:rPr lang="en-US" altLang="ja-JP" sz="2000" b="1" dirty="0">
                <a:solidFill>
                  <a:srgbClr val="4472C4"/>
                </a:solidFill>
                <a:latin typeface="+mn-ea"/>
                <a:ea typeface="+mn-ea"/>
                <a:cs typeface="Meiryo UI" panose="020B0604030504040204" pitchFamily="50" charset="-128"/>
              </a:rPr>
              <a:t>collaborations</a:t>
            </a:r>
            <a:endParaRPr lang="ja-JP" altLang="en-US" sz="2000" b="1" dirty="0">
              <a:solidFill>
                <a:srgbClr val="4472C4"/>
              </a:solidFill>
              <a:latin typeface="+mn-ea"/>
              <a:ea typeface="+mn-ea"/>
              <a:cs typeface="Meiryo UI" panose="020B0604030504040204" pitchFamily="50" charset="-128"/>
            </a:endParaRPr>
          </a:p>
        </p:txBody>
      </p:sp>
      <p:grpSp>
        <p:nvGrpSpPr>
          <p:cNvPr id="40964" name="グループ化 13"/>
          <p:cNvGrpSpPr>
            <a:grpSpLocks/>
          </p:cNvGrpSpPr>
          <p:nvPr/>
        </p:nvGrpSpPr>
        <p:grpSpPr bwMode="auto">
          <a:xfrm>
            <a:off x="468313" y="1557338"/>
            <a:ext cx="2936923" cy="719137"/>
            <a:chOff x="467544" y="1556832"/>
            <a:chExt cx="2937704" cy="720000"/>
          </a:xfrm>
        </p:grpSpPr>
        <p:sp>
          <p:nvSpPr>
            <p:cNvPr id="6" name="円/楕円 5"/>
            <p:cNvSpPr/>
            <p:nvPr/>
          </p:nvSpPr>
          <p:spPr>
            <a:xfrm>
              <a:off x="467544" y="1556832"/>
              <a:ext cx="719328" cy="720000"/>
            </a:xfrm>
            <a:prstGeom prst="ellipse">
              <a:avLst/>
            </a:prstGeom>
            <a:solidFill>
              <a:schemeClr val="accent5"/>
            </a:solidFill>
          </p:spPr>
          <p:txBody>
            <a:bodyPr wrap="none" anchor="ctr"/>
            <a:lstStyle/>
            <a:p>
              <a:pPr algn="ctr">
                <a:defRPr/>
              </a:pPr>
              <a:r>
                <a:rPr lang="ja-JP" altLang="en-US" sz="1100" dirty="0">
                  <a:solidFill>
                    <a:prstClr val="white"/>
                  </a:solidFill>
                  <a:latin typeface="+mn-ea"/>
                  <a:ea typeface="+mn-ea"/>
                  <a:cs typeface="Meiryo UI" panose="020B0604030504040204" pitchFamily="50" charset="-128"/>
                  <a:sym typeface="ヒラギノ角ゴ ProN W6" charset="-128"/>
                </a:rPr>
                <a:t>medicine</a:t>
              </a:r>
            </a:p>
          </p:txBody>
        </p:sp>
        <p:sp>
          <p:nvSpPr>
            <p:cNvPr id="9" name="正方形/長方形 8"/>
            <p:cNvSpPr/>
            <p:nvPr/>
          </p:nvSpPr>
          <p:spPr>
            <a:xfrm>
              <a:off x="1186871" y="1593278"/>
              <a:ext cx="2218377" cy="647107"/>
            </a:xfrm>
            <a:prstGeom prst="rect">
              <a:avLst/>
            </a:prstGeom>
          </p:spPr>
          <p:txBody>
            <a:bodyPr wrap="none">
              <a:spAutoFit/>
            </a:bodyPr>
            <a:lstStyle/>
            <a:p>
              <a:pPr marL="0" lvl="2" eaLnBrk="1" hangingPunct="1">
                <a:spcBef>
                  <a:spcPts val="0"/>
                </a:spcBef>
                <a:defRPr/>
              </a:pPr>
              <a:r>
                <a:rPr lang="ja-JP" altLang="en-US" dirty="0">
                  <a:solidFill>
                    <a:prstClr val="black"/>
                  </a:solidFill>
                  <a:latin typeface="+mn-ea"/>
                  <a:ea typeface="+mn-ea"/>
                  <a:cs typeface="Meiryo UI" panose="020B0604030504040204" pitchFamily="50" charset="-128"/>
                </a:rPr>
                <a:t>Tokyo Women's </a:t>
              </a:r>
              <a:endParaRPr lang="en-US" altLang="ja-JP" dirty="0">
                <a:solidFill>
                  <a:prstClr val="black"/>
                </a:solidFill>
                <a:latin typeface="+mn-ea"/>
                <a:ea typeface="+mn-ea"/>
                <a:cs typeface="Meiryo UI" panose="020B0604030504040204" pitchFamily="50" charset="-128"/>
              </a:endParaRPr>
            </a:p>
            <a:p>
              <a:pPr marL="0" lvl="2" eaLnBrk="1" hangingPunct="1">
                <a:spcBef>
                  <a:spcPts val="0"/>
                </a:spcBef>
                <a:defRPr/>
              </a:pPr>
              <a:r>
                <a:rPr lang="ja-JP" altLang="en-US" dirty="0">
                  <a:solidFill>
                    <a:prstClr val="black"/>
                  </a:solidFill>
                  <a:latin typeface="+mn-ea"/>
                  <a:ea typeface="+mn-ea"/>
                  <a:cs typeface="Meiryo UI" panose="020B0604030504040204" pitchFamily="50" charset="-128"/>
                </a:rPr>
                <a:t>Medical University</a:t>
              </a:r>
            </a:p>
          </p:txBody>
        </p:sp>
      </p:grpSp>
      <p:grpSp>
        <p:nvGrpSpPr>
          <p:cNvPr id="40965" name="グループ化 12"/>
          <p:cNvGrpSpPr>
            <a:grpSpLocks/>
          </p:cNvGrpSpPr>
          <p:nvPr/>
        </p:nvGrpSpPr>
        <p:grpSpPr bwMode="auto">
          <a:xfrm>
            <a:off x="3613150" y="1557345"/>
            <a:ext cx="2266136" cy="719140"/>
            <a:chOff x="3563888" y="1556832"/>
            <a:chExt cx="2266568" cy="720000"/>
          </a:xfrm>
        </p:grpSpPr>
        <p:sp>
          <p:nvSpPr>
            <p:cNvPr id="8" name="円/楕円 7"/>
            <p:cNvSpPr/>
            <p:nvPr/>
          </p:nvSpPr>
          <p:spPr>
            <a:xfrm>
              <a:off x="3563888" y="1556832"/>
              <a:ext cx="719275" cy="720000"/>
            </a:xfrm>
            <a:prstGeom prst="ellipse">
              <a:avLst/>
            </a:prstGeom>
            <a:solidFill>
              <a:schemeClr val="accent6"/>
            </a:solidFill>
          </p:spPr>
          <p:txBody>
            <a:bodyPr wrap="none" anchor="ctr"/>
            <a:lstStyle/>
            <a:p>
              <a:pPr algn="ctr">
                <a:defRPr/>
              </a:pPr>
              <a:r>
                <a:rPr lang="ja-JP" altLang="en-US" sz="1400" dirty="0">
                  <a:solidFill>
                    <a:prstClr val="white"/>
                  </a:solidFill>
                  <a:latin typeface="+mn-ea"/>
                  <a:ea typeface="+mn-ea"/>
                  <a:cs typeface="Meiryo UI" panose="020B0604030504040204" pitchFamily="50" charset="-128"/>
                  <a:sym typeface="ヒラギノ角ゴ ProN W6" charset="-128"/>
                </a:rPr>
                <a:t>health</a:t>
              </a:r>
            </a:p>
          </p:txBody>
        </p:sp>
        <p:sp>
          <p:nvSpPr>
            <p:cNvPr id="10" name="正方形/長方形 9"/>
            <p:cNvSpPr/>
            <p:nvPr/>
          </p:nvSpPr>
          <p:spPr>
            <a:xfrm>
              <a:off x="4250877" y="1570428"/>
              <a:ext cx="1579579" cy="647104"/>
            </a:xfrm>
            <a:prstGeom prst="rect">
              <a:avLst/>
            </a:prstGeom>
          </p:spPr>
          <p:txBody>
            <a:bodyPr wrap="none">
              <a:spAutoFit/>
            </a:bodyPr>
            <a:lstStyle/>
            <a:p>
              <a:pPr marL="0" lvl="2" eaLnBrk="1" hangingPunct="1">
                <a:spcBef>
                  <a:spcPts val="0"/>
                </a:spcBef>
                <a:defRPr/>
              </a:pPr>
              <a:r>
                <a:rPr lang="ja-JP" altLang="en-US" sz="1200" dirty="0">
                  <a:solidFill>
                    <a:prstClr val="black"/>
                  </a:solidFill>
                  <a:latin typeface="+mn-ea"/>
                  <a:ea typeface="+mn-ea"/>
                  <a:cs typeface="Meiryo UI" panose="020B0604030504040204" pitchFamily="50" charset="-128"/>
                </a:rPr>
                <a:t>Tokyo University</a:t>
              </a:r>
              <a:endParaRPr lang="en-US" altLang="ja-JP" sz="1200" dirty="0">
                <a:solidFill>
                  <a:prstClr val="black"/>
                </a:solidFill>
                <a:latin typeface="+mn-ea"/>
                <a:ea typeface="+mn-ea"/>
                <a:cs typeface="Meiryo UI" panose="020B0604030504040204" pitchFamily="50" charset="-128"/>
              </a:endParaRPr>
            </a:p>
            <a:p>
              <a:pPr marL="0" lvl="2" eaLnBrk="1" hangingPunct="1">
                <a:spcBef>
                  <a:spcPts val="0"/>
                </a:spcBef>
                <a:defRPr/>
              </a:pPr>
              <a:r>
                <a:rPr lang="ja-JP" altLang="en-US" sz="1200" dirty="0">
                  <a:solidFill>
                    <a:prstClr val="black"/>
                  </a:solidFill>
                  <a:latin typeface="+mn-ea"/>
                  <a:ea typeface="+mn-ea"/>
                  <a:cs typeface="Meiryo UI" panose="020B0604030504040204" pitchFamily="50" charset="-128"/>
                </a:rPr>
                <a:t>of Agriculture and </a:t>
              </a:r>
              <a:endParaRPr lang="en-US" altLang="ja-JP" sz="1200" dirty="0">
                <a:solidFill>
                  <a:prstClr val="black"/>
                </a:solidFill>
                <a:latin typeface="+mn-ea"/>
                <a:ea typeface="+mn-ea"/>
                <a:cs typeface="Meiryo UI" panose="020B0604030504040204" pitchFamily="50" charset="-128"/>
              </a:endParaRPr>
            </a:p>
            <a:p>
              <a:pPr marL="0" lvl="2" eaLnBrk="1" hangingPunct="1">
                <a:spcBef>
                  <a:spcPts val="0"/>
                </a:spcBef>
                <a:defRPr/>
              </a:pPr>
              <a:r>
                <a:rPr lang="ja-JP" altLang="en-US" sz="1200" dirty="0">
                  <a:solidFill>
                    <a:prstClr val="black"/>
                  </a:solidFill>
                  <a:latin typeface="+mn-ea"/>
                  <a:ea typeface="+mn-ea"/>
                  <a:cs typeface="Meiryo UI" panose="020B0604030504040204" pitchFamily="50" charset="-128"/>
                </a:rPr>
                <a:t>Technology</a:t>
              </a:r>
            </a:p>
          </p:txBody>
        </p:sp>
      </p:grpSp>
      <p:grpSp>
        <p:nvGrpSpPr>
          <p:cNvPr id="40966" name="グループ化 11"/>
          <p:cNvGrpSpPr>
            <a:grpSpLocks/>
          </p:cNvGrpSpPr>
          <p:nvPr/>
        </p:nvGrpSpPr>
        <p:grpSpPr bwMode="auto">
          <a:xfrm>
            <a:off x="6232525" y="1557345"/>
            <a:ext cx="2146004" cy="719140"/>
            <a:chOff x="5364168" y="1556832"/>
            <a:chExt cx="2146343" cy="720000"/>
          </a:xfrm>
        </p:grpSpPr>
        <p:sp>
          <p:nvSpPr>
            <p:cNvPr id="7" name="円/楕円 6"/>
            <p:cNvSpPr/>
            <p:nvPr/>
          </p:nvSpPr>
          <p:spPr>
            <a:xfrm>
              <a:off x="5364168" y="1556832"/>
              <a:ext cx="719252" cy="720000"/>
            </a:xfrm>
            <a:prstGeom prst="ellipse">
              <a:avLst/>
            </a:prstGeom>
            <a:solidFill>
              <a:schemeClr val="accent2"/>
            </a:solidFill>
          </p:spPr>
          <p:txBody>
            <a:bodyPr wrap="none" anchor="ctr"/>
            <a:lstStyle/>
            <a:p>
              <a:pPr algn="ctr">
                <a:defRPr/>
              </a:pPr>
              <a:r>
                <a:rPr lang="ja-JP" altLang="en-US" sz="1000" dirty="0">
                  <a:solidFill>
                    <a:prstClr val="white"/>
                  </a:solidFill>
                  <a:latin typeface="+mn-ea"/>
                  <a:ea typeface="+mn-ea"/>
                  <a:cs typeface="Meiryo UI" panose="020B0604030504040204" pitchFamily="50" charset="-128"/>
                  <a:sym typeface="ヒラギノ角ゴ ProN W6" charset="-128"/>
                </a:rPr>
                <a:t>nuclear </a:t>
              </a:r>
              <a:endParaRPr lang="en-US" altLang="ja-JP" sz="1000" dirty="0">
                <a:solidFill>
                  <a:prstClr val="white"/>
                </a:solidFill>
                <a:latin typeface="+mn-ea"/>
                <a:ea typeface="+mn-ea"/>
                <a:cs typeface="Meiryo UI" panose="020B0604030504040204" pitchFamily="50" charset="-128"/>
                <a:sym typeface="ヒラギノ角ゴ ProN W6" charset="-128"/>
              </a:endParaRPr>
            </a:p>
            <a:p>
              <a:pPr algn="ctr">
                <a:defRPr/>
              </a:pPr>
              <a:r>
                <a:rPr lang="ja-JP" altLang="en-US" sz="1000" dirty="0">
                  <a:solidFill>
                    <a:prstClr val="white"/>
                  </a:solidFill>
                  <a:latin typeface="+mn-ea"/>
                  <a:ea typeface="+mn-ea"/>
                  <a:cs typeface="Meiryo UI" panose="020B0604030504040204" pitchFamily="50" charset="-128"/>
                  <a:sym typeface="ヒラギノ角ゴ ProN W6" charset="-128"/>
                </a:rPr>
                <a:t>power</a:t>
              </a:r>
            </a:p>
          </p:txBody>
        </p:sp>
        <p:sp>
          <p:nvSpPr>
            <p:cNvPr id="11" name="正方形/長方形 10"/>
            <p:cNvSpPr/>
            <p:nvPr/>
          </p:nvSpPr>
          <p:spPr>
            <a:xfrm>
              <a:off x="6083420" y="1570428"/>
              <a:ext cx="1427091" cy="647104"/>
            </a:xfrm>
            <a:prstGeom prst="rect">
              <a:avLst/>
            </a:prstGeom>
          </p:spPr>
          <p:txBody>
            <a:bodyPr wrap="none">
              <a:spAutoFit/>
            </a:bodyPr>
            <a:lstStyle/>
            <a:p>
              <a:pPr marL="0" lvl="2" eaLnBrk="1" hangingPunct="1">
                <a:spcBef>
                  <a:spcPts val="0"/>
                </a:spcBef>
                <a:defRPr/>
              </a:pPr>
              <a:r>
                <a:rPr lang="ja-JP" altLang="en-US" dirty="0">
                  <a:solidFill>
                    <a:prstClr val="black"/>
                  </a:solidFill>
                  <a:latin typeface="+mn-ea"/>
                  <a:ea typeface="+mn-ea"/>
                  <a:cs typeface="Meiryo UI" panose="020B0604030504040204" pitchFamily="50" charset="-128"/>
                </a:rPr>
                <a:t>Tokyo City </a:t>
              </a:r>
              <a:endParaRPr lang="en-US" altLang="ja-JP" dirty="0">
                <a:solidFill>
                  <a:prstClr val="black"/>
                </a:solidFill>
                <a:latin typeface="+mn-ea"/>
                <a:ea typeface="+mn-ea"/>
                <a:cs typeface="Meiryo UI" panose="020B0604030504040204" pitchFamily="50" charset="-128"/>
              </a:endParaRPr>
            </a:p>
            <a:p>
              <a:pPr marL="0" lvl="2" eaLnBrk="1" hangingPunct="1">
                <a:spcBef>
                  <a:spcPts val="0"/>
                </a:spcBef>
                <a:defRPr/>
              </a:pPr>
              <a:r>
                <a:rPr lang="ja-JP" altLang="en-US" dirty="0">
                  <a:solidFill>
                    <a:prstClr val="black"/>
                  </a:solidFill>
                  <a:latin typeface="+mn-ea"/>
                  <a:ea typeface="+mn-ea"/>
                  <a:cs typeface="Meiryo UI" panose="020B0604030504040204" pitchFamily="50" charset="-128"/>
                </a:rPr>
                <a:t>University</a:t>
              </a:r>
            </a:p>
          </p:txBody>
        </p:sp>
      </p:grpSp>
      <p:sp>
        <p:nvSpPr>
          <p:cNvPr id="19" name="角丸四角形 6"/>
          <p:cNvSpPr>
            <a:spLocks noChangeArrowheads="1"/>
          </p:cNvSpPr>
          <p:nvPr/>
        </p:nvSpPr>
        <p:spPr bwMode="auto">
          <a:xfrm>
            <a:off x="468313" y="2420938"/>
            <a:ext cx="4030662" cy="1800225"/>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mn-ea"/>
              <a:ea typeface="+mn-ea"/>
            </a:endParaRPr>
          </a:p>
        </p:txBody>
      </p:sp>
      <p:sp>
        <p:nvSpPr>
          <p:cNvPr id="20" name="角丸四角形 6"/>
          <p:cNvSpPr>
            <a:spLocks noChangeArrowheads="1"/>
          </p:cNvSpPr>
          <p:nvPr/>
        </p:nvSpPr>
        <p:spPr bwMode="auto">
          <a:xfrm>
            <a:off x="468313" y="4492625"/>
            <a:ext cx="4030662" cy="1800225"/>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mn-ea"/>
              <a:ea typeface="+mn-ea"/>
            </a:endParaRPr>
          </a:p>
        </p:txBody>
      </p:sp>
      <p:sp>
        <p:nvSpPr>
          <p:cNvPr id="21" name="角丸四角形 6"/>
          <p:cNvSpPr>
            <a:spLocks noChangeArrowheads="1"/>
          </p:cNvSpPr>
          <p:nvPr/>
        </p:nvSpPr>
        <p:spPr bwMode="auto">
          <a:xfrm>
            <a:off x="4631929" y="2349500"/>
            <a:ext cx="4323557" cy="1871663"/>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mn-ea"/>
              <a:ea typeface="+mn-ea"/>
            </a:endParaRPr>
          </a:p>
        </p:txBody>
      </p:sp>
      <p:sp>
        <p:nvSpPr>
          <p:cNvPr id="22" name="角丸四角形 6"/>
          <p:cNvSpPr>
            <a:spLocks noChangeArrowheads="1"/>
          </p:cNvSpPr>
          <p:nvPr/>
        </p:nvSpPr>
        <p:spPr bwMode="auto">
          <a:xfrm>
            <a:off x="4645025" y="4492625"/>
            <a:ext cx="4346575" cy="1800225"/>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mn-ea"/>
              <a:ea typeface="+mn-ea"/>
            </a:endParaRPr>
          </a:p>
        </p:txBody>
      </p:sp>
      <p:sp>
        <p:nvSpPr>
          <p:cNvPr id="25" name="フリーフォーム 24"/>
          <p:cNvSpPr/>
          <p:nvPr/>
        </p:nvSpPr>
        <p:spPr>
          <a:xfrm>
            <a:off x="468313" y="2420938"/>
            <a:ext cx="4030662" cy="287337"/>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sz="1100" dirty="0">
                <a:solidFill>
                  <a:prstClr val="white"/>
                </a:solidFill>
                <a:latin typeface="+mn-ea"/>
                <a:ea typeface="+mn-ea"/>
                <a:cs typeface="Meiryo UI" panose="020B0604030504040204" pitchFamily="50" charset="-128"/>
                <a:sym typeface="Arial" pitchFamily="34" charset="0"/>
              </a:rPr>
              <a:t>The Center for Advanced Biomedical Sciences </a:t>
            </a:r>
            <a:r>
              <a:rPr lang="en-US" altLang="ja-JP" sz="1100" dirty="0">
                <a:solidFill>
                  <a:prstClr val="white"/>
                </a:solidFill>
                <a:latin typeface="+mn-ea"/>
                <a:ea typeface="+mn-ea"/>
                <a:cs typeface="Meiryo UI" panose="020B0604030504040204" pitchFamily="50" charset="-128"/>
                <a:sym typeface="Arial" pitchFamily="34" charset="0"/>
              </a:rPr>
              <a:t>(</a:t>
            </a:r>
            <a:r>
              <a:rPr lang="en-US" altLang="ja-JP" sz="1100" dirty="0" err="1">
                <a:solidFill>
                  <a:prstClr val="white"/>
                </a:solidFill>
                <a:latin typeface="+mn-ea"/>
                <a:ea typeface="+mn-ea"/>
                <a:cs typeface="Meiryo UI" panose="020B0604030504040204" pitchFamily="50" charset="-128"/>
                <a:sym typeface="Arial" pitchFamily="34" charset="0"/>
              </a:rPr>
              <a:t>TWIns</a:t>
            </a:r>
            <a:r>
              <a:rPr lang="en-US" altLang="ja-JP" sz="1100" dirty="0">
                <a:solidFill>
                  <a:prstClr val="white"/>
                </a:solidFill>
                <a:latin typeface="+mn-ea"/>
                <a:ea typeface="+mn-ea"/>
                <a:cs typeface="Meiryo UI" panose="020B0604030504040204" pitchFamily="50" charset="-128"/>
                <a:sym typeface="Arial" pitchFamily="34" charset="0"/>
              </a:rPr>
              <a:t>)</a:t>
            </a:r>
          </a:p>
        </p:txBody>
      </p:sp>
      <p:sp>
        <p:nvSpPr>
          <p:cNvPr id="26" name="フリーフォーム 25"/>
          <p:cNvSpPr/>
          <p:nvPr/>
        </p:nvSpPr>
        <p:spPr>
          <a:xfrm>
            <a:off x="4645025" y="2420938"/>
            <a:ext cx="4030663" cy="287337"/>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en-US" altLang="ja-JP" dirty="0">
                <a:solidFill>
                  <a:prstClr val="white"/>
                </a:solidFill>
                <a:latin typeface="+mn-ea"/>
                <a:ea typeface="+mn-ea"/>
                <a:cs typeface="Meiryo UI" panose="020B0604030504040204" pitchFamily="50" charset="-128"/>
                <a:sym typeface="Arial" pitchFamily="34" charset="0"/>
              </a:rPr>
              <a:t>E</a:t>
            </a:r>
            <a:r>
              <a:rPr lang="ja-JP" altLang="en-US" dirty="0">
                <a:solidFill>
                  <a:prstClr val="white"/>
                </a:solidFill>
                <a:latin typeface="+mn-ea"/>
                <a:ea typeface="+mn-ea"/>
                <a:cs typeface="Meiryo UI" panose="020B0604030504040204" pitchFamily="50" charset="-128"/>
                <a:sym typeface="Arial" pitchFamily="34" charset="0"/>
              </a:rPr>
              <a:t>xternal </a:t>
            </a:r>
            <a:r>
              <a:rPr lang="en-US" altLang="ja-JP" dirty="0">
                <a:solidFill>
                  <a:prstClr val="white"/>
                </a:solidFill>
                <a:latin typeface="+mn-ea"/>
                <a:ea typeface="+mn-ea"/>
                <a:cs typeface="Meiryo UI" panose="020B0604030504040204" pitchFamily="50" charset="-128"/>
                <a:sym typeface="Arial" pitchFamily="34" charset="0"/>
              </a:rPr>
              <a:t>C</a:t>
            </a:r>
            <a:r>
              <a:rPr lang="ja-JP" altLang="en-US" dirty="0">
                <a:solidFill>
                  <a:prstClr val="white"/>
                </a:solidFill>
                <a:latin typeface="+mn-ea"/>
                <a:ea typeface="+mn-ea"/>
                <a:cs typeface="Meiryo UI" panose="020B0604030504040204" pitchFamily="50" charset="-128"/>
                <a:sym typeface="Arial" pitchFamily="34" charset="0"/>
              </a:rPr>
              <a:t>ollaborators</a:t>
            </a:r>
          </a:p>
        </p:txBody>
      </p:sp>
      <p:sp>
        <p:nvSpPr>
          <p:cNvPr id="27" name="フリーフォーム 26"/>
          <p:cNvSpPr/>
          <p:nvPr/>
        </p:nvSpPr>
        <p:spPr>
          <a:xfrm>
            <a:off x="468313" y="4492625"/>
            <a:ext cx="4030662" cy="287338"/>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mn-ea"/>
                <a:ea typeface="+mn-ea"/>
                <a:cs typeface="Meiryo UI" panose="020B0604030504040204" pitchFamily="50" charset="-128"/>
                <a:sym typeface="Arial" pitchFamily="34" charset="0"/>
              </a:rPr>
              <a:t>Nanotechnology Research Facility</a:t>
            </a:r>
          </a:p>
        </p:txBody>
      </p:sp>
      <p:sp>
        <p:nvSpPr>
          <p:cNvPr id="28" name="フリーフォーム 27"/>
          <p:cNvSpPr/>
          <p:nvPr/>
        </p:nvSpPr>
        <p:spPr>
          <a:xfrm>
            <a:off x="4643439" y="4492625"/>
            <a:ext cx="4323556" cy="287338"/>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mn-ea"/>
                <a:ea typeface="+mn-ea"/>
                <a:cs typeface="Meiryo UI" panose="020B0604030504040204" pitchFamily="50" charset="-128"/>
                <a:sym typeface="Arial" pitchFamily="34" charset="0"/>
              </a:rPr>
              <a:t>University Research Center</a:t>
            </a:r>
          </a:p>
        </p:txBody>
      </p:sp>
      <p:pic>
        <p:nvPicPr>
          <p:cNvPr id="4097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7450" y="4851400"/>
            <a:ext cx="25923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6" name="Picture 2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87450" y="2781300"/>
            <a:ext cx="25923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7" name="正方形/長方形 30"/>
          <p:cNvSpPr>
            <a:spLocks noChangeArrowheads="1"/>
          </p:cNvSpPr>
          <p:nvPr/>
        </p:nvSpPr>
        <p:spPr bwMode="auto">
          <a:xfrm>
            <a:off x="4665614" y="2662810"/>
            <a:ext cx="41767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Clr>
                <a:srgbClr val="4472C4"/>
              </a:buClr>
              <a:buSzTx/>
              <a:buFont typeface="Wingdings" charset="2"/>
              <a:buChar char="l"/>
            </a:pPr>
            <a:r>
              <a:rPr kumimoji="0" lang="ja-JP" altLang="en-US" sz="1200" dirty="0">
                <a:solidFill>
                  <a:srgbClr val="000000"/>
                </a:solidFill>
                <a:latin typeface="+mn-ea"/>
                <a:ea typeface="+mn-ea"/>
              </a:rPr>
              <a:t>RIKEN</a:t>
            </a:r>
          </a:p>
          <a:p>
            <a:pPr eaLnBrk="1" hangingPunct="1">
              <a:spcBef>
                <a:spcPct val="0"/>
              </a:spcBef>
              <a:buClr>
                <a:srgbClr val="4472C4"/>
              </a:buClr>
              <a:buSzTx/>
              <a:buFont typeface="Wingdings" charset="2"/>
              <a:buChar char="l"/>
            </a:pPr>
            <a:r>
              <a:rPr kumimoji="0" lang="ja-JP" altLang="en-US" sz="1200" dirty="0">
                <a:solidFill>
                  <a:srgbClr val="000000"/>
                </a:solidFill>
                <a:latin typeface="+mn-ea"/>
                <a:ea typeface="+mn-ea"/>
              </a:rPr>
              <a:t>Tsukuba National Institute of Advanced Industrial Science and Technology</a:t>
            </a:r>
          </a:p>
          <a:p>
            <a:pPr eaLnBrk="1" hangingPunct="1">
              <a:spcBef>
                <a:spcPct val="0"/>
              </a:spcBef>
              <a:buClr>
                <a:srgbClr val="4472C4"/>
              </a:buClr>
              <a:buSzTx/>
              <a:buFont typeface="Wingdings" charset="2"/>
              <a:buChar char="l"/>
            </a:pPr>
            <a:r>
              <a:rPr kumimoji="0" lang="ja-JP" altLang="en-US" sz="1200" dirty="0">
                <a:solidFill>
                  <a:srgbClr val="000000"/>
                </a:solidFill>
                <a:latin typeface="+mn-ea"/>
                <a:ea typeface="+mn-ea"/>
              </a:rPr>
              <a:t>Tsukuba, National Institute for Materials </a:t>
            </a:r>
            <a:r>
              <a:rPr kumimoji="0" lang="en-US" altLang="ja-JP" sz="1200" dirty="0">
                <a:solidFill>
                  <a:srgbClr val="000000"/>
                </a:solidFill>
                <a:latin typeface="+mn-ea"/>
                <a:ea typeface="+mn-ea"/>
              </a:rPr>
              <a:t>Science (NIMS)</a:t>
            </a:r>
          </a:p>
          <a:p>
            <a:pPr eaLnBrk="1" hangingPunct="1">
              <a:spcBef>
                <a:spcPct val="0"/>
              </a:spcBef>
              <a:buClr>
                <a:srgbClr val="4472C4"/>
              </a:buClr>
              <a:buSzTx/>
              <a:buFont typeface="Wingdings" charset="2"/>
              <a:buChar char="l"/>
            </a:pPr>
            <a:r>
              <a:rPr kumimoji="0" lang="ja-JP" altLang="en-US" sz="1200" dirty="0">
                <a:solidFill>
                  <a:srgbClr val="000000"/>
                </a:solidFill>
                <a:latin typeface="+mn-ea"/>
                <a:ea typeface="+mn-ea"/>
              </a:rPr>
              <a:t>Japan Aerospace Exploration Agency </a:t>
            </a:r>
            <a:r>
              <a:rPr kumimoji="0" lang="en-US" altLang="ja-JP" sz="1200" dirty="0">
                <a:solidFill>
                  <a:srgbClr val="000000"/>
                </a:solidFill>
                <a:latin typeface="+mn-ea"/>
                <a:ea typeface="+mn-ea"/>
              </a:rPr>
              <a:t>(JAXA)</a:t>
            </a:r>
          </a:p>
          <a:p>
            <a:pPr eaLnBrk="1" hangingPunct="1">
              <a:spcBef>
                <a:spcPct val="0"/>
              </a:spcBef>
              <a:buClr>
                <a:srgbClr val="4472C4"/>
              </a:buClr>
              <a:buSzTx/>
              <a:buFont typeface="Wingdings" charset="2"/>
              <a:buChar char="l"/>
            </a:pPr>
            <a:r>
              <a:rPr kumimoji="0" lang="ja-JP" altLang="en-US" sz="1200" dirty="0">
                <a:solidFill>
                  <a:srgbClr val="000000"/>
                </a:solidFill>
                <a:latin typeface="+mn-ea"/>
                <a:ea typeface="+mn-ea"/>
              </a:rPr>
              <a:t>National Center for Neurology and Psychiatry</a:t>
            </a:r>
            <a:endParaRPr kumimoji="0" lang="en-US" altLang="ja-JP" sz="1200" dirty="0">
              <a:solidFill>
                <a:srgbClr val="000000"/>
              </a:solidFill>
              <a:latin typeface="+mn-ea"/>
              <a:ea typeface="+mn-ea"/>
            </a:endParaRPr>
          </a:p>
          <a:p>
            <a:pPr eaLnBrk="1" hangingPunct="1">
              <a:spcBef>
                <a:spcPct val="0"/>
              </a:spcBef>
              <a:buClr>
                <a:srgbClr val="4472C4"/>
              </a:buClr>
              <a:buSzTx/>
              <a:buFont typeface="Wingdings" charset="2"/>
              <a:buChar char="l"/>
            </a:pPr>
            <a:r>
              <a:rPr kumimoji="0" lang="en-US" altLang="ja-JP" sz="1200" dirty="0">
                <a:solidFill>
                  <a:srgbClr val="000000"/>
                </a:solidFill>
                <a:latin typeface="+mn-ea"/>
                <a:ea typeface="+mn-ea"/>
              </a:rPr>
              <a:t>Japan Atomic Energy Agency (JAEA) </a:t>
            </a:r>
            <a:endParaRPr kumimoji="0" lang="ja-JP" altLang="en-US" sz="1200" dirty="0">
              <a:solidFill>
                <a:srgbClr val="000000"/>
              </a:solidFill>
              <a:latin typeface="+mn-ea"/>
              <a:ea typeface="+mn-ea"/>
            </a:endParaRPr>
          </a:p>
        </p:txBody>
      </p:sp>
      <p:sp>
        <p:nvSpPr>
          <p:cNvPr id="32" name="正方形/長方形 31"/>
          <p:cNvSpPr/>
          <p:nvPr/>
        </p:nvSpPr>
        <p:spPr>
          <a:xfrm>
            <a:off x="4643438" y="4868863"/>
            <a:ext cx="4032250" cy="830997"/>
          </a:xfrm>
          <a:prstGeom prst="rect">
            <a:avLst/>
          </a:prstGeom>
        </p:spPr>
        <p:txBody>
          <a:bodyPr>
            <a:spAutoFit/>
          </a:bodyPr>
          <a:lstStyle/>
          <a:p>
            <a:pPr marL="285750" indent="-285750" eaLnBrk="1" hangingPunct="1">
              <a:buClr>
                <a:srgbClr val="4472C4"/>
              </a:buClr>
              <a:buFont typeface="Wingdings" panose="05000000000000000000" pitchFamily="2" charset="2"/>
              <a:buChar char="l"/>
              <a:defRPr/>
            </a:pPr>
            <a:r>
              <a:rPr lang="ja-JP" altLang="en-US" sz="1600" dirty="0">
                <a:latin typeface="+mn-ea"/>
                <a:ea typeface="+mn-ea"/>
                <a:sym typeface="Arial" pitchFamily="34" charset="0"/>
              </a:rPr>
              <a:t>Nano-Life Research Institute</a:t>
            </a:r>
            <a:endParaRPr lang="en-US" altLang="ja-JP" sz="1600" dirty="0">
              <a:latin typeface="+mn-ea"/>
              <a:ea typeface="+mn-ea"/>
              <a:sym typeface="Arial" pitchFamily="34" charset="0"/>
            </a:endParaRPr>
          </a:p>
          <a:p>
            <a:pPr marL="285750" indent="-285750" eaLnBrk="1" hangingPunct="1">
              <a:buClr>
                <a:srgbClr val="4472C4"/>
              </a:buClr>
              <a:buFont typeface="Wingdings" panose="05000000000000000000" pitchFamily="2" charset="2"/>
              <a:buChar char="l"/>
              <a:defRPr/>
            </a:pPr>
            <a:r>
              <a:rPr lang="en-US" altLang="ja-JP" sz="1600" dirty="0">
                <a:latin typeface="+mn-ea"/>
                <a:ea typeface="+mn-ea"/>
                <a:sym typeface="Arial" pitchFamily="34" charset="0"/>
              </a:rPr>
              <a:t>WISE, GCOE</a:t>
            </a:r>
            <a:r>
              <a:rPr lang="ja-JP" altLang="en-US" sz="1600" dirty="0">
                <a:latin typeface="+mn-ea"/>
                <a:ea typeface="+mn-ea"/>
                <a:sym typeface="Arial" pitchFamily="34" charset="0"/>
              </a:rPr>
              <a:t>, </a:t>
            </a:r>
            <a:r>
              <a:rPr lang="en-US" altLang="ja-JP" sz="1600" dirty="0" err="1">
                <a:latin typeface="+mn-ea"/>
                <a:ea typeface="+mn-ea"/>
                <a:sym typeface="Arial" pitchFamily="34" charset="0"/>
              </a:rPr>
              <a:t>ans</a:t>
            </a:r>
            <a:r>
              <a:rPr lang="en-US" altLang="ja-JP" sz="1600" dirty="0">
                <a:latin typeface="+mn-ea"/>
                <a:ea typeface="+mn-ea"/>
                <a:sym typeface="Arial" pitchFamily="34" charset="0"/>
              </a:rPr>
              <a:t> 21COE programs</a:t>
            </a:r>
          </a:p>
          <a:p>
            <a:pPr marL="285750" indent="-285750" eaLnBrk="1" hangingPunct="1">
              <a:buClr>
                <a:srgbClr val="4472C4"/>
              </a:buClr>
              <a:buFont typeface="Wingdings" panose="05000000000000000000" pitchFamily="2" charset="2"/>
              <a:buChar char="l"/>
              <a:defRPr/>
            </a:pPr>
            <a:r>
              <a:rPr lang="ja-JP" altLang="en-US" sz="1600" dirty="0">
                <a:latin typeface="+mn-ea"/>
                <a:ea typeface="+mn-ea"/>
                <a:sym typeface="Arial" pitchFamily="34" charset="0"/>
              </a:rPr>
              <a:t>High-tech research centers</a:t>
            </a:r>
          </a:p>
        </p:txBody>
      </p:sp>
    </p:spTree>
    <p:extLst>
      <p:ext uri="{BB962C8B-B14F-4D97-AF65-F5344CB8AC3E}">
        <p14:creationId xmlns:p14="http://schemas.microsoft.com/office/powerpoint/2010/main" val="83802341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675688" cy="600075"/>
          </a:xfrm>
        </p:spPr>
        <p:txBody>
          <a:bodyPr/>
          <a:lstStyle/>
          <a:p>
            <a:r>
              <a:rPr lang="ja-JP" altLang="en-US" sz="2000" dirty="0">
                <a:latin typeface="Meiryo UI" panose="020B0604030504040204" pitchFamily="50" charset="-128"/>
                <a:ea typeface="Meiryo UI" panose="020B0604030504040204" pitchFamily="50" charset="-128"/>
              </a:rPr>
              <a:t>Obtaining a research budget to conduct world-class research</a:t>
            </a:r>
          </a:p>
        </p:txBody>
      </p:sp>
      <p:sp>
        <p:nvSpPr>
          <p:cNvPr id="39938"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71CFC102-55B4-9E47-B757-CC27203BC387}" type="slidenum">
              <a:rPr kumimoji="0" lang="en-US" altLang="ja-JP" sz="1400">
                <a:solidFill>
                  <a:prstClr val="black"/>
                </a:solidFill>
                <a:latin typeface="Arial" charset="0"/>
                <a:ea typeface="ヒラギノ角ゴ ProN W3" charset="-128"/>
                <a:cs typeface="Arial" charset="0"/>
              </a:rPr>
              <a:pPr>
                <a:spcBef>
                  <a:spcPct val="0"/>
                </a:spcBef>
                <a:buSzTx/>
                <a:buFontTx/>
                <a:buNone/>
              </a:pPr>
              <a:t>19</a:t>
            </a:fld>
            <a:endParaRPr kumimoji="0" lang="en-US" altLang="ja-JP" sz="1400">
              <a:solidFill>
                <a:prstClr val="black"/>
              </a:solidFill>
              <a:latin typeface="Arial" charset="0"/>
              <a:ea typeface="ヒラギノ角ゴ ProN W3" charset="-128"/>
              <a:cs typeface="Arial" charset="0"/>
            </a:endParaRPr>
          </a:p>
        </p:txBody>
      </p:sp>
      <p:sp>
        <p:nvSpPr>
          <p:cNvPr id="4" name="正方形/長方形 3"/>
          <p:cNvSpPr/>
          <p:nvPr/>
        </p:nvSpPr>
        <p:spPr>
          <a:xfrm>
            <a:off x="28574" y="911189"/>
            <a:ext cx="8761096" cy="4652556"/>
          </a:xfrm>
          <a:prstGeom prst="rect">
            <a:avLst/>
          </a:prstGeom>
        </p:spPr>
        <p:txBody>
          <a:bodyPr wrap="square">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Support for Pioneering Research Initiated by the Next Generation Program</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SPRING</a:t>
            </a:r>
            <a:r>
              <a:rPr lang="ja-JP" altLang="en-US"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Moonshot Research and Development Program</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Exploratory Research for Advanced Technology</a:t>
            </a:r>
            <a:r>
              <a:rPr lang="en-US" altLang="ja-JP" sz="1400" dirty="0">
                <a:latin typeface="Meiryo UI" panose="020B0604030504040204" pitchFamily="50" charset="-128"/>
                <a:ea typeface="Meiryo UI" panose="020B0604030504040204" pitchFamily="50" charset="-128"/>
                <a:sym typeface="Arial" pitchFamily="34" charset="0"/>
              </a:rPr>
              <a:t> Program (ERATO)</a:t>
            </a:r>
            <a:endParaRPr lang="ja-JP" altLang="en-US" sz="1400" dirty="0">
              <a:latin typeface="Meiryo UI" panose="020B0604030504040204" pitchFamily="50" charset="-128"/>
              <a:ea typeface="Meiryo UI" panose="020B0604030504040204" pitchFamily="50" charset="-128"/>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Program for Creating </a:t>
            </a:r>
            <a:r>
              <a:rPr lang="en-US" altLang="ja-JP" sz="1400" dirty="0" err="1">
                <a:latin typeface="Meiryo UI" panose="020B0604030504040204" pitchFamily="50" charset="-128"/>
                <a:ea typeface="Meiryo UI" panose="020B0604030504040204" pitchFamily="50" charset="-128"/>
              </a:rPr>
              <a:t>STart</a:t>
            </a:r>
            <a:r>
              <a:rPr lang="en-US" altLang="ja-JP" sz="1400" dirty="0">
                <a:latin typeface="Meiryo UI" panose="020B0604030504040204" pitchFamily="50" charset="-128"/>
                <a:ea typeface="Meiryo UI" panose="020B0604030504040204" pitchFamily="50" charset="-128"/>
              </a:rPr>
              <a:t>-ups from Advanced Research and Technology </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START</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SCORE</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STARTUP ECOSYSTEM</a:t>
            </a:r>
            <a:r>
              <a:rPr lang="ja-JP" altLang="en-US"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Basis for Supporting Innovative Drug Discovery and Life Science Research (BINDS)</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Doctoral Program for World-leading Innovative &amp; Smart Education (WISE Program)</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Exploration and Development of Global Entrepreneurship for Next Generation Program (EDGE-NEXT)</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Enhancing Development of Global Entrepreneur Program (EDGE)</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rPr>
              <a:t>Program for Leading Graduate Schools</a:t>
            </a:r>
            <a:endParaRPr lang="en-US" altLang="ja-JP" sz="1400" dirty="0">
              <a:latin typeface="Meiryo UI" panose="020B0604030504040204" pitchFamily="50" charset="-128"/>
              <a:ea typeface="Meiryo UI" panose="020B0604030504040204" pitchFamily="50" charset="-128"/>
              <a:sym typeface="Arial" pitchFamily="34" charset="0"/>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1400" dirty="0">
                <a:latin typeface="Meiryo UI" panose="020B0604030504040204" pitchFamily="50" charset="-128"/>
                <a:ea typeface="Meiryo UI" panose="020B0604030504040204" pitchFamily="50" charset="-128"/>
                <a:sym typeface="Arial" pitchFamily="34" charset="0"/>
              </a:rPr>
              <a:t>Global </a:t>
            </a:r>
            <a:r>
              <a:rPr lang="en-US" altLang="ja-JP" sz="1400" dirty="0">
                <a:latin typeface="Meiryo UI" panose="020B0604030504040204" pitchFamily="50" charset="-128"/>
                <a:ea typeface="Meiryo UI" panose="020B0604030504040204" pitchFamily="50" charset="-128"/>
                <a:sym typeface="Arial" pitchFamily="34" charset="0"/>
              </a:rPr>
              <a:t>COE </a:t>
            </a:r>
            <a:r>
              <a:rPr lang="ja-JP" altLang="en-US" sz="1400" dirty="0">
                <a:latin typeface="Meiryo UI" panose="020B0604030504040204" pitchFamily="50" charset="-128"/>
                <a:ea typeface="Meiryo UI" panose="020B0604030504040204" pitchFamily="50" charset="-128"/>
                <a:sym typeface="Arial" pitchFamily="34" charset="0"/>
              </a:rPr>
              <a:t>Program</a:t>
            </a:r>
            <a:endParaRPr lang="en-US" altLang="ja-JP" sz="1400" dirty="0">
              <a:latin typeface="Meiryo UI" panose="020B0604030504040204" pitchFamily="50" charset="-128"/>
              <a:ea typeface="Meiryo UI" panose="020B0604030504040204" pitchFamily="50" charset="-128"/>
              <a:sym typeface="Arial" pitchFamily="34" charset="0"/>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sym typeface="Arial" pitchFamily="34" charset="0"/>
              </a:rPr>
              <a:t>Strategic Research Center Development Program (Super COE)</a:t>
            </a:r>
            <a:endParaRPr lang="ja-JP" altLang="en-US" sz="1400" dirty="0">
              <a:latin typeface="Meiryo UI" panose="020B0604030504040204" pitchFamily="50" charset="-128"/>
              <a:ea typeface="Meiryo UI" panose="020B0604030504040204" pitchFamily="50" charset="-128"/>
              <a:sym typeface="Arial" pitchFamily="34" charset="0"/>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1400" dirty="0">
                <a:latin typeface="Meiryo UI" panose="020B0604030504040204" pitchFamily="50" charset="-128"/>
                <a:ea typeface="Meiryo UI" panose="020B0604030504040204" pitchFamily="50" charset="-128"/>
                <a:sym typeface="Arial" pitchFamily="34" charset="0"/>
              </a:rPr>
              <a:t>Global 30 Program</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21st </a:t>
            </a:r>
            <a:r>
              <a:rPr lang="ja-JP" altLang="en-US"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Century </a:t>
            </a:r>
            <a:r>
              <a:rPr lang="en-US" altLang="ja-JP"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COE </a:t>
            </a:r>
            <a:r>
              <a:rPr lang="ja-JP" altLang="en-US"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Program</a:t>
            </a:r>
          </a:p>
          <a:p>
            <a:pPr marL="285750" indent="-285750" eaLnBrk="1" hangingPunct="1">
              <a:spcBef>
                <a:spcPts val="500"/>
              </a:spcBef>
              <a:buClr>
                <a:srgbClr val="4472C4"/>
              </a:buClr>
              <a:buSzPct val="125000"/>
              <a:buFont typeface="Wingdings" panose="05000000000000000000" pitchFamily="2" charset="2"/>
              <a:buChar char="l"/>
              <a:defRPr/>
            </a:pPr>
            <a:r>
              <a:rPr lang="ja-JP" altLang="en-US"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Private</a:t>
            </a:r>
            <a:r>
              <a:rPr lang="zh-TW" altLang="en-US"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 University Strategic Infrastructure Formation Support Project</a:t>
            </a:r>
          </a:p>
          <a:p>
            <a:pPr marL="285750" indent="-285750" eaLnBrk="1" hangingPunct="1">
              <a:spcBef>
                <a:spcPts val="500"/>
              </a:spcBef>
              <a:buClr>
                <a:srgbClr val="4472C4"/>
              </a:buClr>
              <a:buSzPct val="125000"/>
              <a:buFont typeface="Wingdings" panose="05000000000000000000" pitchFamily="2" charset="2"/>
              <a:buChar char="l"/>
              <a:defRPr/>
            </a:pPr>
            <a:r>
              <a:rPr lang="en-US" altLang="ja-JP"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Grant-in-Aid for Scientific Research etc.</a:t>
            </a:r>
            <a:endParaRPr lang="ja-JP" altLang="en-US" sz="1400"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pic>
        <p:nvPicPr>
          <p:cNvPr id="39940" name="図 5" descr="1.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51790" y="3237467"/>
            <a:ext cx="2537880" cy="156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82440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タイトル 1"/>
          <p:cNvSpPr>
            <a:spLocks noGrp="1"/>
          </p:cNvSpPr>
          <p:nvPr>
            <p:ph type="title"/>
          </p:nvPr>
        </p:nvSpPr>
        <p:spPr>
          <a:xfrm>
            <a:off x="19050" y="0"/>
            <a:ext cx="8207375" cy="600075"/>
          </a:xfrm>
        </p:spPr>
        <p:txBody>
          <a:bodyPr/>
          <a:lstStyle/>
          <a:p>
            <a:r>
              <a:rPr lang="en-US" altLang="ja-JP" dirty="0">
                <a:latin typeface="+mn-ea"/>
                <a:ea typeface="+mn-ea"/>
                <a:sym typeface="ヒラギノ角ゴ ProN W6" charset="-128"/>
              </a:rPr>
              <a:t>Various </a:t>
            </a:r>
            <a:r>
              <a:rPr lang="ja-JP" altLang="en-US" dirty="0">
                <a:latin typeface="+mn-ea"/>
                <a:ea typeface="+mn-ea"/>
                <a:sym typeface="ヒラギノ角ゴ ProN W6" charset="-128"/>
              </a:rPr>
              <a:t>Scholarship Program</a:t>
            </a:r>
            <a:r>
              <a:rPr lang="en-US" altLang="ja-JP" dirty="0">
                <a:latin typeface="+mn-ea"/>
                <a:ea typeface="+mn-ea"/>
                <a:sym typeface="ヒラギノ角ゴ ProN W6" charset="-128"/>
              </a:rPr>
              <a:t>s</a:t>
            </a:r>
            <a:r>
              <a:rPr lang="ja-JP" altLang="en-US" dirty="0">
                <a:latin typeface="+mn-ea"/>
                <a:ea typeface="+mn-ea"/>
                <a:sym typeface="ヒラギノ角ゴ ProN W6" charset="-128"/>
              </a:rPr>
              <a:t> </a:t>
            </a:r>
            <a:endParaRPr lang="ja-JP" altLang="en-US" dirty="0">
              <a:latin typeface="+mn-ea"/>
              <a:ea typeface="+mn-ea"/>
            </a:endParaRPr>
          </a:p>
        </p:txBody>
      </p:sp>
      <p:sp>
        <p:nvSpPr>
          <p:cNvPr id="44034"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65439349-F6FC-7E4A-94F6-2C0995EE216E}" type="slidenum">
              <a:rPr kumimoji="0" lang="en-US" altLang="ja-JP" sz="1000">
                <a:solidFill>
                  <a:prstClr val="black"/>
                </a:solidFill>
                <a:latin typeface="Arial" charset="0"/>
                <a:ea typeface="ヒラギノ角ゴ ProN W3" charset="-128"/>
                <a:cs typeface="Arial" charset="0"/>
              </a:rPr>
              <a:pPr>
                <a:spcBef>
                  <a:spcPct val="0"/>
                </a:spcBef>
                <a:buSzTx/>
                <a:buFontTx/>
                <a:buNone/>
              </a:pPr>
              <a:t>20</a:t>
            </a:fld>
            <a:endParaRPr kumimoji="0" lang="en-US" altLang="ja-JP" sz="1000">
              <a:solidFill>
                <a:prstClr val="black"/>
              </a:solidFill>
              <a:latin typeface="Arial" charset="0"/>
              <a:ea typeface="ヒラギノ角ゴ ProN W3" charset="-128"/>
              <a:cs typeface="Arial" charset="0"/>
            </a:endParaRPr>
          </a:p>
        </p:txBody>
      </p:sp>
      <p:sp>
        <p:nvSpPr>
          <p:cNvPr id="4" name="Text Box 12"/>
          <p:cNvSpPr txBox="1">
            <a:spLocks noChangeArrowheads="1"/>
          </p:cNvSpPr>
          <p:nvPr/>
        </p:nvSpPr>
        <p:spPr bwMode="auto">
          <a:xfrm>
            <a:off x="73025" y="944358"/>
            <a:ext cx="5867400"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1600" b="1" dirty="0">
                <a:solidFill>
                  <a:srgbClr val="FFC000"/>
                </a:solidFill>
                <a:latin typeface="Century Gothic"/>
                <a:ea typeface="Meiryo UI"/>
                <a:sym typeface="ヒラギノ角ゴ ProN W6" charset="-128"/>
              </a:rPr>
              <a:t>More than </a:t>
            </a:r>
            <a:r>
              <a:rPr lang="en-US" altLang="ja-JP" sz="1600" b="1" dirty="0">
                <a:solidFill>
                  <a:srgbClr val="FFC000"/>
                </a:solidFill>
                <a:latin typeface="Century Gothic"/>
                <a:ea typeface="Meiryo UI"/>
                <a:sym typeface="ヒラギノ角ゴ ProN W6" charset="-128"/>
              </a:rPr>
              <a:t>80% of </a:t>
            </a:r>
            <a:r>
              <a:rPr lang="ja-JP" altLang="en-US" sz="1600" b="1" dirty="0">
                <a:solidFill>
                  <a:prstClr val="white"/>
                </a:solidFill>
                <a:latin typeface="Century Gothic"/>
                <a:ea typeface="Meiryo UI"/>
                <a:sym typeface="ヒラギノ角ゴ ProN W6" charset="-128"/>
              </a:rPr>
              <a:t>undergraduates go to master's programs</a:t>
            </a:r>
            <a:endParaRPr lang="en-US" altLang="ja-JP" sz="1600" b="1" dirty="0">
              <a:solidFill>
                <a:prstClr val="white"/>
              </a:solidFill>
              <a:latin typeface="Century Gothic"/>
              <a:ea typeface="Meiryo UI"/>
              <a:sym typeface="ヒラギノ角ゴ ProN W6" charset="-128"/>
            </a:endParaRPr>
          </a:p>
        </p:txBody>
      </p:sp>
      <p:sp>
        <p:nvSpPr>
          <p:cNvPr id="5" name="正方形/長方形 4"/>
          <p:cNvSpPr/>
          <p:nvPr/>
        </p:nvSpPr>
        <p:spPr>
          <a:xfrm>
            <a:off x="323850" y="1389723"/>
            <a:ext cx="5472113" cy="1633781"/>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en-US" altLang="ja-JP" sz="1600" dirty="0">
                <a:latin typeface="Meiryo UI"/>
                <a:ea typeface="Meiryo UI"/>
                <a:sym typeface="ヒラギノ丸ゴ ProN W4" charset="-128"/>
              </a:rPr>
              <a:t>Variety of </a:t>
            </a:r>
            <a:r>
              <a:rPr lang="ja-JP" altLang="en-US" sz="1600" dirty="0">
                <a:latin typeface="Meiryo UI"/>
                <a:ea typeface="Meiryo UI"/>
                <a:sym typeface="ヒラギノ丸ゴ ProN W4" charset="-128"/>
              </a:rPr>
              <a:t>scholarships from the Japan Student Services Organization (JASSO) and private organizations to support undergraduate and graduate students financially</a:t>
            </a:r>
            <a:endParaRPr lang="en-US" altLang="ja-JP" sz="16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Most of the </a:t>
            </a:r>
            <a:r>
              <a:rPr lang="en-US" altLang="ja-JP" sz="1600" dirty="0">
                <a:latin typeface="Meiryo UI"/>
                <a:ea typeface="Meiryo UI"/>
                <a:sym typeface="ヒラギノ丸ゴ ProN W4" charset="-128"/>
              </a:rPr>
              <a:t>graduate students (</a:t>
            </a:r>
            <a:r>
              <a:rPr lang="ja-JP" altLang="en-US" sz="1600" dirty="0">
                <a:latin typeface="Meiryo UI"/>
                <a:ea typeface="Meiryo UI"/>
                <a:sym typeface="ヒラギノ丸ゴ ProN W4" charset="-128"/>
              </a:rPr>
              <a:t>more than </a:t>
            </a:r>
            <a:r>
              <a:rPr lang="en-US" altLang="ja-JP" sz="1600" dirty="0">
                <a:latin typeface="Meiryo UI"/>
                <a:ea typeface="Meiryo UI"/>
                <a:sym typeface="ヒラギノ丸ゴ ProN W4" charset="-128"/>
              </a:rPr>
              <a:t>1,000) can obtain a scholarship if they apply</a:t>
            </a:r>
            <a:endParaRPr lang="ja-JP" altLang="en-US" sz="1600" dirty="0">
              <a:latin typeface="Meiryo UI"/>
              <a:ea typeface="Meiryo UI"/>
              <a:sym typeface="ヒラギノ丸ゴ ProN W4" charset="-128"/>
            </a:endParaRPr>
          </a:p>
        </p:txBody>
      </p:sp>
      <p:pic>
        <p:nvPicPr>
          <p:cNvPr id="44037"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9925" y="4725988"/>
            <a:ext cx="1655763"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03800" y="4725988"/>
            <a:ext cx="20161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8313" y="4725988"/>
            <a:ext cx="187166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39975" y="4725988"/>
            <a:ext cx="26638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2"/>
          <p:cNvSpPr txBox="1">
            <a:spLocks noChangeArrowheads="1"/>
          </p:cNvSpPr>
          <p:nvPr/>
        </p:nvSpPr>
        <p:spPr bwMode="auto">
          <a:xfrm>
            <a:off x="323850" y="3213100"/>
            <a:ext cx="5543550"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600" b="1" dirty="0">
                <a:solidFill>
                  <a:prstClr val="white"/>
                </a:solidFill>
                <a:latin typeface="Century Gothic"/>
                <a:ea typeface="Meiryo UI"/>
                <a:sym typeface="ヒラギノ角ゴ ProN W6" charset="-128"/>
              </a:rPr>
              <a:t>Many master's students go on to doctoral programs</a:t>
            </a:r>
            <a:endParaRPr lang="en-US" altLang="ja-JP" sz="1600" b="1" dirty="0">
              <a:solidFill>
                <a:prstClr val="white"/>
              </a:solidFill>
              <a:latin typeface="Century Gothic"/>
              <a:ea typeface="Meiryo UI"/>
              <a:sym typeface="ヒラギノ角ゴ ProN W6" charset="-128"/>
            </a:endParaRPr>
          </a:p>
        </p:txBody>
      </p:sp>
      <p:sp>
        <p:nvSpPr>
          <p:cNvPr id="11" name="正方形/長方形 10"/>
          <p:cNvSpPr/>
          <p:nvPr/>
        </p:nvSpPr>
        <p:spPr>
          <a:xfrm>
            <a:off x="323850" y="3644900"/>
            <a:ext cx="5616575" cy="895117"/>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1600" dirty="0">
                <a:latin typeface="Meiryo UI"/>
                <a:ea typeface="Meiryo UI"/>
                <a:sym typeface="ヒラギノ丸ゴ ProN W4" charset="-128"/>
              </a:rPr>
              <a:t>People with PhDs </a:t>
            </a:r>
            <a:r>
              <a:rPr lang="en-US" altLang="ja-JP" sz="1600" dirty="0">
                <a:latin typeface="Meiryo UI"/>
                <a:ea typeface="Meiryo UI"/>
                <a:sym typeface="ヒラギノ丸ゴ ProN W4" charset="-128"/>
              </a:rPr>
              <a:t>are </a:t>
            </a:r>
            <a:r>
              <a:rPr lang="ja-JP" altLang="en-US" sz="1600" dirty="0">
                <a:latin typeface="Meiryo UI"/>
                <a:ea typeface="Meiryo UI"/>
                <a:sym typeface="ヒラギノ丸ゴ ProN W4" charset="-128"/>
              </a:rPr>
              <a:t>work</a:t>
            </a:r>
            <a:r>
              <a:rPr lang="en-US" altLang="ja-JP" sz="1600" dirty="0" err="1">
                <a:latin typeface="Meiryo UI"/>
                <a:ea typeface="Meiryo UI"/>
                <a:sym typeface="ヒラギノ丸ゴ ProN W4" charset="-128"/>
              </a:rPr>
              <a:t>ing</a:t>
            </a:r>
            <a:r>
              <a:rPr lang="ja-JP" altLang="en-US" sz="1600" dirty="0">
                <a:latin typeface="Meiryo UI"/>
                <a:ea typeface="Meiryo UI"/>
                <a:sym typeface="ヒラギノ丸ゴ ProN W4" charset="-128"/>
              </a:rPr>
              <a:t> in various companies</a:t>
            </a:r>
            <a:endParaRPr lang="en-US" altLang="ja-JP" sz="16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1600" dirty="0">
                <a:latin typeface="Meiryo UI"/>
                <a:ea typeface="Meiryo UI"/>
                <a:sym typeface="ヒラギノ丸ゴ ProN W4" charset="-128"/>
              </a:rPr>
              <a:t>Students can obtain a “Scholarship for Fostering Researchers in Doctoral Programs”</a:t>
            </a:r>
          </a:p>
        </p:txBody>
      </p:sp>
      <p:sp>
        <p:nvSpPr>
          <p:cNvPr id="13" name="Rectangle 9"/>
          <p:cNvSpPr>
            <a:spLocks noChangeArrowheads="1"/>
          </p:cNvSpPr>
          <p:nvPr/>
        </p:nvSpPr>
        <p:spPr bwMode="auto">
          <a:xfrm>
            <a:off x="5940425" y="1052513"/>
            <a:ext cx="3024188" cy="3482975"/>
          </a:xfrm>
          <a:prstGeom prst="rect">
            <a:avLst/>
          </a:prstGeom>
          <a:solidFill>
            <a:schemeClr val="accent6">
              <a:lumMod val="20000"/>
              <a:lumOff val="80000"/>
            </a:schemeClr>
          </a:solidFill>
          <a:ln>
            <a:noFill/>
          </a:ln>
        </p:spPr>
        <p:txBody>
          <a:bodyPr anchor="ctr"/>
          <a:lstStyle>
            <a:lvl1pPr indent="101600">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en-US" altLang="ja-JP" sz="1800" b="1" dirty="0">
              <a:solidFill>
                <a:prstClr val="white"/>
              </a:solidFill>
              <a:latin typeface="+mn-ea"/>
              <a:ea typeface="+mn-ea"/>
            </a:endParaRPr>
          </a:p>
        </p:txBody>
      </p:sp>
      <p:sp>
        <p:nvSpPr>
          <p:cNvPr id="14" name="正方形/長方形 13"/>
          <p:cNvSpPr/>
          <p:nvPr/>
        </p:nvSpPr>
        <p:spPr>
          <a:xfrm>
            <a:off x="5868194" y="1173820"/>
            <a:ext cx="3168649" cy="738664"/>
          </a:xfrm>
          <a:prstGeom prst="rect">
            <a:avLst/>
          </a:prstGeom>
        </p:spPr>
        <p:txBody>
          <a:bodyPr wrap="square">
            <a:spAutoFit/>
          </a:bodyPr>
          <a:lstStyle/>
          <a:p>
            <a:pPr marL="285750" indent="-285750" eaLnBrk="1" hangingPunct="1">
              <a:buClr>
                <a:srgbClr val="70AD47"/>
              </a:buClr>
              <a:buFont typeface="Wingdings" panose="05000000000000000000" pitchFamily="2" charset="2"/>
              <a:buChar char="l"/>
              <a:defRPr/>
            </a:pPr>
            <a:r>
              <a:rPr lang="ja-JP" altLang="en-US" sz="1400" dirty="0">
                <a:latin typeface="Meiryo UI"/>
                <a:ea typeface="Meiryo UI"/>
                <a:sym typeface="Arial" pitchFamily="34" charset="0"/>
              </a:rPr>
              <a:t>Scholarships: loans and grants</a:t>
            </a:r>
            <a:endParaRPr lang="en-US" altLang="ja-JP" sz="1400" dirty="0">
              <a:latin typeface="Meiryo UI"/>
              <a:ea typeface="Meiryo UI"/>
              <a:sym typeface="Arial" pitchFamily="34" charset="0"/>
            </a:endParaRPr>
          </a:p>
          <a:p>
            <a:pPr marL="285750" indent="-285750" eaLnBrk="1" hangingPunct="1">
              <a:buClr>
                <a:srgbClr val="70AD47"/>
              </a:buClr>
              <a:buFont typeface="Wingdings" panose="05000000000000000000" pitchFamily="2" charset="2"/>
              <a:buChar char="l"/>
              <a:defRPr/>
            </a:pPr>
            <a:r>
              <a:rPr lang="ja-JP" altLang="en-US" sz="1400" dirty="0">
                <a:latin typeface="Meiryo UI"/>
                <a:ea typeface="Meiryo UI"/>
                <a:sym typeface="Arial" pitchFamily="34" charset="0"/>
              </a:rPr>
              <a:t>Japan Student Services Organization (JASSO):Loan</a:t>
            </a:r>
            <a:endParaRPr lang="en-US" altLang="ja-JP" sz="1400" dirty="0">
              <a:latin typeface="Meiryo UI"/>
              <a:ea typeface="Meiryo UI"/>
              <a:sym typeface="Arial" pitchFamily="34" charset="0"/>
            </a:endParaRPr>
          </a:p>
        </p:txBody>
      </p:sp>
      <p:sp>
        <p:nvSpPr>
          <p:cNvPr id="15" name="正方形/長方形 14"/>
          <p:cNvSpPr/>
          <p:nvPr/>
        </p:nvSpPr>
        <p:spPr>
          <a:xfrm>
            <a:off x="5940425" y="1915622"/>
            <a:ext cx="3168650" cy="1384995"/>
          </a:xfrm>
          <a:prstGeom prst="rect">
            <a:avLst/>
          </a:prstGeom>
        </p:spPr>
        <p:txBody>
          <a:bodyPr wrap="square">
            <a:spAutoFit/>
          </a:bodyPr>
          <a:lstStyle/>
          <a:p>
            <a:pPr algn="ctr" eaLnBrk="1" hangingPunct="1">
              <a:defRPr/>
            </a:pPr>
            <a:r>
              <a:rPr lang="en-US" altLang="ja-JP" sz="1400" b="1" dirty="0">
                <a:latin typeface="+mn-ea"/>
                <a:ea typeface="+mn-ea"/>
                <a:sym typeface="Arial" pitchFamily="34" charset="0"/>
              </a:rPr>
              <a:t>On evaluation of activities during </a:t>
            </a:r>
            <a:r>
              <a:rPr lang="ja-JP" altLang="en-US" sz="1400" b="1" dirty="0">
                <a:latin typeface="+mn-ea"/>
                <a:ea typeface="+mn-ea"/>
                <a:sym typeface="Arial" pitchFamily="34" charset="0"/>
              </a:rPr>
              <a:t>the master </a:t>
            </a:r>
            <a:r>
              <a:rPr lang="en-US" altLang="ja-JP" sz="1400" b="1" dirty="0">
                <a:latin typeface="+mn-ea"/>
                <a:ea typeface="+mn-ea"/>
                <a:sym typeface="Arial" pitchFamily="34" charset="0"/>
              </a:rPr>
              <a:t>course </a:t>
            </a:r>
          </a:p>
          <a:p>
            <a:pPr algn="ctr" eaLnBrk="1" hangingPunct="1">
              <a:defRPr/>
            </a:pPr>
            <a:r>
              <a:rPr lang="ja-JP" altLang="en-US" sz="1400" b="1" dirty="0">
                <a:solidFill>
                  <a:srgbClr val="FF6600"/>
                </a:solidFill>
                <a:latin typeface="+mn-ea"/>
                <a:ea typeface="+mn-ea"/>
                <a:sym typeface="Arial" pitchFamily="34" charset="0"/>
              </a:rPr>
              <a:t>(papers</a:t>
            </a:r>
            <a:r>
              <a:rPr lang="ja-JP" altLang="en-US" sz="1400" b="1" dirty="0">
                <a:solidFill>
                  <a:srgbClr val="ED7D31"/>
                </a:solidFill>
                <a:latin typeface="+mn-ea"/>
                <a:ea typeface="+mn-ea"/>
                <a:sym typeface="Arial" pitchFamily="34" charset="0"/>
              </a:rPr>
              <a:t>, conference presentations, awards, </a:t>
            </a:r>
            <a:r>
              <a:rPr lang="en-US" altLang="ja-JP" sz="1400" b="1" dirty="0">
                <a:solidFill>
                  <a:srgbClr val="ED7D31"/>
                </a:solidFill>
                <a:latin typeface="+mn-ea"/>
                <a:ea typeface="+mn-ea"/>
                <a:sym typeface="Arial" pitchFamily="34" charset="0"/>
              </a:rPr>
              <a:t>TA’s experience</a:t>
            </a:r>
            <a:r>
              <a:rPr lang="ja-JP" altLang="en-US" sz="1400" b="1" dirty="0">
                <a:solidFill>
                  <a:srgbClr val="FF9933"/>
                </a:solidFill>
                <a:latin typeface="+mn-ea"/>
                <a:ea typeface="+mn-ea"/>
                <a:sym typeface="Arial" pitchFamily="34" charset="0"/>
              </a:rPr>
              <a:t>, </a:t>
            </a:r>
            <a:r>
              <a:rPr lang="ja-JP" altLang="en-US" sz="1400" b="1" dirty="0">
                <a:solidFill>
                  <a:srgbClr val="FF6600"/>
                </a:solidFill>
                <a:latin typeface="+mn-ea"/>
                <a:ea typeface="+mn-ea"/>
                <a:sym typeface="Arial" pitchFamily="34" charset="0"/>
              </a:rPr>
              <a:t>etc.)</a:t>
            </a:r>
            <a:endParaRPr lang="en-US" altLang="ja-JP" sz="1400" b="1" dirty="0">
              <a:solidFill>
                <a:srgbClr val="FF6600"/>
              </a:solidFill>
              <a:latin typeface="+mn-ea"/>
              <a:ea typeface="+mn-ea"/>
              <a:sym typeface="Arial" pitchFamily="34" charset="0"/>
            </a:endParaRPr>
          </a:p>
          <a:p>
            <a:pPr algn="ctr" eaLnBrk="1" hangingPunct="1">
              <a:defRPr/>
            </a:pPr>
            <a:endParaRPr lang="en-US" altLang="ja-JP" sz="1400" b="1" dirty="0">
              <a:latin typeface="+mn-ea"/>
              <a:ea typeface="+mn-ea"/>
              <a:sym typeface="Arial" pitchFamily="34" charset="0"/>
            </a:endParaRPr>
          </a:p>
        </p:txBody>
      </p:sp>
      <p:sp>
        <p:nvSpPr>
          <p:cNvPr id="16" name="正方形/長方形 15"/>
          <p:cNvSpPr/>
          <p:nvPr/>
        </p:nvSpPr>
        <p:spPr>
          <a:xfrm>
            <a:off x="6053075" y="3557384"/>
            <a:ext cx="2870200" cy="836612"/>
          </a:xfrm>
          <a:prstGeom prst="rect">
            <a:avLst/>
          </a:prstGeom>
          <a:solidFill>
            <a:schemeClr val="accent2"/>
          </a:solidFill>
        </p:spPr>
        <p:txBody>
          <a:bodyPr wrap="none" anchor="ctr"/>
          <a:lstStyle/>
          <a:p>
            <a:pPr algn="ctr">
              <a:defRPr/>
            </a:pPr>
            <a:r>
              <a:rPr lang="en-US" altLang="ja-JP" sz="1600" b="1"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Full or half repayment </a:t>
            </a:r>
          </a:p>
          <a:p>
            <a:pPr algn="ctr">
              <a:defRPr/>
            </a:pPr>
            <a:r>
              <a:rPr lang="en-US" altLang="ja-JP" sz="1600" b="1"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may be exempted</a:t>
            </a:r>
          </a:p>
        </p:txBody>
      </p:sp>
      <p:sp>
        <p:nvSpPr>
          <p:cNvPr id="17" name="AutoShape 18"/>
          <p:cNvSpPr>
            <a:spLocks noChangeArrowheads="1"/>
          </p:cNvSpPr>
          <p:nvPr/>
        </p:nvSpPr>
        <p:spPr bwMode="auto">
          <a:xfrm flipV="1">
            <a:off x="7142163" y="3175000"/>
            <a:ext cx="620712" cy="279400"/>
          </a:xfrm>
          <a:prstGeom prst="triangle">
            <a:avLst>
              <a:gd name="adj" fmla="val 50000"/>
            </a:avLst>
          </a:prstGeom>
          <a:solidFill>
            <a:schemeClr val="accent3"/>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latin typeface="Century Gothic"/>
              <a:ea typeface="Meiryo UI"/>
            </a:endParaRPr>
          </a:p>
        </p:txBody>
      </p:sp>
    </p:spTree>
    <p:extLst>
      <p:ext uri="{BB962C8B-B14F-4D97-AF65-F5344CB8AC3E}">
        <p14:creationId xmlns:p14="http://schemas.microsoft.com/office/powerpoint/2010/main" val="6836259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7025EF-1E2D-8297-595A-1652A9388574}"/>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sym typeface="ヒラギノ角ゴ ProN W6" charset="-128"/>
              </a:rPr>
              <a:t> </a:t>
            </a:r>
            <a:r>
              <a:rPr lang="en-US" altLang="ja-JP" sz="2400" dirty="0">
                <a:latin typeface="Meiryo UI" panose="020B0604030504040204" pitchFamily="50" charset="-128"/>
                <a:ea typeface="Meiryo UI" panose="020B0604030504040204" pitchFamily="50" charset="-128"/>
                <a:sym typeface="ヒラギノ角ゴ ProN W6" charset="-128"/>
              </a:rPr>
              <a:t>Career paths </a:t>
            </a:r>
            <a:r>
              <a:rPr lang="ja-JP" altLang="en-US" sz="2400" dirty="0">
                <a:latin typeface="Meiryo UI" panose="020B0604030504040204" pitchFamily="50" charset="-128"/>
                <a:ea typeface="Meiryo UI" panose="020B0604030504040204" pitchFamily="50" charset="-128"/>
                <a:sym typeface="ヒラギノ角ゴ ProN W6" charset="-128"/>
              </a:rPr>
              <a:t>for </a:t>
            </a:r>
            <a:r>
              <a:rPr lang="en-US" altLang="ja-JP" sz="2400" dirty="0">
                <a:latin typeface="Meiryo UI" panose="020B0604030504040204" pitchFamily="50" charset="-128"/>
                <a:ea typeface="Meiryo UI" panose="020B0604030504040204" pitchFamily="50" charset="-128"/>
                <a:sym typeface="ヒラギノ角ゴ ProN W6" charset="-128"/>
              </a:rPr>
              <a:t>March 2024 </a:t>
            </a:r>
            <a:r>
              <a:rPr lang="ja-JP" altLang="en-US" sz="2400" dirty="0">
                <a:latin typeface="Meiryo UI" panose="020B0604030504040204" pitchFamily="50" charset="-128"/>
                <a:ea typeface="Meiryo UI" panose="020B0604030504040204" pitchFamily="50" charset="-128"/>
                <a:sym typeface="ヒラギノ角ゴ ProN W6" charset="-128"/>
              </a:rPr>
              <a:t>Graduates</a:t>
            </a:r>
            <a:endParaRPr kumimoji="1" lang="ja-JP" altLang="en-US" sz="2400" dirty="0"/>
          </a:p>
        </p:txBody>
      </p:sp>
      <p:sp>
        <p:nvSpPr>
          <p:cNvPr id="4" name="スライド番号プレースホルダー 2">
            <a:extLst>
              <a:ext uri="{FF2B5EF4-FFF2-40B4-BE49-F238E27FC236}">
                <a16:creationId xmlns:a16="http://schemas.microsoft.com/office/drawing/2014/main" id="{D34F160C-5D04-6BC4-E131-6C0169DD9D52}"/>
              </a:ext>
            </a:extLst>
          </p:cNvPr>
          <p:cNvSpPr>
            <a:spLocks noGrp="1"/>
          </p:cNvSpPr>
          <p:nvPr>
            <p:ph type="sldNum" sz="quarter" idx="10"/>
          </p:nvPr>
        </p:nvSpPr>
        <p:spPr>
          <a:xfrm>
            <a:off x="8686800" y="6526213"/>
            <a:ext cx="31273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E79AFB4-64B8-8F41-B40E-C53E56D7FC1B}" type="slidenum">
              <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21</a:t>
            </a:fld>
            <a:endPar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endParaRPr>
          </a:p>
        </p:txBody>
      </p:sp>
      <p:graphicFrame>
        <p:nvGraphicFramePr>
          <p:cNvPr id="5" name="グラフ 19">
            <a:extLst>
              <a:ext uri="{FF2B5EF4-FFF2-40B4-BE49-F238E27FC236}">
                <a16:creationId xmlns:a16="http://schemas.microsoft.com/office/drawing/2014/main" id="{1FDE5A0D-F203-0D07-7340-C58A08DCBACD}"/>
              </a:ext>
            </a:extLst>
          </p:cNvPr>
          <p:cNvGraphicFramePr>
            <a:graphicFrameLocks/>
          </p:cNvGraphicFramePr>
          <p:nvPr>
            <p:extLst>
              <p:ext uri="{D42A27DB-BD31-4B8C-83A1-F6EECF244321}">
                <p14:modId xmlns:p14="http://schemas.microsoft.com/office/powerpoint/2010/main" val="2246679025"/>
              </p:ext>
            </p:extLst>
          </p:nvPr>
        </p:nvGraphicFramePr>
        <p:xfrm>
          <a:off x="204186" y="1052513"/>
          <a:ext cx="8134952" cy="5006975"/>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a:extLst>
              <a:ext uri="{FF2B5EF4-FFF2-40B4-BE49-F238E27FC236}">
                <a16:creationId xmlns:a16="http://schemas.microsoft.com/office/drawing/2014/main" id="{284ACE14-3E8B-55B1-FE97-F30B5A4DE571}"/>
              </a:ext>
            </a:extLst>
          </p:cNvPr>
          <p:cNvSpPr txBox="1"/>
          <p:nvPr/>
        </p:nvSpPr>
        <p:spPr>
          <a:xfrm>
            <a:off x="3627884" y="1341359"/>
            <a:ext cx="1188147" cy="246221"/>
          </a:xfrm>
          <a:prstGeom prst="rect">
            <a:avLst/>
          </a:prstGeom>
          <a:solidFill>
            <a:schemeClr val="accent5"/>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Employed</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7" name="テキスト ボックス 6">
            <a:extLst>
              <a:ext uri="{FF2B5EF4-FFF2-40B4-BE49-F238E27FC236}">
                <a16:creationId xmlns:a16="http://schemas.microsoft.com/office/drawing/2014/main" id="{9464891F-C705-67D8-C047-A7E0233DAE4A}"/>
              </a:ext>
            </a:extLst>
          </p:cNvPr>
          <p:cNvSpPr txBox="1"/>
          <p:nvPr/>
        </p:nvSpPr>
        <p:spPr>
          <a:xfrm>
            <a:off x="6052358" y="1341359"/>
            <a:ext cx="1935146" cy="246221"/>
          </a:xfrm>
          <a:prstGeom prst="rect">
            <a:avLst/>
          </a:prstGeom>
          <a:solidFill>
            <a:schemeClr val="accent6"/>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Master’s program</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8" name="テキスト ボックス 7">
            <a:extLst>
              <a:ext uri="{FF2B5EF4-FFF2-40B4-BE49-F238E27FC236}">
                <a16:creationId xmlns:a16="http://schemas.microsoft.com/office/drawing/2014/main" id="{6299C41E-1344-8302-072D-DB3CE87EF99E}"/>
              </a:ext>
            </a:extLst>
          </p:cNvPr>
          <p:cNvSpPr txBox="1"/>
          <p:nvPr/>
        </p:nvSpPr>
        <p:spPr>
          <a:xfrm>
            <a:off x="6617389" y="5784236"/>
            <a:ext cx="1795684" cy="246221"/>
          </a:xfrm>
          <a:prstGeom prst="rect">
            <a:avLst/>
          </a:prstGeom>
          <a:solidFill>
            <a:schemeClr val="accent4"/>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Doctor program</a:t>
            </a:r>
            <a:endParaRPr kumimoji="1" lang="ja-JP" altLang="en-US" sz="16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endParaRPr>
          </a:p>
        </p:txBody>
      </p:sp>
      <p:sp>
        <p:nvSpPr>
          <p:cNvPr id="9" name="テキスト ボックス 8">
            <a:extLst>
              <a:ext uri="{FF2B5EF4-FFF2-40B4-BE49-F238E27FC236}">
                <a16:creationId xmlns:a16="http://schemas.microsoft.com/office/drawing/2014/main" id="{B8D2B04A-C428-DBC3-58F2-015D50393BCC}"/>
              </a:ext>
            </a:extLst>
          </p:cNvPr>
          <p:cNvSpPr txBox="1"/>
          <p:nvPr/>
        </p:nvSpPr>
        <p:spPr>
          <a:xfrm>
            <a:off x="4124611" y="2457450"/>
            <a:ext cx="3534622" cy="246221"/>
          </a:xfrm>
          <a:prstGeom prst="rect">
            <a:avLst/>
          </a:prstGeom>
          <a:solidFill>
            <a:schemeClr val="accent2"/>
          </a:solidFill>
        </p:spPr>
        <p:txBody>
          <a:bodyPr wrap="non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Preparation for </a:t>
            </a:r>
            <a:r>
              <a:rPr kumimoji="1" lang="en-US" altLang="ja-JP" sz="1600" b="0" i="0" u="none" strike="noStrike" kern="1200" cap="none" spc="0" normalizeH="0" baseline="0" noProof="0" dirty="0" err="1">
                <a:ln>
                  <a:noFill/>
                </a:ln>
                <a:solidFill>
                  <a:prstClr val="white"/>
                </a:solidFill>
                <a:effectLst/>
                <a:uLnTx/>
                <a:uFillTx/>
                <a:latin typeface="Century Gothic"/>
                <a:ea typeface="Meiryo UI"/>
                <a:cs typeface="+mn-cs"/>
                <a:sym typeface="Arial" pitchFamily="34" charset="0"/>
              </a:rPr>
              <a:t>qualiication</a:t>
            </a: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 exams</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10" name="テキスト ボックス 9">
            <a:extLst>
              <a:ext uri="{FF2B5EF4-FFF2-40B4-BE49-F238E27FC236}">
                <a16:creationId xmlns:a16="http://schemas.microsoft.com/office/drawing/2014/main" id="{AC63DE0F-4C16-907B-E7E1-0E928FC2A543}"/>
              </a:ext>
            </a:extLst>
          </p:cNvPr>
          <p:cNvSpPr txBox="1"/>
          <p:nvPr/>
        </p:nvSpPr>
        <p:spPr>
          <a:xfrm>
            <a:off x="6166034" y="4684555"/>
            <a:ext cx="2520766" cy="492443"/>
          </a:xfrm>
          <a:prstGeom prst="rect">
            <a:avLst/>
          </a:prstGeom>
          <a:solidFill>
            <a:srgbClr val="70AD47"/>
          </a:solidFill>
        </p:spPr>
        <p:txBody>
          <a:bodyPr wrap="squar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Master’s program at other universities</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11" name="テキスト ボックス 10">
            <a:extLst>
              <a:ext uri="{FF2B5EF4-FFF2-40B4-BE49-F238E27FC236}">
                <a16:creationId xmlns:a16="http://schemas.microsoft.com/office/drawing/2014/main" id="{BD4931C6-439D-C6DD-9C16-B1044AA8D51B}"/>
              </a:ext>
            </a:extLst>
          </p:cNvPr>
          <p:cNvSpPr txBox="1"/>
          <p:nvPr/>
        </p:nvSpPr>
        <p:spPr>
          <a:xfrm>
            <a:off x="7674824" y="2449434"/>
            <a:ext cx="604333" cy="246221"/>
          </a:xfrm>
          <a:prstGeom prst="rect">
            <a:avLst/>
          </a:prstGeom>
          <a:solidFill>
            <a:schemeClr val="accent3"/>
          </a:solidFill>
        </p:spPr>
        <p:txBody>
          <a:bodyPr wrap="non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others</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12" name="二等辺三角形 11">
            <a:extLst>
              <a:ext uri="{FF2B5EF4-FFF2-40B4-BE49-F238E27FC236}">
                <a16:creationId xmlns:a16="http://schemas.microsoft.com/office/drawing/2014/main" id="{4F57B518-A039-5699-B44B-520933BB6291}"/>
              </a:ext>
            </a:extLst>
          </p:cNvPr>
          <p:cNvSpPr/>
          <p:nvPr/>
        </p:nvSpPr>
        <p:spPr>
          <a:xfrm>
            <a:off x="7523882" y="2276475"/>
            <a:ext cx="144462" cy="180975"/>
          </a:xfrm>
          <a:prstGeom prst="triangle">
            <a:avLst/>
          </a:prstGeom>
          <a:solidFill>
            <a:schemeClr val="accent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3" name="二等辺三角形 12">
            <a:extLst>
              <a:ext uri="{FF2B5EF4-FFF2-40B4-BE49-F238E27FC236}">
                <a16:creationId xmlns:a16="http://schemas.microsoft.com/office/drawing/2014/main" id="{EB312D77-0251-5BE6-7439-366040F4CE27}"/>
              </a:ext>
            </a:extLst>
          </p:cNvPr>
          <p:cNvSpPr/>
          <p:nvPr/>
        </p:nvSpPr>
        <p:spPr>
          <a:xfrm>
            <a:off x="7740352" y="2276475"/>
            <a:ext cx="144463" cy="180975"/>
          </a:xfrm>
          <a:prstGeom prst="triangle">
            <a:avLst/>
          </a:prstGeom>
          <a:solidFill>
            <a:schemeClr val="accent3"/>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4" name="二等辺三角形 13">
            <a:extLst>
              <a:ext uri="{FF2B5EF4-FFF2-40B4-BE49-F238E27FC236}">
                <a16:creationId xmlns:a16="http://schemas.microsoft.com/office/drawing/2014/main" id="{F9C8B10A-02A0-6839-5214-A43CC6E8960C}"/>
              </a:ext>
            </a:extLst>
          </p:cNvPr>
          <p:cNvSpPr/>
          <p:nvPr/>
        </p:nvSpPr>
        <p:spPr>
          <a:xfrm>
            <a:off x="7524750" y="4508500"/>
            <a:ext cx="142875" cy="179388"/>
          </a:xfrm>
          <a:prstGeom prst="triangle">
            <a:avLst/>
          </a:prstGeom>
          <a:solidFill>
            <a:srgbClr val="70AD47"/>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5" name="二等辺三角形 14">
            <a:extLst>
              <a:ext uri="{FF2B5EF4-FFF2-40B4-BE49-F238E27FC236}">
                <a16:creationId xmlns:a16="http://schemas.microsoft.com/office/drawing/2014/main" id="{499448C9-C2BF-106E-812F-D214399FC211}"/>
              </a:ext>
            </a:extLst>
          </p:cNvPr>
          <p:cNvSpPr/>
          <p:nvPr/>
        </p:nvSpPr>
        <p:spPr>
          <a:xfrm>
            <a:off x="7595889" y="5624513"/>
            <a:ext cx="144463" cy="180975"/>
          </a:xfrm>
          <a:prstGeom prst="triangle">
            <a:avLst/>
          </a:prstGeom>
          <a:solidFill>
            <a:schemeClr val="accent4"/>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6" name="二等辺三角形 15">
            <a:extLst>
              <a:ext uri="{FF2B5EF4-FFF2-40B4-BE49-F238E27FC236}">
                <a16:creationId xmlns:a16="http://schemas.microsoft.com/office/drawing/2014/main" id="{B3BEC3BE-C212-F8D2-882B-81868116F821}"/>
              </a:ext>
            </a:extLst>
          </p:cNvPr>
          <p:cNvSpPr/>
          <p:nvPr/>
        </p:nvSpPr>
        <p:spPr>
          <a:xfrm flipV="1">
            <a:off x="6948488" y="1557338"/>
            <a:ext cx="144462" cy="179387"/>
          </a:xfrm>
          <a:prstGeom prst="triangle">
            <a:avLst/>
          </a:prstGeom>
          <a:solidFill>
            <a:schemeClr val="accent6"/>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7" name="二等辺三角形 16">
            <a:extLst>
              <a:ext uri="{FF2B5EF4-FFF2-40B4-BE49-F238E27FC236}">
                <a16:creationId xmlns:a16="http://schemas.microsoft.com/office/drawing/2014/main" id="{A3AF6A7F-C2CD-80FE-7D6B-2BC363E1DC10}"/>
              </a:ext>
            </a:extLst>
          </p:cNvPr>
          <p:cNvSpPr/>
          <p:nvPr/>
        </p:nvSpPr>
        <p:spPr>
          <a:xfrm flipV="1">
            <a:off x="4149725" y="1557338"/>
            <a:ext cx="144463" cy="179387"/>
          </a:xfrm>
          <a:prstGeom prst="triangle">
            <a:avLst/>
          </a:prstGeom>
          <a:solidFill>
            <a:schemeClr val="accent5"/>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8" name="テキスト ボックス 17">
            <a:extLst>
              <a:ext uri="{FF2B5EF4-FFF2-40B4-BE49-F238E27FC236}">
                <a16:creationId xmlns:a16="http://schemas.microsoft.com/office/drawing/2014/main" id="{5A537E9C-4445-BAF8-CDFB-94572906E116}"/>
              </a:ext>
            </a:extLst>
          </p:cNvPr>
          <p:cNvSpPr txBox="1"/>
          <p:nvPr/>
        </p:nvSpPr>
        <p:spPr>
          <a:xfrm>
            <a:off x="3384837" y="4654756"/>
            <a:ext cx="2307037" cy="492443"/>
          </a:xfrm>
          <a:prstGeom prst="rect">
            <a:avLst/>
          </a:prstGeom>
          <a:solidFill>
            <a:schemeClr val="accent6">
              <a:lumMod val="75000"/>
            </a:schemeClr>
          </a:solidFill>
        </p:spPr>
        <p:txBody>
          <a:bodyPr wrap="squar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dirty="0">
                <a:solidFill>
                  <a:prstClr val="white"/>
                </a:solidFill>
                <a:latin typeface="Century Gothic"/>
                <a:ea typeface="Meiryo UI"/>
                <a:sym typeface="Arial" pitchFamily="34" charset="0"/>
              </a:rPr>
              <a:t>Master’s program at </a:t>
            </a:r>
            <a:r>
              <a:rPr kumimoji="1" lang="en-US" altLang="ja-JP" sz="1600" dirty="0" err="1">
                <a:solidFill>
                  <a:prstClr val="white"/>
                </a:solidFill>
                <a:latin typeface="Century Gothic"/>
                <a:ea typeface="Meiryo UI"/>
                <a:sym typeface="Arial" pitchFamily="34" charset="0"/>
              </a:rPr>
              <a:t>Waseda</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19" name="二等辺三角形 31">
            <a:extLst>
              <a:ext uri="{FF2B5EF4-FFF2-40B4-BE49-F238E27FC236}">
                <a16:creationId xmlns:a16="http://schemas.microsoft.com/office/drawing/2014/main" id="{1965B642-07EE-E609-B3D8-E17610ED98F8}"/>
              </a:ext>
            </a:extLst>
          </p:cNvPr>
          <p:cNvSpPr/>
          <p:nvPr/>
        </p:nvSpPr>
        <p:spPr>
          <a:xfrm rot="10800000" flipV="1">
            <a:off x="4571999" y="4505167"/>
            <a:ext cx="144462" cy="179387"/>
          </a:xfrm>
          <a:prstGeom prst="triangle">
            <a:avLst/>
          </a:prstGeom>
          <a:solidFill>
            <a:schemeClr val="accent6">
              <a:lumMod val="75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20" name="テキスト ボックス 19">
            <a:extLst>
              <a:ext uri="{FF2B5EF4-FFF2-40B4-BE49-F238E27FC236}">
                <a16:creationId xmlns:a16="http://schemas.microsoft.com/office/drawing/2014/main" id="{185F9A76-77D2-01BC-0075-BB131DE52A9A}"/>
              </a:ext>
            </a:extLst>
          </p:cNvPr>
          <p:cNvSpPr txBox="1"/>
          <p:nvPr/>
        </p:nvSpPr>
        <p:spPr>
          <a:xfrm>
            <a:off x="4064866" y="3555841"/>
            <a:ext cx="1935146" cy="246221"/>
          </a:xfrm>
          <a:prstGeom prst="rect">
            <a:avLst/>
          </a:prstGeom>
          <a:solidFill>
            <a:schemeClr val="accent6"/>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Master’s program</a:t>
            </a:r>
            <a:endPar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21" name="二等辺三角形 29">
            <a:extLst>
              <a:ext uri="{FF2B5EF4-FFF2-40B4-BE49-F238E27FC236}">
                <a16:creationId xmlns:a16="http://schemas.microsoft.com/office/drawing/2014/main" id="{69B8917F-AFA5-4C38-AC82-815470C85162}"/>
              </a:ext>
            </a:extLst>
          </p:cNvPr>
          <p:cNvSpPr/>
          <p:nvPr/>
        </p:nvSpPr>
        <p:spPr>
          <a:xfrm>
            <a:off x="4960997" y="3376453"/>
            <a:ext cx="142875" cy="179388"/>
          </a:xfrm>
          <a:prstGeom prst="triangle">
            <a:avLst/>
          </a:prstGeom>
          <a:solidFill>
            <a:srgbClr val="70AD47"/>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Tree>
    <p:extLst>
      <p:ext uri="{BB962C8B-B14F-4D97-AF65-F5344CB8AC3E}">
        <p14:creationId xmlns:p14="http://schemas.microsoft.com/office/powerpoint/2010/main" val="390270012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73320" y="1268413"/>
            <a:ext cx="9028640" cy="4897437"/>
          </a:xfrm>
          <a:prstGeom prst="roundRect">
            <a:avLst>
              <a:gd name="adj" fmla="val 1652"/>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1746" name="タイトル 1"/>
          <p:cNvSpPr>
            <a:spLocks noGrp="1"/>
          </p:cNvSpPr>
          <p:nvPr>
            <p:ph type="title"/>
          </p:nvPr>
        </p:nvSpPr>
        <p:spPr>
          <a:xfrm>
            <a:off x="73570" y="-21021"/>
            <a:ext cx="7660730" cy="600075"/>
          </a:xfrm>
        </p:spPr>
        <p:txBody>
          <a:bodyPr/>
          <a:lstStyle/>
          <a:p>
            <a:pPr eaLnBrk="1" hangingPunct="1"/>
            <a:r>
              <a:rPr lang="ja-JP" altLang="en-US" sz="2400" dirty="0">
                <a:sym typeface="ヒラギノ角ゴ ProN W6" charset="-128"/>
              </a:rPr>
              <a:t>Main Employment Opportunities for Graduates</a:t>
            </a:r>
            <a:endParaRPr kumimoji="0" lang="ja-JP" altLang="en-US" sz="2400" dirty="0">
              <a:solidFill>
                <a:srgbClr val="004080"/>
              </a:solidFill>
              <a:latin typeface="ヒラギノ角ゴ ProN W6" charset="-128"/>
              <a:ea typeface="ヒラギノ角ゴ ProN W6" charset="-128"/>
              <a:sym typeface="ヒラギノ角ゴ ProN W6" charset="-128"/>
            </a:endParaRPr>
          </a:p>
        </p:txBody>
      </p:sp>
      <p:sp>
        <p:nvSpPr>
          <p:cNvPr id="31747"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3BE2692-012A-F742-A2E4-0F40B5DBFDA2}" type="slidenum">
              <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22</a:t>
            </a:fld>
            <a:endPar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endParaRPr>
          </a:p>
        </p:txBody>
      </p:sp>
      <p:sp>
        <p:nvSpPr>
          <p:cNvPr id="4" name="角丸四角形 3"/>
          <p:cNvSpPr/>
          <p:nvPr/>
        </p:nvSpPr>
        <p:spPr>
          <a:xfrm>
            <a:off x="2411413" y="1126083"/>
            <a:ext cx="43195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ヒラギノ丸ゴ ProN W4" charset="-128"/>
              </a:rPr>
              <a:t>Major employers</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ヒラギノ丸ゴ ProN W4" charset="-128"/>
            </a:endParaRPr>
          </a:p>
        </p:txBody>
      </p:sp>
      <p:sp>
        <p:nvSpPr>
          <p:cNvPr id="2" name="正方形/長方形 1">
            <a:extLst>
              <a:ext uri="{FF2B5EF4-FFF2-40B4-BE49-F238E27FC236}">
                <a16:creationId xmlns:a16="http://schemas.microsoft.com/office/drawing/2014/main" id="{0FB510AD-3CAD-4947-88B0-25A3B69CA0C4}"/>
              </a:ext>
            </a:extLst>
          </p:cNvPr>
          <p:cNvSpPr/>
          <p:nvPr/>
        </p:nvSpPr>
        <p:spPr>
          <a:xfrm>
            <a:off x="151984" y="1825573"/>
            <a:ext cx="3190811" cy="4185761"/>
          </a:xfrm>
          <a:prstGeom prst="rect">
            <a:avLst/>
          </a:prstGeom>
        </p:spPr>
        <p:txBody>
          <a:bodyPr wrap="square">
            <a:spAutoFit/>
          </a:bodyPr>
          <a:lstStyle/>
          <a:p>
            <a:r>
              <a:rPr lang="ja-JP" altLang="en-US" sz="1400" b="1" dirty="0">
                <a:solidFill>
                  <a:schemeClr val="tx1"/>
                </a:solidFill>
                <a:latin typeface="+mj-ea"/>
                <a:ea typeface="+mj-ea"/>
              </a:rPr>
              <a:t>Accenture</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Asahi Kasei</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Ajinomoto</a:t>
            </a:r>
            <a:endParaRPr lang="en-US" altLang="ja-JP" sz="1400" b="1" dirty="0">
              <a:solidFill>
                <a:schemeClr val="tx1"/>
              </a:solidFill>
              <a:latin typeface="+mj-ea"/>
              <a:ea typeface="+mj-ea"/>
            </a:endParaRPr>
          </a:p>
          <a:p>
            <a:r>
              <a:rPr lang="en" altLang="ja-JP" sz="1400" b="1" dirty="0">
                <a:solidFill>
                  <a:schemeClr val="tx1"/>
                </a:solidFill>
                <a:latin typeface="+mj-ea"/>
                <a:ea typeface="+mj-ea"/>
              </a:rPr>
              <a:t>AGC</a:t>
            </a:r>
          </a:p>
          <a:p>
            <a:r>
              <a:rPr lang="ja-JP" altLang="en-US" sz="1400" b="1" dirty="0">
                <a:solidFill>
                  <a:schemeClr val="tx1"/>
                </a:solidFill>
                <a:latin typeface="+mj-ea"/>
                <a:ea typeface="+mj-ea"/>
              </a:rPr>
              <a:t>NTT </a:t>
            </a:r>
            <a:r>
              <a:rPr lang="en-US" altLang="ja-JP" sz="1400" b="1" dirty="0">
                <a:solidFill>
                  <a:schemeClr val="tx1"/>
                </a:solidFill>
                <a:latin typeface="+mj-ea"/>
                <a:ea typeface="+mj-ea"/>
              </a:rPr>
              <a:t>DATA</a:t>
            </a:r>
          </a:p>
          <a:p>
            <a:r>
              <a:rPr lang="ja-JP" altLang="en-US" sz="1400" b="1" dirty="0">
                <a:solidFill>
                  <a:schemeClr val="tx1"/>
                </a:solidFill>
                <a:latin typeface="+mj-ea"/>
                <a:ea typeface="+mj-ea"/>
              </a:rPr>
              <a:t>Olympus</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Kao</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Canon</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Kyocera</a:t>
            </a:r>
            <a:endParaRPr lang="en-US" altLang="ja-JP" sz="1400" b="1" dirty="0">
              <a:solidFill>
                <a:schemeClr val="tx1"/>
              </a:solidFill>
              <a:latin typeface="+mj-ea"/>
              <a:ea typeface="+mj-ea"/>
            </a:endParaRPr>
          </a:p>
          <a:p>
            <a:r>
              <a:rPr lang="en-US" altLang="ja-JP" sz="1400" b="1" dirty="0">
                <a:solidFill>
                  <a:schemeClr val="tx1"/>
                </a:solidFill>
                <a:latin typeface="+mj-ea"/>
                <a:ea typeface="+mj-ea"/>
              </a:rPr>
              <a:t>Kirin Beverages</a:t>
            </a:r>
          </a:p>
          <a:p>
            <a:r>
              <a:rPr lang="en" altLang="ja-JP" sz="1400" b="1" dirty="0">
                <a:solidFill>
                  <a:schemeClr val="tx1"/>
                </a:solidFill>
                <a:latin typeface="+mj-ea"/>
                <a:ea typeface="+mj-ea"/>
              </a:rPr>
              <a:t>JXTG </a:t>
            </a:r>
            <a:r>
              <a:rPr lang="ja-JP" altLang="en-US" sz="1400" b="1" dirty="0">
                <a:solidFill>
                  <a:schemeClr val="tx1"/>
                </a:solidFill>
                <a:latin typeface="+mj-ea"/>
                <a:ea typeface="+mj-ea"/>
              </a:rPr>
              <a:t>Energy</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Shin-Etsu Chemical Co.</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Sumitomo Chemical</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All Nippon Airways (ANA)</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Sony</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SoftBank</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Daiichi Sankyo</a:t>
            </a:r>
            <a:endParaRPr lang="en-US" altLang="ja-JP" sz="1400" b="1" dirty="0">
              <a:solidFill>
                <a:schemeClr val="tx1"/>
              </a:solidFill>
              <a:latin typeface="+mj-ea"/>
              <a:ea typeface="+mj-ea"/>
            </a:endParaRPr>
          </a:p>
          <a:p>
            <a:r>
              <a:rPr lang="ja-JP" altLang="en-US" sz="1400" b="1" dirty="0">
                <a:solidFill>
                  <a:schemeClr val="tx1"/>
                </a:solidFill>
                <a:latin typeface="+mj-ea"/>
                <a:ea typeface="+mj-ea"/>
              </a:rPr>
              <a:t>Dai Nippon Printing Co.</a:t>
            </a:r>
            <a:endParaRPr lang="en-US" altLang="ja-JP" sz="1400" b="1" dirty="0">
              <a:solidFill>
                <a:schemeClr val="tx1"/>
              </a:solidFill>
              <a:latin typeface="+mj-ea"/>
              <a:ea typeface="+mj-ea"/>
            </a:endParaRPr>
          </a:p>
          <a:p>
            <a:endParaRPr lang="ja-JP" altLang="en-US" sz="1400" b="1" dirty="0">
              <a:solidFill>
                <a:schemeClr val="tx1"/>
              </a:solidFill>
              <a:effectLst/>
              <a:latin typeface="+mj-ea"/>
              <a:ea typeface="+mj-ea"/>
            </a:endParaRPr>
          </a:p>
        </p:txBody>
      </p:sp>
      <p:sp>
        <p:nvSpPr>
          <p:cNvPr id="11" name="正方形/長方形 10">
            <a:extLst>
              <a:ext uri="{FF2B5EF4-FFF2-40B4-BE49-F238E27FC236}">
                <a16:creationId xmlns:a16="http://schemas.microsoft.com/office/drawing/2014/main" id="{FAA9A707-045D-004C-A2B5-D9B0D540A0AC}"/>
              </a:ext>
            </a:extLst>
          </p:cNvPr>
          <p:cNvSpPr/>
          <p:nvPr/>
        </p:nvSpPr>
        <p:spPr>
          <a:xfrm>
            <a:off x="2634830" y="1829775"/>
            <a:ext cx="3391818" cy="4154984"/>
          </a:xfrm>
          <a:prstGeom prst="rect">
            <a:avLst/>
          </a:prstGeom>
        </p:spPr>
        <p:txBody>
          <a:bodyPr wrap="square">
            <a:spAutoFit/>
          </a:bodyPr>
          <a:lstStyle/>
          <a:p>
            <a:r>
              <a:rPr lang="ja-JP" altLang="en-US" sz="1200" b="1" dirty="0">
                <a:solidFill>
                  <a:schemeClr val="tx1"/>
                </a:solidFill>
                <a:latin typeface="+mj-ea"/>
                <a:ea typeface="+mj-ea"/>
              </a:rPr>
              <a:t>Takeda Pharmaceutical Co</a:t>
            </a:r>
            <a:r>
              <a:rPr lang="en-US" altLang="ja-JP" sz="1200" b="1" dirty="0">
                <a:solidFill>
                  <a:schemeClr val="tx1"/>
                </a:solidFill>
                <a:latin typeface="+mj-ea"/>
                <a:ea typeface="+mj-ea"/>
              </a:rPr>
              <a:t>.,Ltd.</a:t>
            </a:r>
          </a:p>
          <a:p>
            <a:r>
              <a:rPr lang="en-US" altLang="ja-JP" sz="1200" b="1" dirty="0" err="1">
                <a:solidFill>
                  <a:schemeClr val="tx1"/>
                </a:solidFill>
                <a:latin typeface="+mj-ea"/>
                <a:ea typeface="+mj-ea"/>
              </a:rPr>
              <a:t>Te</a:t>
            </a:r>
            <a:r>
              <a:rPr lang="ja-JP" altLang="en-US" sz="1200" b="1" dirty="0">
                <a:solidFill>
                  <a:schemeClr val="tx1"/>
                </a:solidFill>
                <a:latin typeface="+mj-ea"/>
                <a:ea typeface="+mj-ea"/>
              </a:rPr>
              <a:t>rumo.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Power supply development</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Denso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Dentsu</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Tokyo Gas </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Tokyo Electric Power Company Holdings, Inc.</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Electric Industrial Systems, </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Toshiba Corp.</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Toray Industries, Inc.</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Toyota Motor Corporation</a:t>
            </a:r>
            <a:endParaRPr lang="en-US" altLang="ja-JP" sz="1200" b="1" dirty="0">
              <a:solidFill>
                <a:schemeClr val="tx1"/>
              </a:solidFill>
              <a:latin typeface="+mj-ea"/>
              <a:ea typeface="+mj-ea"/>
            </a:endParaRPr>
          </a:p>
          <a:p>
            <a:r>
              <a:rPr lang="en" altLang="ja-JP" sz="1200" b="1" dirty="0">
                <a:solidFill>
                  <a:schemeClr val="tx1"/>
                </a:solidFill>
                <a:latin typeface="+mj-ea"/>
                <a:ea typeface="+mj-ea"/>
              </a:rPr>
              <a:t>IBM </a:t>
            </a:r>
            <a:r>
              <a:rPr lang="ja-JP" altLang="en-US" sz="1200" b="1" dirty="0">
                <a:solidFill>
                  <a:schemeClr val="tx1"/>
                </a:solidFill>
                <a:latin typeface="+mj-ea"/>
                <a:ea typeface="+mj-ea"/>
              </a:rPr>
              <a:t>Japan</a:t>
            </a:r>
            <a:r>
              <a:rPr lang="en-US" altLang="ja-JP" sz="1200" b="1" dirty="0">
                <a:solidFill>
                  <a:schemeClr val="tx1"/>
                </a:solidFill>
                <a:latin typeface="+mj-ea"/>
                <a:ea typeface="+mj-ea"/>
              </a:rPr>
              <a:t>, Ltd.</a:t>
            </a:r>
          </a:p>
          <a:p>
            <a:r>
              <a:rPr lang="ja-JP" altLang="en-US" sz="1200" b="1" dirty="0">
                <a:solidFill>
                  <a:schemeClr val="tx1"/>
                </a:solidFill>
                <a:latin typeface="+mj-ea"/>
                <a:ea typeface="+mj-ea"/>
              </a:rPr>
              <a:t>Oracle Corporation of Japan</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Nippon Steel Corporation</a:t>
            </a:r>
            <a:endParaRPr lang="en-US" altLang="ja-JP" sz="1200" b="1" dirty="0">
              <a:solidFill>
                <a:schemeClr val="tx1"/>
              </a:solidFill>
              <a:latin typeface="+mj-ea"/>
              <a:ea typeface="+mj-ea"/>
            </a:endParaRPr>
          </a:p>
          <a:p>
            <a:r>
              <a:rPr lang="en" altLang="ja-JP" sz="1200" b="1" dirty="0">
                <a:solidFill>
                  <a:schemeClr val="tx1"/>
                </a:solidFill>
                <a:latin typeface="+mj-ea"/>
                <a:ea typeface="+mj-ea"/>
              </a:rPr>
              <a:t>Japan</a:t>
            </a:r>
            <a:r>
              <a:rPr lang="ja-JP" altLang="en-US" sz="1200" b="1" dirty="0">
                <a:solidFill>
                  <a:schemeClr val="tx1"/>
                </a:solidFill>
                <a:latin typeface="+mj-ea"/>
                <a:ea typeface="+mj-ea"/>
              </a:rPr>
              <a:t> Tobacco Inc</a:t>
            </a:r>
            <a:r>
              <a:rPr lang="en-US" altLang="ja-JP" sz="1200" b="1" dirty="0">
                <a:solidFill>
                  <a:schemeClr val="tx1"/>
                </a:solidFill>
                <a:latin typeface="+mj-ea"/>
                <a:ea typeface="+mj-ea"/>
              </a:rPr>
              <a:t>.</a:t>
            </a:r>
          </a:p>
          <a:p>
            <a:r>
              <a:rPr lang="ja-JP" altLang="en-US" sz="1200" b="1" dirty="0">
                <a:solidFill>
                  <a:schemeClr val="tx1"/>
                </a:solidFill>
                <a:latin typeface="+mj-ea"/>
                <a:ea typeface="+mj-ea"/>
              </a:rPr>
              <a:t>Japan Broadcasting Corporation </a:t>
            </a:r>
            <a:r>
              <a:rPr lang="en-US" altLang="ja-JP" sz="1200" b="1" dirty="0">
                <a:solidFill>
                  <a:schemeClr val="tx1"/>
                </a:solidFill>
                <a:latin typeface="+mj-ea"/>
                <a:ea typeface="+mj-ea"/>
              </a:rPr>
              <a:t>(</a:t>
            </a:r>
            <a:r>
              <a:rPr lang="en" altLang="ja-JP" sz="1200" b="1" dirty="0">
                <a:solidFill>
                  <a:schemeClr val="tx1"/>
                </a:solidFill>
                <a:latin typeface="+mj-ea"/>
                <a:ea typeface="+mj-ea"/>
              </a:rPr>
              <a:t>NHK</a:t>
            </a:r>
            <a:r>
              <a:rPr lang="ja-JP" altLang="en" sz="1200" b="1" dirty="0">
                <a:solidFill>
                  <a:schemeClr val="tx1"/>
                </a:solidFill>
                <a:latin typeface="+mj-ea"/>
                <a:ea typeface="+mj-ea"/>
              </a:rPr>
              <a:t>)</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Nomura Research Institute, </a:t>
            </a:r>
            <a:r>
              <a:rPr lang="en" altLang="ja-JP" sz="1200" b="1" dirty="0">
                <a:solidFill>
                  <a:schemeClr val="tx1"/>
                </a:solidFill>
                <a:latin typeface="+mj-ea"/>
                <a:ea typeface="+mj-ea"/>
              </a:rPr>
              <a:t>Ltd.</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Panasonic</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Nippon Telegraph and Telephone Corporation </a:t>
            </a:r>
            <a:r>
              <a:rPr lang="en-US" altLang="ja-JP" sz="1200" b="1" dirty="0">
                <a:solidFill>
                  <a:schemeClr val="tx1"/>
                </a:solidFill>
                <a:latin typeface="+mj-ea"/>
                <a:ea typeface="+mj-ea"/>
              </a:rPr>
              <a:t>(</a:t>
            </a:r>
            <a:r>
              <a:rPr lang="en" altLang="ja-JP" sz="1200" b="1" dirty="0">
                <a:solidFill>
                  <a:schemeClr val="tx1"/>
                </a:solidFill>
                <a:latin typeface="+mj-ea"/>
                <a:ea typeface="+mj-ea"/>
              </a:rPr>
              <a:t>NTT </a:t>
            </a:r>
            <a:r>
              <a:rPr lang="ja-JP" altLang="en-US" sz="1200" b="1" dirty="0">
                <a:solidFill>
                  <a:schemeClr val="tx1"/>
                </a:solidFill>
                <a:latin typeface="+mj-ea"/>
                <a:ea typeface="+mj-ea"/>
              </a:rPr>
              <a:t>East</a:t>
            </a:r>
            <a:r>
              <a:rPr lang="en-US" altLang="ja-JP" sz="1200" b="1" dirty="0">
                <a:solidFill>
                  <a:schemeClr val="tx1"/>
                </a:solidFill>
                <a:latin typeface="+mj-ea"/>
                <a:ea typeface="+mj-ea"/>
              </a:rPr>
              <a:t>)</a:t>
            </a:r>
          </a:p>
          <a:p>
            <a:endParaRPr lang="ja-JP" altLang="en-US" sz="1200" b="1" dirty="0">
              <a:solidFill>
                <a:schemeClr val="tx1"/>
              </a:solidFill>
              <a:effectLst/>
              <a:latin typeface="+mj-ea"/>
              <a:ea typeface="+mj-ea"/>
            </a:endParaRPr>
          </a:p>
        </p:txBody>
      </p:sp>
      <p:sp>
        <p:nvSpPr>
          <p:cNvPr id="12" name="正方形/長方形 11">
            <a:extLst>
              <a:ext uri="{FF2B5EF4-FFF2-40B4-BE49-F238E27FC236}">
                <a16:creationId xmlns:a16="http://schemas.microsoft.com/office/drawing/2014/main" id="{B3C93309-7198-E847-91CA-3665C82115B8}"/>
              </a:ext>
            </a:extLst>
          </p:cNvPr>
          <p:cNvSpPr/>
          <p:nvPr/>
        </p:nvSpPr>
        <p:spPr>
          <a:xfrm>
            <a:off x="5949538" y="1825573"/>
            <a:ext cx="3050000" cy="3231654"/>
          </a:xfrm>
          <a:prstGeom prst="rect">
            <a:avLst/>
          </a:prstGeom>
        </p:spPr>
        <p:txBody>
          <a:bodyPr wrap="square">
            <a:spAutoFit/>
          </a:bodyPr>
          <a:lstStyle/>
          <a:p>
            <a:r>
              <a:rPr lang="ja-JP" altLang="en-US" sz="1200" b="1" dirty="0">
                <a:solidFill>
                  <a:schemeClr val="tx1"/>
                </a:solidFill>
                <a:latin typeface="+mj-ea"/>
                <a:ea typeface="+mj-ea"/>
              </a:rPr>
              <a:t>East Japan Railway Company</a:t>
            </a:r>
            <a:endParaRPr lang="en-US" altLang="ja-JP" sz="1200" b="1" dirty="0">
              <a:solidFill>
                <a:schemeClr val="tx1"/>
              </a:solidFill>
              <a:latin typeface="+mj-ea"/>
              <a:ea typeface="+mj-ea"/>
            </a:endParaRPr>
          </a:p>
          <a:p>
            <a:pPr algn="r"/>
            <a:r>
              <a:rPr lang="ja-JP" altLang="en-US" sz="1200" b="1" dirty="0">
                <a:solidFill>
                  <a:schemeClr val="tx1"/>
                </a:solidFill>
                <a:latin typeface="+mj-ea"/>
                <a:ea typeface="+mj-ea"/>
              </a:rPr>
              <a:t> </a:t>
            </a:r>
            <a:r>
              <a:rPr lang="en-US" altLang="ja-JP" sz="1200" b="1" dirty="0">
                <a:solidFill>
                  <a:schemeClr val="tx1"/>
                </a:solidFill>
                <a:latin typeface="+mj-ea"/>
                <a:ea typeface="+mj-ea"/>
              </a:rPr>
              <a:t>(</a:t>
            </a:r>
            <a:r>
              <a:rPr lang="en" altLang="ja-JP" sz="1200" b="1" dirty="0">
                <a:solidFill>
                  <a:schemeClr val="tx1"/>
                </a:solidFill>
                <a:latin typeface="+mj-ea"/>
                <a:ea typeface="+mj-ea"/>
              </a:rPr>
              <a:t>JR </a:t>
            </a:r>
            <a:r>
              <a:rPr lang="ja-JP" altLang="en-US" sz="1200" b="1" dirty="0">
                <a:solidFill>
                  <a:schemeClr val="tx1"/>
                </a:solidFill>
                <a:latin typeface="+mj-ea"/>
                <a:ea typeface="+mj-ea"/>
              </a:rPr>
              <a:t>East</a:t>
            </a:r>
            <a:r>
              <a:rPr lang="en-US" altLang="ja-JP" sz="1200" b="1" dirty="0">
                <a:solidFill>
                  <a:schemeClr val="tx1"/>
                </a:solidFill>
                <a:latin typeface="+mj-ea"/>
                <a:ea typeface="+mj-ea"/>
              </a:rPr>
              <a:t>)</a:t>
            </a:r>
          </a:p>
          <a:p>
            <a:r>
              <a:rPr lang="ja-JP" altLang="en-US" sz="1200" b="1" dirty="0">
                <a:solidFill>
                  <a:schemeClr val="tx1"/>
                </a:solidFill>
                <a:latin typeface="+mj-ea"/>
                <a:ea typeface="+mj-ea"/>
              </a:rPr>
              <a:t>Hitachi, Ltd.</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Fujitsu</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Fujifilm</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Honda Motor Co.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Mitsui Chemicals, Inc.</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Mitsui &amp; Co.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Chemical</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Heavy Industries, Ltd.</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Electric</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Materials Corporation</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Mitsubishi </a:t>
            </a:r>
            <a:r>
              <a:rPr lang="en" altLang="ja-JP" sz="1200" b="1" dirty="0">
                <a:solidFill>
                  <a:schemeClr val="tx1"/>
                </a:solidFill>
                <a:latin typeface="+mj-ea"/>
                <a:ea typeface="+mj-ea"/>
              </a:rPr>
              <a:t>UFJ </a:t>
            </a:r>
            <a:r>
              <a:rPr lang="ja-JP" altLang="en-US" sz="1200" b="1" dirty="0">
                <a:solidFill>
                  <a:schemeClr val="tx1"/>
                </a:solidFill>
                <a:latin typeface="+mj-ea"/>
                <a:ea typeface="+mj-ea"/>
              </a:rPr>
              <a:t>Bank</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Murata Manufacturing Co.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Morinaga Milk Industry Co.</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Yokogawa Electric Corporation</a:t>
            </a:r>
            <a:endParaRPr lang="en-US" altLang="ja-JP" sz="1200" b="1" dirty="0">
              <a:solidFill>
                <a:schemeClr val="tx1"/>
              </a:solidFill>
              <a:latin typeface="+mj-ea"/>
              <a:ea typeface="+mj-ea"/>
            </a:endParaRPr>
          </a:p>
          <a:p>
            <a:r>
              <a:rPr lang="ja-JP" altLang="en-US" sz="1200" b="1" dirty="0">
                <a:solidFill>
                  <a:schemeClr val="tx1"/>
                </a:solidFill>
                <a:latin typeface="+mj-ea"/>
                <a:ea typeface="+mj-ea"/>
              </a:rPr>
              <a:t>The Lion</a:t>
            </a:r>
            <a:endParaRPr lang="ja-JP" altLang="en-US" sz="1200" b="1" dirty="0">
              <a:solidFill>
                <a:schemeClr val="tx1"/>
              </a:solidFill>
              <a:effectLst/>
              <a:latin typeface="+mj-ea"/>
              <a:ea typeface="+mj-ea"/>
            </a:endParaRPr>
          </a:p>
        </p:txBody>
      </p:sp>
      <p:sp>
        <p:nvSpPr>
          <p:cNvPr id="9" name="正方形/長方形 8">
            <a:extLst>
              <a:ext uri="{FF2B5EF4-FFF2-40B4-BE49-F238E27FC236}">
                <a16:creationId xmlns:a16="http://schemas.microsoft.com/office/drawing/2014/main" id="{FCB47A6B-4A58-B742-BF8C-08F143D7B7EF}"/>
              </a:ext>
            </a:extLst>
          </p:cNvPr>
          <p:cNvSpPr/>
          <p:nvPr/>
        </p:nvSpPr>
        <p:spPr>
          <a:xfrm>
            <a:off x="6347249" y="5725777"/>
            <a:ext cx="1896481" cy="338554"/>
          </a:xfrm>
          <a:prstGeom prst="rect">
            <a:avLst/>
          </a:prstGeom>
        </p:spPr>
        <p:txBody>
          <a:bodyPr wrap="none">
            <a:spAutoFit/>
          </a:bodyPr>
          <a:lstStyle/>
          <a:p>
            <a:pPr lvl="0" eaLnBrk="1" hangingPunct="1">
              <a:spcBef>
                <a:spcPts val="500"/>
              </a:spcBef>
              <a:buClr>
                <a:srgbClr val="4472C4"/>
              </a:buClr>
              <a:buSzPct val="125000"/>
              <a:defRPr/>
            </a:pPr>
            <a:r>
              <a:rPr lang="ja-JP" altLang="en-US" sz="1600" b="1" dirty="0">
                <a:latin typeface="Meiryo UI"/>
                <a:ea typeface="Meiryo UI"/>
                <a:sym typeface="ヒラギノ丸ゴ ProN W4" charset="-128"/>
              </a:rPr>
              <a:t>and many more</a:t>
            </a:r>
          </a:p>
        </p:txBody>
      </p:sp>
      <p:sp>
        <p:nvSpPr>
          <p:cNvPr id="3" name="正方形/長方形 2">
            <a:extLst>
              <a:ext uri="{FF2B5EF4-FFF2-40B4-BE49-F238E27FC236}">
                <a16:creationId xmlns:a16="http://schemas.microsoft.com/office/drawing/2014/main" id="{F9FC267A-CCA6-1E42-85F1-FA1BD01E7173}"/>
              </a:ext>
            </a:extLst>
          </p:cNvPr>
          <p:cNvSpPr/>
          <p:nvPr/>
        </p:nvSpPr>
        <p:spPr>
          <a:xfrm>
            <a:off x="5667023" y="722274"/>
            <a:ext cx="3800784" cy="338554"/>
          </a:xfrm>
          <a:prstGeom prst="rect">
            <a:avLst/>
          </a:prstGeom>
        </p:spPr>
        <p:txBody>
          <a:bodyPr wrap="square">
            <a:spAutoFit/>
          </a:bodyPr>
          <a:lstStyle/>
          <a:p>
            <a:r>
              <a:rPr lang="en-US" altLang="ja-JP" sz="1600" dirty="0">
                <a:sym typeface="ヒラギノ角ゴ ProN W6" charset="-128"/>
              </a:rPr>
              <a:t>(</a:t>
            </a:r>
            <a:r>
              <a:rPr lang="ja-JP" altLang="en-US" sz="1600" dirty="0">
                <a:sym typeface="ヒラギノ角ゴ ProN W6" charset="-128"/>
              </a:rPr>
              <a:t>Results for </a:t>
            </a:r>
            <a:r>
              <a:rPr lang="en-US" altLang="ja-JP" sz="1600" dirty="0">
                <a:sym typeface="ヒラギノ角ゴ ProN W6" charset="-128"/>
              </a:rPr>
              <a:t>March </a:t>
            </a:r>
            <a:r>
              <a:rPr lang="ja-JP" altLang="en-US" sz="1600" dirty="0">
                <a:sym typeface="ヒラギノ角ゴ ProN W6" charset="-128"/>
              </a:rPr>
              <a:t>2019 graduates</a:t>
            </a:r>
            <a:r>
              <a:rPr lang="en-US" altLang="ja-JP" sz="1600" dirty="0">
                <a:sym typeface="ヒラギノ角ゴ ProN W6" charset="-128"/>
              </a:rPr>
              <a:t>) </a:t>
            </a:r>
            <a:endParaRPr lang="ja-JP" altLang="en-US" sz="1600" dirty="0"/>
          </a:p>
        </p:txBody>
      </p:sp>
    </p:spTree>
    <p:extLst>
      <p:ext uri="{BB962C8B-B14F-4D97-AF65-F5344CB8AC3E}">
        <p14:creationId xmlns:p14="http://schemas.microsoft.com/office/powerpoint/2010/main" val="16746063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781300"/>
            <a:ext cx="5299075" cy="1295400"/>
          </a:xfrm>
        </p:spPr>
        <p:txBody>
          <a:bodyPr/>
          <a:lstStyle/>
          <a:p>
            <a:pPr>
              <a:defRPr/>
            </a:pPr>
            <a:r>
              <a:rPr lang="ja-JP" altLang="en-US" dirty="0">
                <a:cs typeface="+mj-cs"/>
                <a:sym typeface="Arial" pitchFamily="34" charset="0"/>
              </a:rPr>
              <a:t>Introduction to Department of Physics</a:t>
            </a:r>
          </a:p>
        </p:txBody>
      </p:sp>
      <p:sp>
        <p:nvSpPr>
          <p:cNvPr id="45058"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3B557E6-13F0-784C-A3A3-5CFF44752585}" type="slidenum">
              <a:rPr kumimoji="0" lang="en-US" altLang="ja-JP" sz="1000">
                <a:solidFill>
                  <a:prstClr val="black"/>
                </a:solidFill>
                <a:latin typeface="Arial" charset="0"/>
                <a:ea typeface="ヒラギノ角ゴ ProN W3" charset="-128"/>
                <a:cs typeface="Arial" charset="0"/>
              </a:rPr>
              <a:pPr>
                <a:spcBef>
                  <a:spcPct val="0"/>
                </a:spcBef>
                <a:buSzTx/>
                <a:buFontTx/>
                <a:buNone/>
              </a:pPr>
              <a:t>23</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19175034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円/楕円 30"/>
          <p:cNvSpPr/>
          <p:nvPr/>
        </p:nvSpPr>
        <p:spPr bwMode="auto">
          <a:xfrm>
            <a:off x="5856288" y="3573463"/>
            <a:ext cx="2447925" cy="2447925"/>
          </a:xfrm>
          <a:prstGeom prst="ellipse">
            <a:avLst/>
          </a:prstGeom>
          <a:solidFill>
            <a:schemeClr val="accent6">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80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B</a:t>
            </a:r>
            <a:r>
              <a:rPr kumimoji="0" lang="ja-JP" altLang="en-US" sz="2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charset="0"/>
              </a:rPr>
              <a:t>iophysics</a:t>
            </a:r>
          </a:p>
        </p:txBody>
      </p:sp>
      <p:sp>
        <p:nvSpPr>
          <p:cNvPr id="32" name="円/楕円 31"/>
          <p:cNvSpPr/>
          <p:nvPr/>
        </p:nvSpPr>
        <p:spPr bwMode="auto">
          <a:xfrm>
            <a:off x="4356100" y="1628775"/>
            <a:ext cx="2447925" cy="2447925"/>
          </a:xfrm>
          <a:prstGeom prst="ellipse">
            <a:avLst/>
          </a:prstGeom>
          <a:solidFill>
            <a:schemeClr val="accent5">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defTabSz="914400" rtl="0" eaLnBrk="1" fontAlgn="base" latinLnBrk="0" hangingPunct="1">
              <a:lnSpc>
                <a:spcPct val="100000"/>
              </a:lnSpc>
              <a:spcBef>
                <a:spcPct val="0"/>
              </a:spcBef>
              <a:spcAft>
                <a:spcPct val="0"/>
              </a:spcAft>
              <a:buClrTx/>
              <a:buSzTx/>
              <a:buFontTx/>
              <a:buNone/>
              <a:tabLst/>
              <a:defRPr/>
            </a:pPr>
            <a:r>
              <a:rPr lang="en-US" altLang="ja-JP" sz="24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A</a:t>
            </a:r>
            <a:r>
              <a:rPr kumimoji="0" lang="ja-JP" altLang="en-US" sz="2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strophysics</a:t>
            </a:r>
          </a:p>
        </p:txBody>
      </p:sp>
      <p:sp>
        <p:nvSpPr>
          <p:cNvPr id="33" name="円/楕円 32"/>
          <p:cNvSpPr/>
          <p:nvPr/>
        </p:nvSpPr>
        <p:spPr bwMode="auto">
          <a:xfrm>
            <a:off x="827088" y="3573463"/>
            <a:ext cx="2447925" cy="2447925"/>
          </a:xfrm>
          <a:prstGeom prst="ellipse">
            <a:avLst/>
          </a:prstGeom>
          <a:solidFill>
            <a:schemeClr val="accent4">
              <a:lumMod val="75000"/>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Quantum and</a:t>
            </a: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C</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ondensed </a:t>
            </a: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M</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atter </a:t>
            </a: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P</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hysics</a:t>
            </a:r>
          </a:p>
        </p:txBody>
      </p:sp>
      <p:sp>
        <p:nvSpPr>
          <p:cNvPr id="35" name="円/楕円 34"/>
          <p:cNvSpPr/>
          <p:nvPr/>
        </p:nvSpPr>
        <p:spPr bwMode="auto">
          <a:xfrm>
            <a:off x="2339975" y="1628775"/>
            <a:ext cx="2447925" cy="2447925"/>
          </a:xfrm>
          <a:prstGeom prst="ellipse">
            <a:avLst/>
          </a:prstGeom>
          <a:solidFill>
            <a:schemeClr val="accent2">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Nuclear and</a:t>
            </a: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E</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lementary </a:t>
            </a: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000" noProof="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P</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article </a:t>
            </a:r>
            <a:endParaRPr kumimoji="0" lang="en-US" altLang="ja-JP"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ja-JP"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P</a:t>
            </a:r>
            <a:r>
              <a:rPr kumimoji="0" lang="ja-JP" altLang="en-US" sz="20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hysics</a:t>
            </a:r>
          </a:p>
        </p:txBody>
      </p:sp>
      <p:sp>
        <p:nvSpPr>
          <p:cNvPr id="28698" name="テキスト ボックス 3"/>
          <p:cNvSpPr txBox="1">
            <a:spLocks noChangeArrowheads="1"/>
          </p:cNvSpPr>
          <p:nvPr/>
        </p:nvSpPr>
        <p:spPr bwMode="auto">
          <a:xfrm>
            <a:off x="2987675" y="1916113"/>
            <a:ext cx="3318532" cy="442912"/>
          </a:xfrm>
          <a:prstGeom prst="roundRect">
            <a:avLst/>
          </a:prstGeom>
          <a:solidFill>
            <a:schemeClr val="accent3"/>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Getting to the Ultimate World</a:t>
            </a:r>
          </a:p>
        </p:txBody>
      </p:sp>
      <p:sp>
        <p:nvSpPr>
          <p:cNvPr id="28699" name="テキスト ボックス 45"/>
          <p:cNvSpPr txBox="1">
            <a:spLocks noChangeArrowheads="1"/>
          </p:cNvSpPr>
          <p:nvPr/>
        </p:nvSpPr>
        <p:spPr bwMode="auto">
          <a:xfrm>
            <a:off x="468313" y="5722938"/>
            <a:ext cx="3167062" cy="588962"/>
          </a:xfrm>
          <a:prstGeom prst="roundRect">
            <a:avLst/>
          </a:prstGeom>
          <a:solidFill>
            <a:schemeClr val="accent4">
              <a:lumMod val="5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Pursuing New Materials and </a:t>
            </a:r>
            <a:endParaRPr kumimoji="1" lang="en-US" altLang="ja-JP"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New Phenomena</a:t>
            </a:r>
          </a:p>
        </p:txBody>
      </p:sp>
      <p:sp>
        <p:nvSpPr>
          <p:cNvPr id="28700" name="テキスト ボックス 46"/>
          <p:cNvSpPr txBox="1">
            <a:spLocks noChangeArrowheads="1"/>
          </p:cNvSpPr>
          <p:nvPr/>
        </p:nvSpPr>
        <p:spPr bwMode="auto">
          <a:xfrm>
            <a:off x="5495925" y="5722938"/>
            <a:ext cx="3168650" cy="588962"/>
          </a:xfrm>
          <a:prstGeom prst="roundRect">
            <a:avLst/>
          </a:prstGeom>
          <a:solidFill>
            <a:schemeClr val="accent6">
              <a:lumMod val="75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Unraveling </a:t>
            </a:r>
            <a:r>
              <a:rPr kumimoji="1" lang="en-US" altLang="ja-JP"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C</a:t>
            </a: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omplex </a:t>
            </a:r>
            <a:endParaRPr kumimoji="1" lang="en-US" altLang="ja-JP"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L</a:t>
            </a: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ife </a:t>
            </a:r>
            <a:r>
              <a:rPr kumimoji="1" lang="en-US" altLang="ja-JP" sz="16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P</a:t>
            </a: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henomena</a:t>
            </a:r>
          </a:p>
        </p:txBody>
      </p:sp>
      <p:sp>
        <p:nvSpPr>
          <p:cNvPr id="34824" name="タイトル 4"/>
          <p:cNvSpPr>
            <a:spLocks noGrp="1"/>
          </p:cNvSpPr>
          <p:nvPr>
            <p:ph type="title"/>
          </p:nvPr>
        </p:nvSpPr>
        <p:spPr>
          <a:xfrm>
            <a:off x="252412" y="0"/>
            <a:ext cx="8207375" cy="600075"/>
          </a:xfrm>
        </p:spPr>
        <p:txBody>
          <a:bodyPr/>
          <a:lstStyle/>
          <a:p>
            <a:r>
              <a:rPr lang="ja-JP" altLang="en-US" sz="2800" dirty="0">
                <a:latin typeface="Meiryo UI" panose="020B0604030504040204" pitchFamily="50" charset="-128"/>
                <a:ea typeface="Meiryo UI" panose="020B0604030504040204" pitchFamily="50" charset="-128"/>
              </a:rPr>
              <a:t>Research Field </a:t>
            </a:r>
            <a:r>
              <a:rPr lang="en-US" altLang="ja-JP" sz="2800" dirty="0">
                <a:latin typeface="Meiryo UI" panose="020B0604030504040204" pitchFamily="50" charset="-128"/>
                <a:ea typeface="Meiryo UI" panose="020B0604030504040204" pitchFamily="50" charset="-128"/>
              </a:rPr>
              <a:t>(</a:t>
            </a:r>
            <a:r>
              <a:rPr lang="ja-JP" altLang="en-US" sz="2800" dirty="0">
                <a:latin typeface="Meiryo UI" panose="020B0604030504040204" pitchFamily="50" charset="-128"/>
                <a:ea typeface="Meiryo UI" panose="020B0604030504040204" pitchFamily="50" charset="-128"/>
              </a:rPr>
              <a:t>Department of Physics</a:t>
            </a:r>
            <a:r>
              <a:rPr lang="en-US" altLang="ja-JP" sz="2800" dirty="0">
                <a:latin typeface="Meiryo UI" panose="020B0604030504040204" pitchFamily="50" charset="-128"/>
                <a:ea typeface="Meiryo UI" panose="020B0604030504040204" pitchFamily="50" charset="-128"/>
              </a:rPr>
              <a:t>) </a:t>
            </a:r>
            <a:endParaRPr lang="ja-JP" altLang="en-US" sz="2800" dirty="0">
              <a:latin typeface="Meiryo UI" panose="020B0604030504040204" pitchFamily="50" charset="-128"/>
              <a:ea typeface="Meiryo UI" panose="020B0604030504040204" pitchFamily="50" charset="-128"/>
            </a:endParaRPr>
          </a:p>
        </p:txBody>
      </p:sp>
      <p:sp>
        <p:nvSpPr>
          <p:cNvPr id="36" name="角丸四角形 35"/>
          <p:cNvSpPr/>
          <p:nvPr/>
        </p:nvSpPr>
        <p:spPr>
          <a:xfrm>
            <a:off x="2154621" y="1052513"/>
            <a:ext cx="4925629"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Composition of the Department of Physics</a:t>
            </a:r>
          </a:p>
        </p:txBody>
      </p:sp>
    </p:spTree>
    <p:extLst>
      <p:ext uri="{BB962C8B-B14F-4D97-AF65-F5344CB8AC3E}">
        <p14:creationId xmlns:p14="http://schemas.microsoft.com/office/powerpoint/2010/main" val="4183750372"/>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片側の 2 つの角を丸めた四角形 11"/>
          <p:cNvSpPr/>
          <p:nvPr/>
        </p:nvSpPr>
        <p:spPr>
          <a:xfrm>
            <a:off x="468313" y="5373688"/>
            <a:ext cx="8207375" cy="1081087"/>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1" name="片側の 2 つの角を丸めた四角形 10"/>
          <p:cNvSpPr/>
          <p:nvPr/>
        </p:nvSpPr>
        <p:spPr>
          <a:xfrm>
            <a:off x="468313" y="3430588"/>
            <a:ext cx="8207375" cy="1366837"/>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2" name="片側の 2 つの角を丸めた四角形 1"/>
          <p:cNvSpPr/>
          <p:nvPr/>
        </p:nvSpPr>
        <p:spPr>
          <a:xfrm>
            <a:off x="468313" y="1484313"/>
            <a:ext cx="8207375" cy="1368425"/>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5844" name="タイトル 4"/>
          <p:cNvSpPr>
            <a:spLocks noGrp="1"/>
          </p:cNvSpPr>
          <p:nvPr>
            <p:ph type="title"/>
          </p:nvPr>
        </p:nvSpPr>
        <p:spPr/>
        <p:txBody>
          <a:bodyPr/>
          <a:lstStyle/>
          <a:p>
            <a:r>
              <a:rPr lang="ja-JP" altLang="en-US" sz="2800" dirty="0"/>
              <a:t>Research content </a:t>
            </a:r>
            <a:r>
              <a:rPr lang="en-US" altLang="ja-JP" sz="2800" dirty="0"/>
              <a:t>(Physics) </a:t>
            </a:r>
            <a:endParaRPr lang="ja-JP" altLang="en-US" sz="2800" dirty="0"/>
          </a:p>
        </p:txBody>
      </p:sp>
      <p:sp>
        <p:nvSpPr>
          <p:cNvPr id="4" name="Text Box 12"/>
          <p:cNvSpPr txBox="1">
            <a:spLocks noChangeArrowheads="1"/>
          </p:cNvSpPr>
          <p:nvPr/>
        </p:nvSpPr>
        <p:spPr bwMode="auto">
          <a:xfrm>
            <a:off x="468313" y="1052513"/>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Elementary Particle and Astrophysics</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5" name="正方形/長方形 4"/>
          <p:cNvSpPr/>
          <p:nvPr/>
        </p:nvSpPr>
        <p:spPr>
          <a:xfrm>
            <a:off x="468313" y="1484313"/>
            <a:ext cx="8207375" cy="1341393"/>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Research on physical laws of the microscopic world such as quarks and neutrinos (quantum theory and particle theory)</a:t>
            </a:r>
            <a:endPar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Theoretical and experimental research on the origin and evolution of the universe, black holes, supernovae and other unknown objects based on modern physics (relativity and quantum theory)</a:t>
            </a:r>
            <a:endPar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p:txBody>
      </p:sp>
      <p:sp>
        <p:nvSpPr>
          <p:cNvPr id="6" name="Text Box 12"/>
          <p:cNvSpPr txBox="1">
            <a:spLocks noChangeArrowheads="1"/>
          </p:cNvSpPr>
          <p:nvPr/>
        </p:nvSpPr>
        <p:spPr bwMode="auto">
          <a:xfrm>
            <a:off x="468313" y="2998788"/>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Quantum, </a:t>
            </a:r>
            <a:r>
              <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C</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ondensed </a:t>
            </a:r>
            <a:r>
              <a:rPr lang="en-US" altLang="ja-JP" sz="1600" dirty="0">
                <a:solidFill>
                  <a:prstClr val="white"/>
                </a:solidFill>
                <a:latin typeface="Century Gothic"/>
                <a:ea typeface="Meiryo UI"/>
                <a:sym typeface="Arial" pitchFamily="34" charset="0"/>
              </a:rPr>
              <a:t>M</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atter </a:t>
            </a:r>
            <a:r>
              <a:rPr lang="en-US" altLang="ja-JP" sz="1600" dirty="0">
                <a:solidFill>
                  <a:prstClr val="white"/>
                </a:solidFill>
                <a:latin typeface="Century Gothic"/>
                <a:ea typeface="Meiryo UI"/>
                <a:sym typeface="Arial" pitchFamily="34" charset="0"/>
              </a:rPr>
              <a:t>P</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hysics, </a:t>
            </a:r>
            <a:r>
              <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N</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onlinear </a:t>
            </a:r>
            <a:r>
              <a:rPr lang="en-US" altLang="ja-JP" sz="1600" dirty="0">
                <a:solidFill>
                  <a:prstClr val="white"/>
                </a:solidFill>
                <a:latin typeface="Century Gothic"/>
                <a:ea typeface="Meiryo UI"/>
                <a:sym typeface="Arial" pitchFamily="34" charset="0"/>
              </a:rPr>
              <a:t>S</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cience, </a:t>
            </a:r>
            <a:r>
              <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S</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tatistical </a:t>
            </a:r>
            <a:r>
              <a:rPr lang="en-US" altLang="ja-JP" sz="1600" dirty="0">
                <a:solidFill>
                  <a:prstClr val="white"/>
                </a:solidFill>
                <a:latin typeface="Century Gothic"/>
                <a:ea typeface="Meiryo UI"/>
                <a:sym typeface="Arial" pitchFamily="34" charset="0"/>
              </a:rPr>
              <a:t>P</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hysics</a:t>
            </a:r>
            <a:endPar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7" name="正方形/長方形 6"/>
          <p:cNvSpPr/>
          <p:nvPr/>
        </p:nvSpPr>
        <p:spPr>
          <a:xfrm>
            <a:off x="468313" y="3430588"/>
            <a:ext cx="8207375" cy="1344612"/>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Study of various properties of solid materials such as superconductivity, superfluidity, </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Bose-Einstein </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condensation, magnetism, and dielectricity</a:t>
            </a:r>
            <a:endPar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Extraction of universal kinetic structure independent of system details, such as physical systems (mechanical properties and crystal growth of soft matter), chemical systems and biological systems</a:t>
            </a:r>
            <a:endPar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p:txBody>
      </p:sp>
      <p:sp>
        <p:nvSpPr>
          <p:cNvPr id="8" name="Text Box 12"/>
          <p:cNvSpPr txBox="1">
            <a:spLocks noChangeArrowheads="1"/>
          </p:cNvSpPr>
          <p:nvPr/>
        </p:nvSpPr>
        <p:spPr bwMode="auto">
          <a:xfrm>
            <a:off x="468313" y="4941888"/>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altLang="ja-JP" dirty="0">
                <a:solidFill>
                  <a:prstClr val="white"/>
                </a:solidFill>
                <a:latin typeface="Century Gothic"/>
                <a:ea typeface="Meiryo UI"/>
                <a:sym typeface="Arial" pitchFamily="34" charset="0"/>
              </a:rPr>
              <a:t>B</a:t>
            </a: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iophysics</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9" name="正方形/長方形 8"/>
          <p:cNvSpPr/>
          <p:nvPr/>
        </p:nvSpPr>
        <p:spPr>
          <a:xfrm>
            <a:off x="468313" y="5373688"/>
            <a:ext cx="8207375" cy="1104405"/>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Research on the function and structure of proteins (biomolecular machines) that play a role in biological locomotion and energy conversion from both experimental and theoretical perspectives</a:t>
            </a:r>
            <a:endPar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Studying the mechanisms (principles) that govern life from the perspective of physics</a:t>
            </a:r>
          </a:p>
        </p:txBody>
      </p:sp>
    </p:spTree>
    <p:extLst>
      <p:ext uri="{BB962C8B-B14F-4D97-AF65-F5344CB8AC3E}">
        <p14:creationId xmlns:p14="http://schemas.microsoft.com/office/powerpoint/2010/main" val="10195611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dirty="0"/>
              <a:t>Physics Department Faculty</a:t>
            </a:r>
          </a:p>
        </p:txBody>
      </p:sp>
      <p:sp>
        <p:nvSpPr>
          <p:cNvPr id="2" name="テキスト ボックス 1"/>
          <p:cNvSpPr txBox="1"/>
          <p:nvPr/>
        </p:nvSpPr>
        <p:spPr>
          <a:xfrm>
            <a:off x="323528" y="1021959"/>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Advanced </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9718" y="2996952"/>
            <a:ext cx="3600000" cy="3287368"/>
          </a:xfrm>
          <a:prstGeom prst="rect">
            <a:avLst/>
          </a:prstGeom>
        </p:spPr>
      </p:pic>
      <p:sp>
        <p:nvSpPr>
          <p:cNvPr id="5" name="テキスト ボックス 4"/>
          <p:cNvSpPr txBox="1"/>
          <p:nvPr/>
        </p:nvSpPr>
        <p:spPr>
          <a:xfrm>
            <a:off x="323529" y="3832486"/>
            <a:ext cx="4680000" cy="2123658"/>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Meiryo UI"/>
                <a:ea typeface="Meiryo UI"/>
                <a:cs typeface="+mn-cs"/>
                <a:sym typeface="Arial" charset="0"/>
              </a:rPr>
              <a:t>The smallest components of matter are called subatomic particles, which are classified according to their properties into leptons, such as electrons, quarks, which make up protons and neutrons, and gauge particles, which mediate the forces acting between these particles of matter. It is believed that our world exists and all phenomena are caused by the interaction of these elementary particles, but no theory has been developed to explain them all since the beginning of history. Associate Professor Hiroyuki Abe of the Department of Physics is challenging this difficult question from a phenomenological perspective.</a:t>
            </a:r>
            <a:endParaRPr kumimoji="1" lang="ja-JP" altLang="en-US" sz="1200" b="0" i="0" u="none" strike="noStrike" kern="1200" cap="none" spc="0" normalizeH="0" baseline="0" noProof="0" dirty="0">
              <a:ln>
                <a:noFill/>
              </a:ln>
              <a:solidFill>
                <a:prstClr val="white"/>
              </a:solidFill>
              <a:effectLst/>
              <a:uLnTx/>
              <a:uFillTx/>
              <a:latin typeface="Meiryo UI"/>
              <a:ea typeface="Meiryo UI"/>
              <a:cs typeface="+mn-cs"/>
              <a:sym typeface="Arial" charset="0"/>
            </a:endParaRPr>
          </a:p>
        </p:txBody>
      </p:sp>
      <p:pic>
        <p:nvPicPr>
          <p:cNvPr id="13" name="図 12">
            <a:extLst>
              <a:ext uri="{FF2B5EF4-FFF2-40B4-BE49-F238E27FC236}">
                <a16:creationId xmlns:a16="http://schemas.microsoft.com/office/drawing/2014/main" id="{454AB008-F27B-79E1-3A78-5B42EA8F2FB7}"/>
              </a:ext>
            </a:extLst>
          </p:cNvPr>
          <p:cNvPicPr>
            <a:picLocks noChangeAspect="1"/>
          </p:cNvPicPr>
          <p:nvPr/>
        </p:nvPicPr>
        <p:blipFill>
          <a:blip r:embed="rId3"/>
          <a:stretch>
            <a:fillRect/>
          </a:stretch>
        </p:blipFill>
        <p:spPr>
          <a:xfrm>
            <a:off x="400697" y="1650607"/>
            <a:ext cx="4667250" cy="2076450"/>
          </a:xfrm>
          <a:prstGeom prst="rect">
            <a:avLst/>
          </a:prstGeom>
        </p:spPr>
      </p:pic>
    </p:spTree>
    <p:extLst>
      <p:ext uri="{BB962C8B-B14F-4D97-AF65-F5344CB8AC3E}">
        <p14:creationId xmlns:p14="http://schemas.microsoft.com/office/powerpoint/2010/main" val="286256008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9769"/>
            <a:ext cx="5770179" cy="1295400"/>
          </a:xfrm>
        </p:spPr>
        <p:txBody>
          <a:bodyPr/>
          <a:lstStyle/>
          <a:p>
            <a:pPr>
              <a:defRPr/>
            </a:pPr>
            <a:r>
              <a:rPr lang="ja-JP" altLang="en-US" sz="2800" dirty="0">
                <a:cs typeface="+mj-cs"/>
                <a:sym typeface="Arial" pitchFamily="34" charset="0"/>
              </a:rPr>
              <a:t>Introduction to </a:t>
            </a:r>
            <a:br>
              <a:rPr lang="en-US" altLang="ja-JP" sz="2800" dirty="0">
                <a:cs typeface="+mj-cs"/>
                <a:sym typeface="Arial" pitchFamily="34" charset="0"/>
              </a:rPr>
            </a:br>
            <a:r>
              <a:rPr lang="ja-JP" altLang="en-US" sz="2800" dirty="0">
                <a:cs typeface="+mj-cs"/>
                <a:sym typeface="Arial" pitchFamily="34" charset="0"/>
              </a:rPr>
              <a:t>Department of </a:t>
            </a:r>
            <a:br>
              <a:rPr lang="en-US" altLang="ja-JP" sz="2800" dirty="0">
                <a:cs typeface="+mj-cs"/>
                <a:sym typeface="Arial" pitchFamily="34" charset="0"/>
              </a:rPr>
            </a:br>
            <a:r>
              <a:rPr lang="ja-JP" altLang="en-US" sz="2800" dirty="0">
                <a:cs typeface="+mj-cs"/>
                <a:sym typeface="Arial" pitchFamily="34" charset="0"/>
              </a:rPr>
              <a:t>Applied Physics</a:t>
            </a:r>
          </a:p>
        </p:txBody>
      </p:sp>
      <p:sp>
        <p:nvSpPr>
          <p:cNvPr id="4813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93D8A16-0AF6-2A4B-8287-CC4942E96875}" type="slidenum">
              <a:rPr kumimoji="0" lang="en-US" altLang="ja-JP" sz="1000">
                <a:solidFill>
                  <a:prstClr val="black"/>
                </a:solidFill>
                <a:latin typeface="Arial" charset="0"/>
                <a:ea typeface="ヒラギノ角ゴ ProN W3" charset="-128"/>
                <a:cs typeface="Arial" charset="0"/>
              </a:rPr>
              <a:pPr>
                <a:spcBef>
                  <a:spcPct val="0"/>
                </a:spcBef>
                <a:buSzTx/>
                <a:buFontTx/>
                <a:buNone/>
              </a:pPr>
              <a:t>27</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11172399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タイトル 3"/>
          <p:cNvSpPr>
            <a:spLocks noGrp="1"/>
          </p:cNvSpPr>
          <p:nvPr>
            <p:ph type="title"/>
          </p:nvPr>
        </p:nvSpPr>
        <p:spPr/>
        <p:txBody>
          <a:bodyPr/>
          <a:lstStyle/>
          <a:p>
            <a:r>
              <a:rPr lang="ja-JP" altLang="en-US" dirty="0"/>
              <a:t>Research Field </a:t>
            </a:r>
            <a:r>
              <a:rPr lang="en-US" altLang="ja-JP" dirty="0"/>
              <a:t>(</a:t>
            </a:r>
            <a:r>
              <a:rPr lang="ja-JP" altLang="en-US" dirty="0"/>
              <a:t>Applied Physics</a:t>
            </a:r>
            <a:r>
              <a:rPr lang="en-US" altLang="ja-JP" dirty="0"/>
              <a:t>) </a:t>
            </a:r>
            <a:endParaRPr lang="ja-JP" altLang="en-US" dirty="0"/>
          </a:p>
        </p:txBody>
      </p:sp>
      <p:sp>
        <p:nvSpPr>
          <p:cNvPr id="27" name="テキスト ボックス 26">
            <a:extLst>
              <a:ext uri="{FF2B5EF4-FFF2-40B4-BE49-F238E27FC236}">
                <a16:creationId xmlns:a16="http://schemas.microsoft.com/office/drawing/2014/main" id="{DD92EEC0-05D2-C3A8-F6EB-4203A81CF235}"/>
              </a:ext>
            </a:extLst>
          </p:cNvPr>
          <p:cNvSpPr txBox="1"/>
          <p:nvPr/>
        </p:nvSpPr>
        <p:spPr>
          <a:xfrm>
            <a:off x="683536" y="895464"/>
            <a:ext cx="8218892" cy="646331"/>
          </a:xfrm>
          <a:prstGeom prst="rect">
            <a:avLst/>
          </a:prstGeom>
          <a:solidFill>
            <a:schemeClr val="accent1">
              <a:lumMod val="20000"/>
              <a:lumOff val="80000"/>
            </a:schemeClr>
          </a:solidFill>
        </p:spPr>
        <p:txBody>
          <a:bodyPr wrap="square">
            <a:spAutoFit/>
          </a:bodyPr>
          <a:lstStyle/>
          <a:p>
            <a:pPr algn="ctr"/>
            <a:r>
              <a:rPr lang="en-US" altLang="ja-JP" b="0" i="0" dirty="0">
                <a:solidFill>
                  <a:srgbClr val="333333"/>
                </a:solidFill>
                <a:effectLst/>
                <a:latin typeface="roboto regular"/>
              </a:rPr>
              <a:t>Innovate physics and next-generation technologies by leveraging the fruits of physics and research methodologies</a:t>
            </a:r>
            <a:endParaRPr lang="ja-JP" altLang="en-US" dirty="0"/>
          </a:p>
        </p:txBody>
      </p:sp>
      <p:grpSp>
        <p:nvGrpSpPr>
          <p:cNvPr id="28" name="グループ化 27">
            <a:extLst>
              <a:ext uri="{FF2B5EF4-FFF2-40B4-BE49-F238E27FC236}">
                <a16:creationId xmlns:a16="http://schemas.microsoft.com/office/drawing/2014/main" id="{A5603D0D-9C09-8FDA-9EFE-D8BD8ECCEADE}"/>
              </a:ext>
            </a:extLst>
          </p:cNvPr>
          <p:cNvGrpSpPr/>
          <p:nvPr/>
        </p:nvGrpSpPr>
        <p:grpSpPr>
          <a:xfrm>
            <a:off x="350790" y="1794845"/>
            <a:ext cx="8239898" cy="4525230"/>
            <a:chOff x="311013" y="1139476"/>
            <a:chExt cx="8239898" cy="4525230"/>
          </a:xfrm>
        </p:grpSpPr>
        <p:grpSp>
          <p:nvGrpSpPr>
            <p:cNvPr id="29" name="グループ化 28">
              <a:extLst>
                <a:ext uri="{FF2B5EF4-FFF2-40B4-BE49-F238E27FC236}">
                  <a16:creationId xmlns:a16="http://schemas.microsoft.com/office/drawing/2014/main" id="{C5EB67AA-6BEB-8886-DA20-25E8E4096110}"/>
                </a:ext>
              </a:extLst>
            </p:cNvPr>
            <p:cNvGrpSpPr/>
            <p:nvPr/>
          </p:nvGrpSpPr>
          <p:grpSpPr>
            <a:xfrm>
              <a:off x="311013" y="1139476"/>
              <a:ext cx="8239898" cy="4525230"/>
              <a:chOff x="348748" y="1383316"/>
              <a:chExt cx="8239898" cy="4525230"/>
            </a:xfrm>
          </p:grpSpPr>
          <p:sp>
            <p:nvSpPr>
              <p:cNvPr id="37" name="フリーフォーム: 図形 36">
                <a:extLst>
                  <a:ext uri="{FF2B5EF4-FFF2-40B4-BE49-F238E27FC236}">
                    <a16:creationId xmlns:a16="http://schemas.microsoft.com/office/drawing/2014/main" id="{3ACCE187-6CA7-9CF5-AA6F-F5D7EB67927B}"/>
                  </a:ext>
                </a:extLst>
              </p:cNvPr>
              <p:cNvSpPr/>
              <p:nvPr/>
            </p:nvSpPr>
            <p:spPr>
              <a:xfrm>
                <a:off x="1893753" y="1383316"/>
                <a:ext cx="6065531" cy="1160392"/>
              </a:xfrm>
              <a:custGeom>
                <a:avLst/>
                <a:gdLst>
                  <a:gd name="connsiteX0" fmla="*/ 0 w 3382055"/>
                  <a:gd name="connsiteY0" fmla="*/ 230205 h 1381203"/>
                  <a:gd name="connsiteX1" fmla="*/ 230205 w 3382055"/>
                  <a:gd name="connsiteY1" fmla="*/ 0 h 1381203"/>
                  <a:gd name="connsiteX2" fmla="*/ 3151850 w 3382055"/>
                  <a:gd name="connsiteY2" fmla="*/ 0 h 1381203"/>
                  <a:gd name="connsiteX3" fmla="*/ 3382055 w 3382055"/>
                  <a:gd name="connsiteY3" fmla="*/ 230205 h 1381203"/>
                  <a:gd name="connsiteX4" fmla="*/ 3382055 w 3382055"/>
                  <a:gd name="connsiteY4" fmla="*/ 1150998 h 1381203"/>
                  <a:gd name="connsiteX5" fmla="*/ 3151850 w 3382055"/>
                  <a:gd name="connsiteY5" fmla="*/ 1381203 h 1381203"/>
                  <a:gd name="connsiteX6" fmla="*/ 230205 w 3382055"/>
                  <a:gd name="connsiteY6" fmla="*/ 1381203 h 1381203"/>
                  <a:gd name="connsiteX7" fmla="*/ 0 w 3382055"/>
                  <a:gd name="connsiteY7" fmla="*/ 1150998 h 1381203"/>
                  <a:gd name="connsiteX8" fmla="*/ 0 w 3382055"/>
                  <a:gd name="connsiteY8" fmla="*/ 230205 h 1381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2055" h="1381203">
                    <a:moveTo>
                      <a:pt x="0" y="230205"/>
                    </a:moveTo>
                    <a:cubicBezTo>
                      <a:pt x="0" y="103066"/>
                      <a:pt x="103066" y="0"/>
                      <a:pt x="230205" y="0"/>
                    </a:cubicBezTo>
                    <a:lnTo>
                      <a:pt x="3151850" y="0"/>
                    </a:lnTo>
                    <a:cubicBezTo>
                      <a:pt x="3278989" y="0"/>
                      <a:pt x="3382055" y="103066"/>
                      <a:pt x="3382055" y="230205"/>
                    </a:cubicBezTo>
                    <a:lnTo>
                      <a:pt x="3382055" y="1150998"/>
                    </a:lnTo>
                    <a:cubicBezTo>
                      <a:pt x="3382055" y="1278137"/>
                      <a:pt x="3278989" y="1381203"/>
                      <a:pt x="3151850" y="1381203"/>
                    </a:cubicBezTo>
                    <a:lnTo>
                      <a:pt x="230205" y="1381203"/>
                    </a:lnTo>
                    <a:cubicBezTo>
                      <a:pt x="103066" y="1381203"/>
                      <a:pt x="0" y="1278137"/>
                      <a:pt x="0" y="1150998"/>
                    </a:cubicBezTo>
                    <a:lnTo>
                      <a:pt x="0" y="230205"/>
                    </a:lnTo>
                    <a:close/>
                  </a:path>
                </a:pathLst>
              </a:custGeom>
              <a:solidFill>
                <a:schemeClr val="accent4">
                  <a:lumMod val="5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3625" tIns="143625" rIns="143625" bIns="143625" numCol="1" spcCol="1270" anchor="ctr" anchorCtr="0">
                <a:noAutofit/>
              </a:bodyPr>
              <a:lstStyle/>
              <a:p>
                <a:pPr marL="0" lvl="0" indent="0" algn="ctr" defTabSz="889000">
                  <a:lnSpc>
                    <a:spcPct val="90000"/>
                  </a:lnSpc>
                  <a:spcBef>
                    <a:spcPct val="0"/>
                  </a:spcBef>
                  <a:spcAft>
                    <a:spcPct val="35000"/>
                  </a:spcAft>
                  <a:buNone/>
                </a:pPr>
                <a:r>
                  <a:rPr kumimoji="1" lang="en-US" altLang="ja-JP" sz="2400" kern="1200" dirty="0">
                    <a:latin typeface="+mn-lt"/>
                    <a:ea typeface="+mn-ea"/>
                  </a:rPr>
                  <a:t>Physics-based Engineering:</a:t>
                </a:r>
              </a:p>
              <a:p>
                <a:pPr marL="0" lvl="0" indent="0" algn="ctr" defTabSz="889000">
                  <a:lnSpc>
                    <a:spcPct val="90000"/>
                  </a:lnSpc>
                  <a:spcBef>
                    <a:spcPct val="0"/>
                  </a:spcBef>
                  <a:spcAft>
                    <a:spcPct val="35000"/>
                  </a:spcAft>
                  <a:buNone/>
                </a:pPr>
                <a:r>
                  <a:rPr kumimoji="1" lang="en-US" altLang="ja-JP" sz="2400" kern="1200" dirty="0">
                    <a:latin typeface="+mn-lt"/>
                    <a:ea typeface="+mn-ea"/>
                  </a:rPr>
                  <a:t>Informatics, Photonics, Image Science</a:t>
                </a:r>
                <a:endParaRPr kumimoji="1" lang="ja-JP" altLang="en-US" sz="2400" kern="1200" dirty="0"/>
              </a:p>
            </p:txBody>
          </p:sp>
          <p:sp>
            <p:nvSpPr>
              <p:cNvPr id="38" name="フリーフォーム: 図形 37">
                <a:extLst>
                  <a:ext uri="{FF2B5EF4-FFF2-40B4-BE49-F238E27FC236}">
                    <a16:creationId xmlns:a16="http://schemas.microsoft.com/office/drawing/2014/main" id="{4DAC9DBA-0FA1-E1DB-4EC6-044D95C6201E}"/>
                  </a:ext>
                </a:extLst>
              </p:cNvPr>
              <p:cNvSpPr/>
              <p:nvPr/>
            </p:nvSpPr>
            <p:spPr>
              <a:xfrm>
                <a:off x="5967137" y="2908673"/>
                <a:ext cx="2621509" cy="987028"/>
              </a:xfrm>
              <a:custGeom>
                <a:avLst/>
                <a:gdLst>
                  <a:gd name="connsiteX0" fmla="*/ 0 w 2320784"/>
                  <a:gd name="connsiteY0" fmla="*/ 193403 h 1160392"/>
                  <a:gd name="connsiteX1" fmla="*/ 193403 w 2320784"/>
                  <a:gd name="connsiteY1" fmla="*/ 0 h 1160392"/>
                  <a:gd name="connsiteX2" fmla="*/ 2127381 w 2320784"/>
                  <a:gd name="connsiteY2" fmla="*/ 0 h 1160392"/>
                  <a:gd name="connsiteX3" fmla="*/ 2320784 w 2320784"/>
                  <a:gd name="connsiteY3" fmla="*/ 193403 h 1160392"/>
                  <a:gd name="connsiteX4" fmla="*/ 2320784 w 2320784"/>
                  <a:gd name="connsiteY4" fmla="*/ 966989 h 1160392"/>
                  <a:gd name="connsiteX5" fmla="*/ 2127381 w 2320784"/>
                  <a:gd name="connsiteY5" fmla="*/ 1160392 h 1160392"/>
                  <a:gd name="connsiteX6" fmla="*/ 193403 w 2320784"/>
                  <a:gd name="connsiteY6" fmla="*/ 1160392 h 1160392"/>
                  <a:gd name="connsiteX7" fmla="*/ 0 w 2320784"/>
                  <a:gd name="connsiteY7" fmla="*/ 966989 h 1160392"/>
                  <a:gd name="connsiteX8" fmla="*/ 0 w 2320784"/>
                  <a:gd name="connsiteY8" fmla="*/ 193403 h 11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84" h="1160392">
                    <a:moveTo>
                      <a:pt x="0" y="193403"/>
                    </a:moveTo>
                    <a:cubicBezTo>
                      <a:pt x="0" y="86589"/>
                      <a:pt x="86589" y="0"/>
                      <a:pt x="193403" y="0"/>
                    </a:cubicBezTo>
                    <a:lnTo>
                      <a:pt x="2127381" y="0"/>
                    </a:lnTo>
                    <a:cubicBezTo>
                      <a:pt x="2234195" y="0"/>
                      <a:pt x="2320784" y="86589"/>
                      <a:pt x="2320784" y="193403"/>
                    </a:cubicBezTo>
                    <a:lnTo>
                      <a:pt x="2320784" y="966989"/>
                    </a:lnTo>
                    <a:cubicBezTo>
                      <a:pt x="2320784" y="1073803"/>
                      <a:pt x="2234195" y="1160392"/>
                      <a:pt x="2127381" y="1160392"/>
                    </a:cubicBezTo>
                    <a:lnTo>
                      <a:pt x="193403" y="1160392"/>
                    </a:lnTo>
                    <a:cubicBezTo>
                      <a:pt x="86589" y="1160392"/>
                      <a:pt x="0" y="1073803"/>
                      <a:pt x="0" y="966989"/>
                    </a:cubicBezTo>
                    <a:lnTo>
                      <a:pt x="0" y="19340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2846" tIns="132846" rIns="132846" bIns="132846" numCol="1" spcCol="1270" anchor="ctr" anchorCtr="0">
                <a:noAutofit/>
              </a:bodyPr>
              <a:lstStyle/>
              <a:p>
                <a:pPr marL="0" lvl="0" indent="0" algn="ctr" defTabSz="889000">
                  <a:lnSpc>
                    <a:spcPct val="90000"/>
                  </a:lnSpc>
                  <a:spcBef>
                    <a:spcPct val="0"/>
                  </a:spcBef>
                  <a:spcAft>
                    <a:spcPct val="35000"/>
                  </a:spcAft>
                  <a:buNone/>
                </a:pPr>
                <a:r>
                  <a:rPr kumimoji="1" lang="en-US" altLang="ja-JP" sz="2400" kern="1200" dirty="0">
                    <a:latin typeface="+mn-lt"/>
                    <a:ea typeface="+mn-ea"/>
                  </a:rPr>
                  <a:t>Condensed Matter Physics</a:t>
                </a:r>
                <a:endParaRPr kumimoji="1" lang="ja-JP" altLang="en-US" sz="2400" kern="1200" dirty="0"/>
              </a:p>
            </p:txBody>
          </p:sp>
          <p:sp>
            <p:nvSpPr>
              <p:cNvPr id="39" name="フリーフォーム: 図形 38">
                <a:extLst>
                  <a:ext uri="{FF2B5EF4-FFF2-40B4-BE49-F238E27FC236}">
                    <a16:creationId xmlns:a16="http://schemas.microsoft.com/office/drawing/2014/main" id="{CBD34DAF-BC25-7377-D809-0C58D64DF409}"/>
                  </a:ext>
                </a:extLst>
              </p:cNvPr>
              <p:cNvSpPr/>
              <p:nvPr/>
            </p:nvSpPr>
            <p:spPr>
              <a:xfrm>
                <a:off x="1602884" y="4748154"/>
                <a:ext cx="2414471" cy="1160392"/>
              </a:xfrm>
              <a:custGeom>
                <a:avLst/>
                <a:gdLst>
                  <a:gd name="connsiteX0" fmla="*/ 0 w 2320784"/>
                  <a:gd name="connsiteY0" fmla="*/ 193403 h 1160392"/>
                  <a:gd name="connsiteX1" fmla="*/ 193403 w 2320784"/>
                  <a:gd name="connsiteY1" fmla="*/ 0 h 1160392"/>
                  <a:gd name="connsiteX2" fmla="*/ 2127381 w 2320784"/>
                  <a:gd name="connsiteY2" fmla="*/ 0 h 1160392"/>
                  <a:gd name="connsiteX3" fmla="*/ 2320784 w 2320784"/>
                  <a:gd name="connsiteY3" fmla="*/ 193403 h 1160392"/>
                  <a:gd name="connsiteX4" fmla="*/ 2320784 w 2320784"/>
                  <a:gd name="connsiteY4" fmla="*/ 966989 h 1160392"/>
                  <a:gd name="connsiteX5" fmla="*/ 2127381 w 2320784"/>
                  <a:gd name="connsiteY5" fmla="*/ 1160392 h 1160392"/>
                  <a:gd name="connsiteX6" fmla="*/ 193403 w 2320784"/>
                  <a:gd name="connsiteY6" fmla="*/ 1160392 h 1160392"/>
                  <a:gd name="connsiteX7" fmla="*/ 0 w 2320784"/>
                  <a:gd name="connsiteY7" fmla="*/ 966989 h 1160392"/>
                  <a:gd name="connsiteX8" fmla="*/ 0 w 2320784"/>
                  <a:gd name="connsiteY8" fmla="*/ 193403 h 11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84" h="1160392">
                    <a:moveTo>
                      <a:pt x="0" y="193403"/>
                    </a:moveTo>
                    <a:cubicBezTo>
                      <a:pt x="0" y="86589"/>
                      <a:pt x="86589" y="0"/>
                      <a:pt x="193403" y="0"/>
                    </a:cubicBezTo>
                    <a:lnTo>
                      <a:pt x="2127381" y="0"/>
                    </a:lnTo>
                    <a:cubicBezTo>
                      <a:pt x="2234195" y="0"/>
                      <a:pt x="2320784" y="86589"/>
                      <a:pt x="2320784" y="193403"/>
                    </a:cubicBezTo>
                    <a:lnTo>
                      <a:pt x="2320784" y="966989"/>
                    </a:lnTo>
                    <a:cubicBezTo>
                      <a:pt x="2320784" y="1073803"/>
                      <a:pt x="2234195" y="1160392"/>
                      <a:pt x="2127381" y="1160392"/>
                    </a:cubicBezTo>
                    <a:lnTo>
                      <a:pt x="193403" y="1160392"/>
                    </a:lnTo>
                    <a:cubicBezTo>
                      <a:pt x="86589" y="1160392"/>
                      <a:pt x="0" y="1073803"/>
                      <a:pt x="0" y="966989"/>
                    </a:cubicBezTo>
                    <a:lnTo>
                      <a:pt x="0" y="19340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2846" tIns="132846" rIns="132846" bIns="132846" numCol="1" spcCol="1270" anchor="ctr" anchorCtr="0">
                <a:noAutofit/>
              </a:bodyPr>
              <a:lstStyle/>
              <a:p>
                <a:pPr marL="0" lvl="0" indent="0" algn="ctr" defTabSz="889000">
                  <a:lnSpc>
                    <a:spcPct val="90000"/>
                  </a:lnSpc>
                  <a:spcBef>
                    <a:spcPct val="0"/>
                  </a:spcBef>
                  <a:spcAft>
                    <a:spcPct val="35000"/>
                  </a:spcAft>
                  <a:buNone/>
                </a:pPr>
                <a:r>
                  <a:rPr kumimoji="1" lang="en-US" altLang="ja-JP" sz="2400" kern="1200" dirty="0">
                    <a:latin typeface="+mn-lt"/>
                    <a:ea typeface="+mn-ea"/>
                  </a:rPr>
                  <a:t>Mathematical Physics</a:t>
                </a:r>
                <a:endParaRPr kumimoji="1" lang="ja-JP" altLang="en-US" sz="2400" kern="1200" dirty="0"/>
              </a:p>
            </p:txBody>
          </p:sp>
          <p:sp>
            <p:nvSpPr>
              <p:cNvPr id="40" name="フリーフォーム: 図形 39">
                <a:extLst>
                  <a:ext uri="{FF2B5EF4-FFF2-40B4-BE49-F238E27FC236}">
                    <a16:creationId xmlns:a16="http://schemas.microsoft.com/office/drawing/2014/main" id="{4261BB49-9A94-D224-15C9-8795F68E22CF}"/>
                  </a:ext>
                </a:extLst>
              </p:cNvPr>
              <p:cNvSpPr/>
              <p:nvPr/>
            </p:nvSpPr>
            <p:spPr>
              <a:xfrm>
                <a:off x="348748" y="2842233"/>
                <a:ext cx="2854959" cy="984957"/>
              </a:xfrm>
              <a:custGeom>
                <a:avLst/>
                <a:gdLst>
                  <a:gd name="connsiteX0" fmla="*/ 0 w 2854959"/>
                  <a:gd name="connsiteY0" fmla="*/ 193403 h 1160392"/>
                  <a:gd name="connsiteX1" fmla="*/ 193403 w 2854959"/>
                  <a:gd name="connsiteY1" fmla="*/ 0 h 1160392"/>
                  <a:gd name="connsiteX2" fmla="*/ 2661556 w 2854959"/>
                  <a:gd name="connsiteY2" fmla="*/ 0 h 1160392"/>
                  <a:gd name="connsiteX3" fmla="*/ 2854959 w 2854959"/>
                  <a:gd name="connsiteY3" fmla="*/ 193403 h 1160392"/>
                  <a:gd name="connsiteX4" fmla="*/ 2854959 w 2854959"/>
                  <a:gd name="connsiteY4" fmla="*/ 966989 h 1160392"/>
                  <a:gd name="connsiteX5" fmla="*/ 2661556 w 2854959"/>
                  <a:gd name="connsiteY5" fmla="*/ 1160392 h 1160392"/>
                  <a:gd name="connsiteX6" fmla="*/ 193403 w 2854959"/>
                  <a:gd name="connsiteY6" fmla="*/ 1160392 h 1160392"/>
                  <a:gd name="connsiteX7" fmla="*/ 0 w 2854959"/>
                  <a:gd name="connsiteY7" fmla="*/ 966989 h 1160392"/>
                  <a:gd name="connsiteX8" fmla="*/ 0 w 2854959"/>
                  <a:gd name="connsiteY8" fmla="*/ 193403 h 11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4959" h="1160392">
                    <a:moveTo>
                      <a:pt x="0" y="193403"/>
                    </a:moveTo>
                    <a:cubicBezTo>
                      <a:pt x="0" y="86589"/>
                      <a:pt x="86589" y="0"/>
                      <a:pt x="193403" y="0"/>
                    </a:cubicBezTo>
                    <a:lnTo>
                      <a:pt x="2661556" y="0"/>
                    </a:lnTo>
                    <a:cubicBezTo>
                      <a:pt x="2768370" y="0"/>
                      <a:pt x="2854959" y="86589"/>
                      <a:pt x="2854959" y="193403"/>
                    </a:cubicBezTo>
                    <a:lnTo>
                      <a:pt x="2854959" y="966989"/>
                    </a:lnTo>
                    <a:cubicBezTo>
                      <a:pt x="2854959" y="1073803"/>
                      <a:pt x="2768370" y="1160392"/>
                      <a:pt x="2661556" y="1160392"/>
                    </a:cubicBezTo>
                    <a:lnTo>
                      <a:pt x="193403" y="1160392"/>
                    </a:lnTo>
                    <a:cubicBezTo>
                      <a:pt x="86589" y="1160392"/>
                      <a:pt x="0" y="1073803"/>
                      <a:pt x="0" y="966989"/>
                    </a:cubicBezTo>
                    <a:lnTo>
                      <a:pt x="0" y="193403"/>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2846" tIns="132846" rIns="132846" bIns="132846" numCol="1" spcCol="1270" anchor="ctr" anchorCtr="0">
                <a:noAutofit/>
              </a:bodyPr>
              <a:lstStyle/>
              <a:p>
                <a:pPr marL="0" lvl="0" indent="0" algn="ctr" defTabSz="889000">
                  <a:lnSpc>
                    <a:spcPct val="90000"/>
                  </a:lnSpc>
                  <a:spcBef>
                    <a:spcPct val="0"/>
                  </a:spcBef>
                  <a:spcAft>
                    <a:spcPct val="35000"/>
                  </a:spcAft>
                  <a:buNone/>
                </a:pPr>
                <a:r>
                  <a:rPr kumimoji="1" lang="en-US" altLang="ja-JP" sz="2400" kern="1200" dirty="0">
                    <a:latin typeface="+mn-lt"/>
                    <a:ea typeface="+mn-ea"/>
                  </a:rPr>
                  <a:t>Applied Radiation Physics</a:t>
                </a:r>
                <a:endParaRPr kumimoji="1" lang="ja-JP" altLang="en-US" sz="2400" kern="1200" dirty="0"/>
              </a:p>
            </p:txBody>
          </p:sp>
          <p:sp>
            <p:nvSpPr>
              <p:cNvPr id="41" name="フリーフォーム: 図形 40">
                <a:extLst>
                  <a:ext uri="{FF2B5EF4-FFF2-40B4-BE49-F238E27FC236}">
                    <a16:creationId xmlns:a16="http://schemas.microsoft.com/office/drawing/2014/main" id="{556D4C26-F75C-4435-F3D5-3B32A834C1DD}"/>
                  </a:ext>
                </a:extLst>
              </p:cNvPr>
              <p:cNvSpPr/>
              <p:nvPr/>
            </p:nvSpPr>
            <p:spPr>
              <a:xfrm>
                <a:off x="5249154" y="4748154"/>
                <a:ext cx="2621509" cy="1160392"/>
              </a:xfrm>
              <a:custGeom>
                <a:avLst/>
                <a:gdLst>
                  <a:gd name="connsiteX0" fmla="*/ 0 w 2320784"/>
                  <a:gd name="connsiteY0" fmla="*/ 193403 h 1160392"/>
                  <a:gd name="connsiteX1" fmla="*/ 193403 w 2320784"/>
                  <a:gd name="connsiteY1" fmla="*/ 0 h 1160392"/>
                  <a:gd name="connsiteX2" fmla="*/ 2127381 w 2320784"/>
                  <a:gd name="connsiteY2" fmla="*/ 0 h 1160392"/>
                  <a:gd name="connsiteX3" fmla="*/ 2320784 w 2320784"/>
                  <a:gd name="connsiteY3" fmla="*/ 193403 h 1160392"/>
                  <a:gd name="connsiteX4" fmla="*/ 2320784 w 2320784"/>
                  <a:gd name="connsiteY4" fmla="*/ 966989 h 1160392"/>
                  <a:gd name="connsiteX5" fmla="*/ 2127381 w 2320784"/>
                  <a:gd name="connsiteY5" fmla="*/ 1160392 h 1160392"/>
                  <a:gd name="connsiteX6" fmla="*/ 193403 w 2320784"/>
                  <a:gd name="connsiteY6" fmla="*/ 1160392 h 1160392"/>
                  <a:gd name="connsiteX7" fmla="*/ 0 w 2320784"/>
                  <a:gd name="connsiteY7" fmla="*/ 966989 h 1160392"/>
                  <a:gd name="connsiteX8" fmla="*/ 0 w 2320784"/>
                  <a:gd name="connsiteY8" fmla="*/ 193403 h 11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84" h="1160392">
                    <a:moveTo>
                      <a:pt x="0" y="193403"/>
                    </a:moveTo>
                    <a:cubicBezTo>
                      <a:pt x="0" y="86589"/>
                      <a:pt x="86589" y="0"/>
                      <a:pt x="193403" y="0"/>
                    </a:cubicBezTo>
                    <a:lnTo>
                      <a:pt x="2127381" y="0"/>
                    </a:lnTo>
                    <a:cubicBezTo>
                      <a:pt x="2234195" y="0"/>
                      <a:pt x="2320784" y="86589"/>
                      <a:pt x="2320784" y="193403"/>
                    </a:cubicBezTo>
                    <a:lnTo>
                      <a:pt x="2320784" y="966989"/>
                    </a:lnTo>
                    <a:cubicBezTo>
                      <a:pt x="2320784" y="1073803"/>
                      <a:pt x="2234195" y="1160392"/>
                      <a:pt x="2127381" y="1160392"/>
                    </a:cubicBezTo>
                    <a:lnTo>
                      <a:pt x="193403" y="1160392"/>
                    </a:lnTo>
                    <a:cubicBezTo>
                      <a:pt x="86589" y="1160392"/>
                      <a:pt x="0" y="1073803"/>
                      <a:pt x="0" y="966989"/>
                    </a:cubicBezTo>
                    <a:lnTo>
                      <a:pt x="0" y="19340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32846" tIns="132846" rIns="132846" bIns="132846" numCol="1" spcCol="1270" anchor="ctr" anchorCtr="0">
                <a:noAutofit/>
              </a:bodyPr>
              <a:lstStyle/>
              <a:p>
                <a:pPr marL="0" lvl="0" indent="0" algn="ctr" defTabSz="889000">
                  <a:lnSpc>
                    <a:spcPct val="90000"/>
                  </a:lnSpc>
                  <a:spcBef>
                    <a:spcPct val="0"/>
                  </a:spcBef>
                  <a:spcAft>
                    <a:spcPct val="35000"/>
                  </a:spcAft>
                  <a:buNone/>
                </a:pPr>
                <a:r>
                  <a:rPr kumimoji="1" lang="en-US" altLang="ja-JP" sz="2400" kern="1200" dirty="0">
                    <a:latin typeface="+mn-lt"/>
                    <a:ea typeface="+mn-ea"/>
                  </a:rPr>
                  <a:t>Theory of </a:t>
                </a:r>
                <a:r>
                  <a:rPr kumimoji="1" lang="en-US" altLang="ja-JP" sz="2400" kern="1200" dirty="0" err="1">
                    <a:latin typeface="+mn-lt"/>
                    <a:ea typeface="+mn-ea"/>
                  </a:rPr>
                  <a:t>Condensd</a:t>
                </a:r>
                <a:r>
                  <a:rPr kumimoji="1" lang="en-US" altLang="ja-JP" sz="2400" kern="1200" dirty="0">
                    <a:latin typeface="+mn-lt"/>
                    <a:ea typeface="+mn-ea"/>
                  </a:rPr>
                  <a:t> Matter Physics</a:t>
                </a:r>
                <a:endParaRPr kumimoji="1" lang="ja-JP" altLang="en-US" sz="2400" kern="1200" dirty="0"/>
              </a:p>
            </p:txBody>
          </p:sp>
        </p:grpSp>
        <p:grpSp>
          <p:nvGrpSpPr>
            <p:cNvPr id="30" name="グループ化 29">
              <a:extLst>
                <a:ext uri="{FF2B5EF4-FFF2-40B4-BE49-F238E27FC236}">
                  <a16:creationId xmlns:a16="http://schemas.microsoft.com/office/drawing/2014/main" id="{A2D1575E-EE7C-2665-A9BF-C16E1292A1F1}"/>
                </a:ext>
              </a:extLst>
            </p:cNvPr>
            <p:cNvGrpSpPr/>
            <p:nvPr/>
          </p:nvGrpSpPr>
          <p:grpSpPr>
            <a:xfrm>
              <a:off x="3074443" y="2149868"/>
              <a:ext cx="3038018" cy="2664322"/>
              <a:chOff x="2004758" y="1617133"/>
              <a:chExt cx="4928027" cy="3833897"/>
            </a:xfrm>
          </p:grpSpPr>
          <p:sp>
            <p:nvSpPr>
              <p:cNvPr id="31" name="五角形 30">
                <a:extLst>
                  <a:ext uri="{FF2B5EF4-FFF2-40B4-BE49-F238E27FC236}">
                    <a16:creationId xmlns:a16="http://schemas.microsoft.com/office/drawing/2014/main" id="{587018B9-7DE0-C529-653E-0432EE2A54F3}"/>
                  </a:ext>
                </a:extLst>
              </p:cNvPr>
              <p:cNvSpPr/>
              <p:nvPr/>
            </p:nvSpPr>
            <p:spPr>
              <a:xfrm>
                <a:off x="2011466" y="1617133"/>
                <a:ext cx="4921319" cy="3831110"/>
              </a:xfrm>
              <a:prstGeom prst="pentagon">
                <a:avLst/>
              </a:prstGeom>
              <a:noFill/>
              <a:ln w="38100">
                <a:solidFill>
                  <a:srgbClr val="800000"/>
                </a:solidFill>
              </a:ln>
            </p:spPr>
            <p:txBody>
              <a:bodyPr wrap="none" rtlCol="0" anchor="ctr">
                <a:noAutofit/>
              </a:bodyPr>
              <a:lstStyle/>
              <a:p>
                <a:pPr algn="ctr"/>
                <a:endParaRPr kumimoji="0" lang="ja-JP" altLang="en-US" dirty="0">
                  <a:solidFill>
                    <a:schemeClr val="accent5">
                      <a:lumMod val="75000"/>
                    </a:schemeClr>
                  </a:solidFill>
                  <a:latin typeface="+mn-ea"/>
                  <a:ea typeface="+mn-ea"/>
                  <a:sym typeface="ヒラギノ角ゴ ProN W6" charset="-128"/>
                </a:endParaRPr>
              </a:p>
            </p:txBody>
          </p:sp>
          <p:cxnSp>
            <p:nvCxnSpPr>
              <p:cNvPr id="32" name="直線コネクタ 31">
                <a:extLst>
                  <a:ext uri="{FF2B5EF4-FFF2-40B4-BE49-F238E27FC236}">
                    <a16:creationId xmlns:a16="http://schemas.microsoft.com/office/drawing/2014/main" id="{AA5B7408-FA22-EB71-0638-AC275552E6B3}"/>
                  </a:ext>
                </a:extLst>
              </p:cNvPr>
              <p:cNvCxnSpPr>
                <a:stCxn id="31" idx="0"/>
                <a:endCxn id="31" idx="2"/>
              </p:cNvCxnSpPr>
              <p:nvPr/>
            </p:nvCxnSpPr>
            <p:spPr bwMode="auto">
              <a:xfrm flipH="1">
                <a:off x="2951358" y="1617133"/>
                <a:ext cx="1520768" cy="3831100"/>
              </a:xfrm>
              <a:prstGeom prst="line">
                <a:avLst/>
              </a:prstGeom>
              <a:solidFill>
                <a:srgbClr val="BBE0E3"/>
              </a:solidFill>
              <a:ln w="381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直線コネクタ 32">
                <a:extLst>
                  <a:ext uri="{FF2B5EF4-FFF2-40B4-BE49-F238E27FC236}">
                    <a16:creationId xmlns:a16="http://schemas.microsoft.com/office/drawing/2014/main" id="{6EBE5E4E-0486-1EA1-5846-3AE4A51C7932}"/>
                  </a:ext>
                </a:extLst>
              </p:cNvPr>
              <p:cNvCxnSpPr>
                <a:endCxn id="31" idx="4"/>
              </p:cNvCxnSpPr>
              <p:nvPr/>
            </p:nvCxnSpPr>
            <p:spPr bwMode="auto">
              <a:xfrm>
                <a:off x="4472125" y="1617239"/>
                <a:ext cx="1520768" cy="3830994"/>
              </a:xfrm>
              <a:prstGeom prst="line">
                <a:avLst/>
              </a:prstGeom>
              <a:solidFill>
                <a:srgbClr val="BBE0E3"/>
              </a:solidFill>
              <a:ln w="381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直線コネクタ 33">
                <a:extLst>
                  <a:ext uri="{FF2B5EF4-FFF2-40B4-BE49-F238E27FC236}">
                    <a16:creationId xmlns:a16="http://schemas.microsoft.com/office/drawing/2014/main" id="{214FFDDC-2ED5-75E9-A16E-7A18835FDB10}"/>
                  </a:ext>
                </a:extLst>
              </p:cNvPr>
              <p:cNvCxnSpPr>
                <a:endCxn id="31" idx="4"/>
              </p:cNvCxnSpPr>
              <p:nvPr/>
            </p:nvCxnSpPr>
            <p:spPr bwMode="auto">
              <a:xfrm>
                <a:off x="2004758" y="3077686"/>
                <a:ext cx="3988135" cy="2370547"/>
              </a:xfrm>
              <a:prstGeom prst="line">
                <a:avLst/>
              </a:prstGeom>
              <a:solidFill>
                <a:srgbClr val="BBE0E3"/>
              </a:solidFill>
              <a:ln w="381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直線コネクタ 34">
                <a:extLst>
                  <a:ext uri="{FF2B5EF4-FFF2-40B4-BE49-F238E27FC236}">
                    <a16:creationId xmlns:a16="http://schemas.microsoft.com/office/drawing/2014/main" id="{58C55239-383E-316E-83CA-BA9D93E78439}"/>
                  </a:ext>
                </a:extLst>
              </p:cNvPr>
              <p:cNvCxnSpPr/>
              <p:nvPr/>
            </p:nvCxnSpPr>
            <p:spPr bwMode="auto">
              <a:xfrm flipH="1">
                <a:off x="2951353" y="3084065"/>
                <a:ext cx="3971460" cy="2366965"/>
              </a:xfrm>
              <a:prstGeom prst="line">
                <a:avLst/>
              </a:prstGeom>
              <a:solidFill>
                <a:srgbClr val="BBE0E3"/>
              </a:solidFill>
              <a:ln w="381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6" name="直線コネクタ 35">
                <a:extLst>
                  <a:ext uri="{FF2B5EF4-FFF2-40B4-BE49-F238E27FC236}">
                    <a16:creationId xmlns:a16="http://schemas.microsoft.com/office/drawing/2014/main" id="{4731A3EC-8D7F-3AAC-4E85-D438198C95D4}"/>
                  </a:ext>
                </a:extLst>
              </p:cNvPr>
              <p:cNvCxnSpPr>
                <a:stCxn id="31" idx="1"/>
                <a:endCxn id="31" idx="5"/>
              </p:cNvCxnSpPr>
              <p:nvPr/>
            </p:nvCxnSpPr>
            <p:spPr bwMode="auto">
              <a:xfrm>
                <a:off x="2011471" y="3080483"/>
                <a:ext cx="4921309" cy="0"/>
              </a:xfrm>
              <a:prstGeom prst="line">
                <a:avLst/>
              </a:prstGeom>
              <a:solidFill>
                <a:srgbClr val="BBE0E3"/>
              </a:solidFill>
              <a:ln w="381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spTree>
    <p:extLst>
      <p:ext uri="{BB962C8B-B14F-4D97-AF65-F5344CB8AC3E}">
        <p14:creationId xmlns:p14="http://schemas.microsoft.com/office/powerpoint/2010/main" val="393249938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FC6916-DF6D-0CF8-886C-A05E83E81776}"/>
              </a:ext>
            </a:extLst>
          </p:cNvPr>
          <p:cNvSpPr>
            <a:spLocks noGrp="1"/>
          </p:cNvSpPr>
          <p:nvPr>
            <p:ph type="title"/>
          </p:nvPr>
        </p:nvSpPr>
        <p:spPr>
          <a:xfrm>
            <a:off x="0" y="76294"/>
            <a:ext cx="8207375" cy="417250"/>
          </a:xfrm>
        </p:spPr>
        <p:txBody>
          <a:bodyPr/>
          <a:lstStyle/>
          <a:p>
            <a:r>
              <a:rPr lang="en-US" altLang="ja-JP" sz="2800" kern="0" dirty="0"/>
              <a:t>Examples of Research Topics (Applied Physics)</a:t>
            </a:r>
            <a:endParaRPr kumimoji="1" lang="ja-JP" altLang="en-US" sz="2800" dirty="0"/>
          </a:p>
        </p:txBody>
      </p:sp>
      <p:sp>
        <p:nvSpPr>
          <p:cNvPr id="3" name="タイトル 1">
            <a:extLst>
              <a:ext uri="{FF2B5EF4-FFF2-40B4-BE49-F238E27FC236}">
                <a16:creationId xmlns:a16="http://schemas.microsoft.com/office/drawing/2014/main" id="{09C3D2D1-6029-084F-9139-3156EDCA65AA}"/>
              </a:ext>
            </a:extLst>
          </p:cNvPr>
          <p:cNvSpPr txBox="1">
            <a:spLocks/>
          </p:cNvSpPr>
          <p:nvPr/>
        </p:nvSpPr>
        <p:spPr bwMode="auto">
          <a:xfrm>
            <a:off x="214063" y="790118"/>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a:lstStyle>
          <a:p>
            <a:endParaRPr lang="ja-JP" altLang="en-US" sz="2800" kern="0" dirty="0"/>
          </a:p>
        </p:txBody>
      </p:sp>
      <p:pic>
        <p:nvPicPr>
          <p:cNvPr id="6" name="図 5">
            <a:extLst>
              <a:ext uri="{FF2B5EF4-FFF2-40B4-BE49-F238E27FC236}">
                <a16:creationId xmlns:a16="http://schemas.microsoft.com/office/drawing/2014/main" id="{2BE8A501-9B6D-178E-DCC3-26F6E8252C39}"/>
              </a:ext>
            </a:extLst>
          </p:cNvPr>
          <p:cNvPicPr>
            <a:picLocks noChangeAspect="1"/>
          </p:cNvPicPr>
          <p:nvPr/>
        </p:nvPicPr>
        <p:blipFill>
          <a:blip r:embed="rId3"/>
          <a:srcRect b="16106"/>
          <a:stretch/>
        </p:blipFill>
        <p:spPr>
          <a:xfrm>
            <a:off x="182865" y="777455"/>
            <a:ext cx="2954867" cy="1289681"/>
          </a:xfrm>
          <a:prstGeom prst="rect">
            <a:avLst/>
          </a:prstGeom>
        </p:spPr>
      </p:pic>
      <p:pic>
        <p:nvPicPr>
          <p:cNvPr id="9" name="図 8">
            <a:extLst>
              <a:ext uri="{FF2B5EF4-FFF2-40B4-BE49-F238E27FC236}">
                <a16:creationId xmlns:a16="http://schemas.microsoft.com/office/drawing/2014/main" id="{2837FCA2-1238-9984-72D5-2B9011CB2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427" y="2569620"/>
            <a:ext cx="1146870" cy="1296927"/>
          </a:xfrm>
          <a:prstGeom prst="rect">
            <a:avLst/>
          </a:prstGeom>
        </p:spPr>
      </p:pic>
      <p:pic>
        <p:nvPicPr>
          <p:cNvPr id="10" name="図 9">
            <a:extLst>
              <a:ext uri="{FF2B5EF4-FFF2-40B4-BE49-F238E27FC236}">
                <a16:creationId xmlns:a16="http://schemas.microsoft.com/office/drawing/2014/main" id="{1F9829B0-74A5-1435-F335-E6E25A12D2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8227" y="4164607"/>
            <a:ext cx="4695635" cy="2108837"/>
          </a:xfrm>
          <a:prstGeom prst="rect">
            <a:avLst/>
          </a:prstGeom>
        </p:spPr>
      </p:pic>
      <p:pic>
        <p:nvPicPr>
          <p:cNvPr id="11" name="図 10" descr="文字が書かれている&#10;&#10;低い精度で自動的に生成された説明">
            <a:extLst>
              <a:ext uri="{FF2B5EF4-FFF2-40B4-BE49-F238E27FC236}">
                <a16:creationId xmlns:a16="http://schemas.microsoft.com/office/drawing/2014/main" id="{72B7242D-56B1-5287-0948-7C13A21F16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7938" y="841308"/>
            <a:ext cx="2556330" cy="1415828"/>
          </a:xfrm>
          <a:prstGeom prst="rect">
            <a:avLst/>
          </a:prstGeom>
        </p:spPr>
      </p:pic>
      <p:sp>
        <p:nvSpPr>
          <p:cNvPr id="14" name="テキスト ボックス 13">
            <a:extLst>
              <a:ext uri="{FF2B5EF4-FFF2-40B4-BE49-F238E27FC236}">
                <a16:creationId xmlns:a16="http://schemas.microsoft.com/office/drawing/2014/main" id="{2A0FDB7D-3C26-E416-E6A2-E7E0009FA8C8}"/>
              </a:ext>
            </a:extLst>
          </p:cNvPr>
          <p:cNvSpPr txBox="1"/>
          <p:nvPr/>
        </p:nvSpPr>
        <p:spPr>
          <a:xfrm>
            <a:off x="3483040" y="2219425"/>
            <a:ext cx="2517068" cy="276999"/>
          </a:xfrm>
          <a:prstGeom prst="rect">
            <a:avLst/>
          </a:prstGeom>
          <a:noFill/>
        </p:spPr>
        <p:txBody>
          <a:bodyPr wrap="square">
            <a:spAutoFit/>
          </a:bodyPr>
          <a:lstStyle/>
          <a:p>
            <a:r>
              <a:rPr lang="en-US" altLang="ja-JP" sz="1200" dirty="0"/>
              <a:t>Two-Wavelength Tunable Laser</a:t>
            </a:r>
            <a:endParaRPr lang="ja-JP" altLang="en-US" sz="1200" dirty="0"/>
          </a:p>
        </p:txBody>
      </p:sp>
      <p:pic>
        <p:nvPicPr>
          <p:cNvPr id="19" name="図 18">
            <a:extLst>
              <a:ext uri="{FF2B5EF4-FFF2-40B4-BE49-F238E27FC236}">
                <a16:creationId xmlns:a16="http://schemas.microsoft.com/office/drawing/2014/main" id="{D5D04AB9-83AF-0ECF-F7A4-885127335EA4}"/>
              </a:ext>
            </a:extLst>
          </p:cNvPr>
          <p:cNvPicPr>
            <a:picLocks noChangeAspect="1"/>
          </p:cNvPicPr>
          <p:nvPr/>
        </p:nvPicPr>
        <p:blipFill>
          <a:blip r:embed="rId7"/>
          <a:srcRect l="8406" r="5414"/>
          <a:stretch/>
        </p:blipFill>
        <p:spPr>
          <a:xfrm>
            <a:off x="2588952" y="2459863"/>
            <a:ext cx="2760151" cy="1705135"/>
          </a:xfrm>
          <a:prstGeom prst="rect">
            <a:avLst/>
          </a:prstGeom>
        </p:spPr>
      </p:pic>
      <p:sp>
        <p:nvSpPr>
          <p:cNvPr id="20" name="テキスト ボックス 19">
            <a:extLst>
              <a:ext uri="{FF2B5EF4-FFF2-40B4-BE49-F238E27FC236}">
                <a16:creationId xmlns:a16="http://schemas.microsoft.com/office/drawing/2014/main" id="{755B8AE1-2E4C-3798-856A-0E8D4E261B26}"/>
              </a:ext>
            </a:extLst>
          </p:cNvPr>
          <p:cNvSpPr txBox="1"/>
          <p:nvPr/>
        </p:nvSpPr>
        <p:spPr>
          <a:xfrm>
            <a:off x="5349103" y="3231800"/>
            <a:ext cx="3075230" cy="461665"/>
          </a:xfrm>
          <a:prstGeom prst="rect">
            <a:avLst/>
          </a:prstGeom>
          <a:noFill/>
        </p:spPr>
        <p:txBody>
          <a:bodyPr wrap="square">
            <a:spAutoFit/>
          </a:bodyPr>
          <a:lstStyle/>
          <a:p>
            <a:r>
              <a:rPr lang="en-US" altLang="ja-JP" sz="1200" dirty="0"/>
              <a:t>Brillouin lasing in short fiber Fabry–Perot resonators</a:t>
            </a:r>
            <a:endParaRPr lang="ja-JP" altLang="en-US" sz="1200" dirty="0"/>
          </a:p>
        </p:txBody>
      </p:sp>
      <p:sp>
        <p:nvSpPr>
          <p:cNvPr id="21" name="テキスト ボックス 20">
            <a:extLst>
              <a:ext uri="{FF2B5EF4-FFF2-40B4-BE49-F238E27FC236}">
                <a16:creationId xmlns:a16="http://schemas.microsoft.com/office/drawing/2014/main" id="{34F5F8F3-6EC9-974A-FBB8-B1937B65CF3C}"/>
              </a:ext>
            </a:extLst>
          </p:cNvPr>
          <p:cNvSpPr txBox="1"/>
          <p:nvPr/>
        </p:nvSpPr>
        <p:spPr>
          <a:xfrm>
            <a:off x="513427" y="5974335"/>
            <a:ext cx="3523127" cy="461665"/>
          </a:xfrm>
          <a:prstGeom prst="rect">
            <a:avLst/>
          </a:prstGeom>
          <a:noFill/>
        </p:spPr>
        <p:txBody>
          <a:bodyPr wrap="square">
            <a:spAutoFit/>
          </a:bodyPr>
          <a:lstStyle/>
          <a:p>
            <a:r>
              <a:rPr lang="en-US" altLang="ja-JP" sz="1200" dirty="0"/>
              <a:t>Deep Learning-Based System for Real-Time Face Tracking and Expression Recognition</a:t>
            </a:r>
            <a:endParaRPr lang="ja-JP" altLang="en-US" sz="1200" dirty="0"/>
          </a:p>
        </p:txBody>
      </p:sp>
      <p:sp>
        <p:nvSpPr>
          <p:cNvPr id="22" name="AutoShape 4" descr="2改">
            <a:extLst>
              <a:ext uri="{FF2B5EF4-FFF2-40B4-BE49-F238E27FC236}">
                <a16:creationId xmlns:a16="http://schemas.microsoft.com/office/drawing/2014/main" id="{FAAFFC5D-CCF5-6596-F6E0-9EA588AFB36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3" name="図 22" descr="テキスト, 手紙&#10;&#10;自動的に生成された説明">
            <a:extLst>
              <a:ext uri="{FF2B5EF4-FFF2-40B4-BE49-F238E27FC236}">
                <a16:creationId xmlns:a16="http://schemas.microsoft.com/office/drawing/2014/main" id="{9C1B844B-46AE-EFC5-2FE6-89FCCFE9C075}"/>
              </a:ext>
            </a:extLst>
          </p:cNvPr>
          <p:cNvPicPr>
            <a:picLocks noChangeAspect="1"/>
          </p:cNvPicPr>
          <p:nvPr/>
        </p:nvPicPr>
        <p:blipFill>
          <a:blip r:embed="rId8">
            <a:extLst>
              <a:ext uri="{28A0092B-C50C-407E-A947-70E740481C1C}">
                <a14:useLocalDpi xmlns:a14="http://schemas.microsoft.com/office/drawing/2010/main" val="0"/>
              </a:ext>
            </a:extLst>
          </a:blip>
          <a:srcRect r="4961"/>
          <a:stretch/>
        </p:blipFill>
        <p:spPr>
          <a:xfrm>
            <a:off x="6301798" y="891038"/>
            <a:ext cx="2556330" cy="1672031"/>
          </a:xfrm>
          <a:prstGeom prst="rect">
            <a:avLst/>
          </a:prstGeom>
        </p:spPr>
      </p:pic>
      <p:sp>
        <p:nvSpPr>
          <p:cNvPr id="24" name="テキスト ボックス 23">
            <a:extLst>
              <a:ext uri="{FF2B5EF4-FFF2-40B4-BE49-F238E27FC236}">
                <a16:creationId xmlns:a16="http://schemas.microsoft.com/office/drawing/2014/main" id="{CB971AC2-668C-7AEB-B435-7BCA6545920C}"/>
              </a:ext>
            </a:extLst>
          </p:cNvPr>
          <p:cNvSpPr txBox="1"/>
          <p:nvPr/>
        </p:nvSpPr>
        <p:spPr>
          <a:xfrm>
            <a:off x="6196241" y="2623193"/>
            <a:ext cx="2767444" cy="461665"/>
          </a:xfrm>
          <a:prstGeom prst="rect">
            <a:avLst/>
          </a:prstGeom>
          <a:noFill/>
        </p:spPr>
        <p:txBody>
          <a:bodyPr wrap="square">
            <a:spAutoFit/>
          </a:bodyPr>
          <a:lstStyle/>
          <a:p>
            <a:r>
              <a:rPr lang="en-US" altLang="ja-JP" sz="1200" dirty="0"/>
              <a:t>Describe and predict new physical phenomena with mathematics</a:t>
            </a:r>
            <a:endParaRPr lang="ja-JP" altLang="en-US" sz="1200" dirty="0"/>
          </a:p>
        </p:txBody>
      </p:sp>
      <p:sp>
        <p:nvSpPr>
          <p:cNvPr id="25" name="テキスト ボックス 24">
            <a:extLst>
              <a:ext uri="{FF2B5EF4-FFF2-40B4-BE49-F238E27FC236}">
                <a16:creationId xmlns:a16="http://schemas.microsoft.com/office/drawing/2014/main" id="{89A9E7A8-574E-FF6D-A24E-E49030BD6B88}"/>
              </a:ext>
            </a:extLst>
          </p:cNvPr>
          <p:cNvSpPr txBox="1"/>
          <p:nvPr/>
        </p:nvSpPr>
        <p:spPr>
          <a:xfrm>
            <a:off x="67761" y="1998198"/>
            <a:ext cx="3185073" cy="461665"/>
          </a:xfrm>
          <a:prstGeom prst="rect">
            <a:avLst/>
          </a:prstGeom>
          <a:noFill/>
        </p:spPr>
        <p:txBody>
          <a:bodyPr wrap="square">
            <a:spAutoFit/>
          </a:bodyPr>
          <a:lstStyle/>
          <a:p>
            <a:r>
              <a:rPr lang="en-US" altLang="ja-JP" sz="1200" dirty="0"/>
              <a:t>Theory for physical behavior of electrons, spins, magnets etc.</a:t>
            </a:r>
            <a:endParaRPr lang="ja-JP" altLang="en-US" sz="1200" dirty="0"/>
          </a:p>
        </p:txBody>
      </p:sp>
      <p:sp>
        <p:nvSpPr>
          <p:cNvPr id="26" name="テキスト ボックス 25">
            <a:extLst>
              <a:ext uri="{FF2B5EF4-FFF2-40B4-BE49-F238E27FC236}">
                <a16:creationId xmlns:a16="http://schemas.microsoft.com/office/drawing/2014/main" id="{8B9C7562-6F40-9A72-7F33-98EB09AB1B25}"/>
              </a:ext>
            </a:extLst>
          </p:cNvPr>
          <p:cNvSpPr txBox="1"/>
          <p:nvPr/>
        </p:nvSpPr>
        <p:spPr>
          <a:xfrm>
            <a:off x="4572000" y="6158074"/>
            <a:ext cx="4208775" cy="276999"/>
          </a:xfrm>
          <a:prstGeom prst="rect">
            <a:avLst/>
          </a:prstGeom>
          <a:noFill/>
        </p:spPr>
        <p:txBody>
          <a:bodyPr wrap="square">
            <a:spAutoFit/>
          </a:bodyPr>
          <a:lstStyle/>
          <a:p>
            <a:r>
              <a:rPr lang="en-US" altLang="ja-JP" sz="1200" dirty="0"/>
              <a:t>Anatomy Based Facial Animation and Fat Simulation</a:t>
            </a:r>
            <a:endParaRPr lang="ja-JP" altLang="en-US" sz="1200" dirty="0"/>
          </a:p>
        </p:txBody>
      </p:sp>
      <p:sp>
        <p:nvSpPr>
          <p:cNvPr id="27" name="テキスト ボックス 26">
            <a:extLst>
              <a:ext uri="{FF2B5EF4-FFF2-40B4-BE49-F238E27FC236}">
                <a16:creationId xmlns:a16="http://schemas.microsoft.com/office/drawing/2014/main" id="{4EADD1A0-AE6C-5771-05E2-90A8553A6D61}"/>
              </a:ext>
            </a:extLst>
          </p:cNvPr>
          <p:cNvSpPr txBox="1"/>
          <p:nvPr/>
        </p:nvSpPr>
        <p:spPr>
          <a:xfrm>
            <a:off x="67761" y="3863627"/>
            <a:ext cx="2126770" cy="461665"/>
          </a:xfrm>
          <a:prstGeom prst="rect">
            <a:avLst/>
          </a:prstGeom>
          <a:noFill/>
        </p:spPr>
        <p:txBody>
          <a:bodyPr wrap="square">
            <a:spAutoFit/>
          </a:bodyPr>
          <a:lstStyle/>
          <a:p>
            <a:r>
              <a:rPr lang="en-US" altLang="ja-JP" sz="1200" dirty="0"/>
              <a:t>Imaging of wave function by Attosecond laser</a:t>
            </a:r>
            <a:endParaRPr lang="ja-JP" altLang="en-US" sz="1200" dirty="0"/>
          </a:p>
        </p:txBody>
      </p:sp>
      <p:grpSp>
        <p:nvGrpSpPr>
          <p:cNvPr id="28" name="グループ化 27">
            <a:extLst>
              <a:ext uri="{FF2B5EF4-FFF2-40B4-BE49-F238E27FC236}">
                <a16:creationId xmlns:a16="http://schemas.microsoft.com/office/drawing/2014/main" id="{264D089C-5000-C3A8-DF35-D90A0FD60A87}"/>
              </a:ext>
            </a:extLst>
          </p:cNvPr>
          <p:cNvGrpSpPr/>
          <p:nvPr/>
        </p:nvGrpSpPr>
        <p:grpSpPr>
          <a:xfrm>
            <a:off x="72944" y="4486626"/>
            <a:ext cx="4103687" cy="1358528"/>
            <a:chOff x="36510" y="4609327"/>
            <a:chExt cx="4103687" cy="1358528"/>
          </a:xfrm>
        </p:grpSpPr>
        <p:pic>
          <p:nvPicPr>
            <p:cNvPr id="29" name="Picture 2">
              <a:extLst>
                <a:ext uri="{FF2B5EF4-FFF2-40B4-BE49-F238E27FC236}">
                  <a16:creationId xmlns:a16="http://schemas.microsoft.com/office/drawing/2014/main" id="{621C4C52-1AC5-512D-2348-6228E4F207F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434" t="18704" r="59358" b="40379"/>
            <a:stretch/>
          </p:blipFill>
          <p:spPr bwMode="auto">
            <a:xfrm>
              <a:off x="36510" y="4609327"/>
              <a:ext cx="1867262" cy="132196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1E3E83FB-33AE-7D13-2D1C-14E7D7231BC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6070" t="18704" r="9751" b="40379"/>
            <a:stretch/>
          </p:blipFill>
          <p:spPr bwMode="auto">
            <a:xfrm>
              <a:off x="1797204" y="4645888"/>
              <a:ext cx="2342993" cy="13219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341917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sz="2400" dirty="0"/>
              <a:t>Faculty in the Department of Applied Physics</a:t>
            </a:r>
          </a:p>
        </p:txBody>
      </p:sp>
      <p:sp>
        <p:nvSpPr>
          <p:cNvPr id="3" name="テキスト ボックス 2">
            <a:extLst>
              <a:ext uri="{FF2B5EF4-FFF2-40B4-BE49-F238E27FC236}">
                <a16:creationId xmlns:a16="http://schemas.microsoft.com/office/drawing/2014/main" id="{CF76853B-18EA-8E77-D402-A6191E584860}"/>
              </a:ext>
            </a:extLst>
          </p:cNvPr>
          <p:cNvSpPr txBox="1"/>
          <p:nvPr/>
        </p:nvSpPr>
        <p:spPr>
          <a:xfrm>
            <a:off x="323533" y="1021959"/>
            <a:ext cx="4120039" cy="523220"/>
          </a:xfrm>
          <a:prstGeom prst="rect">
            <a:avLst/>
          </a:prstGeom>
          <a:noFill/>
        </p:spPr>
        <p:txBody>
          <a:bodyPr wrap="none" rtlCol="0" anchor="ctr" anchorCtr="0">
            <a:spAutoFit/>
          </a:bodyPr>
          <a:lstStyle/>
          <a:p>
            <a:pPr eaLnBrk="0" fontAlgn="base" hangingPunct="0">
              <a:spcBef>
                <a:spcPct val="0"/>
              </a:spcBef>
              <a:spcAft>
                <a:spcPct val="0"/>
              </a:spcAft>
              <a:defRPr/>
            </a:pPr>
            <a:r>
              <a:rPr lang="ja-JP" altLang="en-US" sz="2800" dirty="0">
                <a:solidFill>
                  <a:srgbClr val="045082"/>
                </a:solidFill>
                <a:latin typeface="Century Gothic"/>
                <a:ea typeface="Meiryo UI"/>
                <a:sym typeface="Arial" charset="0"/>
              </a:rPr>
              <a:t>Advanced </a:t>
            </a:r>
            <a:r>
              <a:rPr lang="en-US" altLang="ja-JP" sz="2800" dirty="0">
                <a:solidFill>
                  <a:srgbClr val="045082"/>
                </a:solidFill>
                <a:latin typeface="Century Gothic"/>
                <a:ea typeface="Meiryo UI"/>
                <a:sym typeface="Arial" charset="0"/>
              </a:rPr>
              <a:t>Top Runner</a:t>
            </a:r>
            <a:endParaRPr lang="ja-JP" altLang="en-US" sz="2800" dirty="0">
              <a:solidFill>
                <a:srgbClr val="045082"/>
              </a:solidFill>
              <a:latin typeface="Century Gothic"/>
              <a:ea typeface="Meiryo UI"/>
              <a:sym typeface="Arial" charset="0"/>
            </a:endParaRPr>
          </a:p>
        </p:txBody>
      </p:sp>
      <p:sp>
        <p:nvSpPr>
          <p:cNvPr id="4" name="テキスト ボックス 3">
            <a:extLst>
              <a:ext uri="{FF2B5EF4-FFF2-40B4-BE49-F238E27FC236}">
                <a16:creationId xmlns:a16="http://schemas.microsoft.com/office/drawing/2014/main" id="{C1DE3C46-EBCD-67EF-56D5-466F8EAB16C6}"/>
              </a:ext>
            </a:extLst>
          </p:cNvPr>
          <p:cNvSpPr txBox="1"/>
          <p:nvPr/>
        </p:nvSpPr>
        <p:spPr>
          <a:xfrm>
            <a:off x="324048" y="3901996"/>
            <a:ext cx="4680000" cy="2492990"/>
          </a:xfrm>
          <a:prstGeom prst="rect">
            <a:avLst/>
          </a:prstGeom>
          <a:noFill/>
        </p:spPr>
        <p:txBody>
          <a:bodyPr wrap="square" rtlCol="0" anchor="ctr" anchorCtr="0">
            <a:spAutoFit/>
          </a:bodyPr>
          <a:lstStyle/>
          <a:p>
            <a:pPr algn="just" eaLnBrk="0" fontAlgn="base" hangingPunct="0">
              <a:spcBef>
                <a:spcPct val="0"/>
              </a:spcBef>
              <a:spcAft>
                <a:spcPct val="0"/>
              </a:spcAft>
              <a:defRPr/>
            </a:pPr>
            <a:r>
              <a:rPr kumimoji="0" lang="ja-JP" altLang="en-US" sz="1200" dirty="0">
                <a:solidFill>
                  <a:srgbClr val="000000"/>
                </a:solidFill>
                <a:latin typeface="Meiryo UI"/>
                <a:ea typeface="Meiryo UI"/>
                <a:sym typeface="Arial" charset="0"/>
              </a:rPr>
              <a:t>Ordinary astronomical telescopes use visible light to observe the moon and stars, but in order to observe special astronomical objects such as giant black holes and neutron stars at greater distances, high-temperature gases that are invisible to the human eye but exist in space, and explosive phenomena, electromagnetic waves such as </a:t>
            </a:r>
            <a:r>
              <a:rPr kumimoji="0" lang="en-US" altLang="ja-JP" sz="1200" dirty="0">
                <a:solidFill>
                  <a:srgbClr val="000000"/>
                </a:solidFill>
                <a:latin typeface="Meiryo UI"/>
                <a:ea typeface="Meiryo UI"/>
                <a:sym typeface="Arial" charset="0"/>
              </a:rPr>
              <a:t>X</a:t>
            </a:r>
            <a:r>
              <a:rPr kumimoji="0" lang="ja-JP" altLang="en-US" sz="1200" dirty="0">
                <a:solidFill>
                  <a:srgbClr val="000000"/>
                </a:solidFill>
                <a:latin typeface="Meiryo UI"/>
                <a:ea typeface="Meiryo UI"/>
                <a:sym typeface="Arial" charset="0"/>
              </a:rPr>
              <a:t>-rays and gamma rays, which have a higher energy than visible light, are used to observe the moon and stars. </a:t>
            </a:r>
            <a:r>
              <a:rPr kumimoji="0" lang="en-US" altLang="ja-JP" sz="1200" dirty="0">
                <a:solidFill>
                  <a:srgbClr val="000000"/>
                </a:solidFill>
                <a:latin typeface="Meiryo UI"/>
                <a:ea typeface="Meiryo UI"/>
                <a:sym typeface="Arial" charset="0"/>
              </a:rPr>
              <a:t>(</a:t>
            </a:r>
            <a:r>
              <a:rPr kumimoji="0" lang="ja-JP" altLang="en-US" sz="1200" dirty="0">
                <a:solidFill>
                  <a:srgbClr val="000000"/>
                </a:solidFill>
                <a:latin typeface="Meiryo UI"/>
                <a:ea typeface="Meiryo UI"/>
                <a:sym typeface="Arial" charset="0"/>
              </a:rPr>
              <a:t>a type of radiation</a:t>
            </a:r>
            <a:r>
              <a:rPr kumimoji="0" lang="en-US" altLang="ja-JP" sz="1200" dirty="0">
                <a:solidFill>
                  <a:srgbClr val="000000"/>
                </a:solidFill>
                <a:latin typeface="Meiryo UI"/>
                <a:ea typeface="Meiryo UI"/>
                <a:sym typeface="Arial" charset="0"/>
              </a:rPr>
              <a:t>) is </a:t>
            </a:r>
            <a:r>
              <a:rPr kumimoji="0" lang="ja-JP" altLang="en-US" sz="1200" dirty="0">
                <a:solidFill>
                  <a:srgbClr val="000000"/>
                </a:solidFill>
                <a:latin typeface="Meiryo UI"/>
                <a:ea typeface="Meiryo UI"/>
                <a:sym typeface="Arial" charset="0"/>
              </a:rPr>
              <a:t>advantageous. In the field of high-energy astrophysics, Professor Jun Kataoka of the Department of Applied Physics is developing radiation detectors and optical sensors to observe unknown celestial objects and reveal their true nature.</a:t>
            </a:r>
            <a:endParaRPr lang="ja-JP" altLang="en-US" sz="1200" dirty="0">
              <a:solidFill>
                <a:prstClr val="white"/>
              </a:solidFill>
              <a:latin typeface="Meiryo UI"/>
              <a:ea typeface="Meiryo UI"/>
              <a:sym typeface="Arial" charset="0"/>
            </a:endParaRPr>
          </a:p>
        </p:txBody>
      </p:sp>
      <p:pic>
        <p:nvPicPr>
          <p:cNvPr id="7" name="図 6">
            <a:extLst>
              <a:ext uri="{FF2B5EF4-FFF2-40B4-BE49-F238E27FC236}">
                <a16:creationId xmlns:a16="http://schemas.microsoft.com/office/drawing/2014/main" id="{F011DAAC-96C6-0370-F947-6756681A55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H="1" flipV="1">
            <a:off x="324048" y="1700810"/>
            <a:ext cx="4680000" cy="2201187"/>
          </a:xfrm>
          <a:prstGeom prst="rect">
            <a:avLst/>
          </a:prstGeom>
        </p:spPr>
      </p:pic>
      <p:pic>
        <p:nvPicPr>
          <p:cNvPr id="8" name="図 7">
            <a:extLst>
              <a:ext uri="{FF2B5EF4-FFF2-40B4-BE49-F238E27FC236}">
                <a16:creationId xmlns:a16="http://schemas.microsoft.com/office/drawing/2014/main" id="{FB96D428-E996-464A-D736-29CB75ABD048}"/>
              </a:ext>
            </a:extLst>
          </p:cNvPr>
          <p:cNvPicPr>
            <a:picLocks noChangeAspect="1"/>
          </p:cNvPicPr>
          <p:nvPr/>
        </p:nvPicPr>
        <p:blipFill>
          <a:blip r:embed="rId3"/>
          <a:stretch>
            <a:fillRect/>
          </a:stretch>
        </p:blipFill>
        <p:spPr>
          <a:xfrm>
            <a:off x="5114148" y="2875701"/>
            <a:ext cx="3861783" cy="2407041"/>
          </a:xfrm>
          <a:prstGeom prst="rect">
            <a:avLst/>
          </a:prstGeom>
        </p:spPr>
      </p:pic>
      <p:sp>
        <p:nvSpPr>
          <p:cNvPr id="12" name="テキスト ボックス 11">
            <a:extLst>
              <a:ext uri="{FF2B5EF4-FFF2-40B4-BE49-F238E27FC236}">
                <a16:creationId xmlns:a16="http://schemas.microsoft.com/office/drawing/2014/main" id="{EC2288FD-B724-6871-E5DA-43D64E791E86}"/>
              </a:ext>
            </a:extLst>
          </p:cNvPr>
          <p:cNvSpPr txBox="1"/>
          <p:nvPr/>
        </p:nvSpPr>
        <p:spPr>
          <a:xfrm>
            <a:off x="5114148" y="1811419"/>
            <a:ext cx="4029855" cy="830997"/>
          </a:xfrm>
          <a:prstGeom prst="rect">
            <a:avLst/>
          </a:prstGeom>
          <a:noFill/>
        </p:spPr>
        <p:txBody>
          <a:bodyPr wrap="square" rtlCol="0" anchor="ctr" anchorCtr="0">
            <a:spAutoFit/>
          </a:bodyPr>
          <a:lstStyle>
            <a:defPPr>
              <a:defRPr lang="en-US"/>
            </a:defPPr>
            <a:lvl1pPr marL="0" marR="0" lvl="0" indent="0" algn="just"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ctr" eaLnBrk="0" fontAlgn="base" hangingPunct="0">
              <a:spcBef>
                <a:spcPct val="0"/>
              </a:spcBef>
              <a:spcAft>
                <a:spcPct val="0"/>
              </a:spcAft>
            </a:pPr>
            <a:r>
              <a:rPr lang="en-US" altLang="ja-JP" dirty="0">
                <a:solidFill>
                  <a:srgbClr val="000000"/>
                </a:solidFill>
                <a:latin typeface="Meiryo UI" panose="020B0604030504040204" pitchFamily="50" charset="-128"/>
                <a:ea typeface="Meiryo UI" panose="020B0604030504040204" pitchFamily="50" charset="-128"/>
                <a:sym typeface="Arial" charset="0"/>
              </a:rPr>
              <a:t>Exploratory Research for Advanced Technology</a:t>
            </a:r>
            <a:r>
              <a:rPr lang="en-US" altLang="ja-JP" dirty="0">
                <a:solidFill>
                  <a:srgbClr val="000000"/>
                </a:solidFill>
                <a:latin typeface="Meiryo UI" panose="020B0604030504040204" pitchFamily="50" charset="-128"/>
                <a:ea typeface="Meiryo UI" panose="020B0604030504040204" pitchFamily="50" charset="-128"/>
                <a:sym typeface="Arial" pitchFamily="34" charset="0"/>
              </a:rPr>
              <a:t> Program (ERATO)</a:t>
            </a:r>
          </a:p>
          <a:p>
            <a:pPr algn="ctr" eaLnBrk="0" fontAlgn="base" hangingPunct="0">
              <a:spcBef>
                <a:spcPct val="0"/>
              </a:spcBef>
              <a:spcAft>
                <a:spcPct val="0"/>
              </a:spcAft>
            </a:pPr>
            <a:r>
              <a:rPr lang="en-US" altLang="ja-JP" dirty="0">
                <a:solidFill>
                  <a:srgbClr val="000000"/>
                </a:solidFill>
                <a:sym typeface="Arial" charset="0"/>
              </a:rPr>
              <a:t>Kataoka</a:t>
            </a:r>
            <a:r>
              <a:rPr lang="ja-JP" altLang="en-US" dirty="0">
                <a:solidFill>
                  <a:srgbClr val="000000"/>
                </a:solidFill>
                <a:sym typeface="Arial" charset="0"/>
              </a:rPr>
              <a:t>　</a:t>
            </a:r>
            <a:r>
              <a:rPr lang="en-US" altLang="ja-JP" dirty="0">
                <a:solidFill>
                  <a:srgbClr val="000000"/>
                </a:solidFill>
                <a:sym typeface="Arial" charset="0"/>
              </a:rPr>
              <a:t>Project </a:t>
            </a:r>
          </a:p>
        </p:txBody>
      </p:sp>
      <p:sp>
        <p:nvSpPr>
          <p:cNvPr id="13" name="テキスト ボックス 12">
            <a:extLst>
              <a:ext uri="{FF2B5EF4-FFF2-40B4-BE49-F238E27FC236}">
                <a16:creationId xmlns:a16="http://schemas.microsoft.com/office/drawing/2014/main" id="{779E32E2-D940-30B1-F21A-075956B9EC50}"/>
              </a:ext>
            </a:extLst>
          </p:cNvPr>
          <p:cNvSpPr txBox="1"/>
          <p:nvPr/>
        </p:nvSpPr>
        <p:spPr>
          <a:xfrm>
            <a:off x="5359947" y="5516029"/>
            <a:ext cx="3538252" cy="461665"/>
          </a:xfrm>
          <a:prstGeom prst="rect">
            <a:avLst/>
          </a:prstGeom>
          <a:noFill/>
        </p:spPr>
        <p:txBody>
          <a:bodyPr wrap="square" rtlCol="0" anchor="ctr" anchorCtr="0">
            <a:spAutoFit/>
          </a:bodyPr>
          <a:lstStyle>
            <a:defPPr>
              <a:defRPr lang="en-US"/>
            </a:defPPr>
            <a:lvl1pPr marL="0" marR="0" lvl="0" indent="0" algn="just"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l" eaLnBrk="0" fontAlgn="base" hangingPunct="0">
              <a:spcBef>
                <a:spcPct val="0"/>
              </a:spcBef>
              <a:spcAft>
                <a:spcPct val="0"/>
              </a:spcAft>
            </a:pPr>
            <a:r>
              <a:rPr lang="ja-JP" altLang="en-US" sz="1200" dirty="0">
                <a:solidFill>
                  <a:srgbClr val="000000"/>
                </a:solidFill>
                <a:sym typeface="Arial" charset="0"/>
                <a:hlinkClick r:id="rId4"/>
              </a:rPr>
              <a:t>https://www.jst.go.jp/erato/research_area/ongoing/jpmjer2102.html</a:t>
            </a:r>
            <a:r>
              <a:rPr lang="ja-JP" altLang="en-US" sz="1200" dirty="0">
                <a:solidFill>
                  <a:srgbClr val="000000"/>
                </a:solidFill>
                <a:sym typeface="Arial" charset="0"/>
              </a:rPr>
              <a:t> </a:t>
            </a:r>
          </a:p>
        </p:txBody>
      </p:sp>
    </p:spTree>
    <p:extLst>
      <p:ext uri="{BB962C8B-B14F-4D97-AF65-F5344CB8AC3E}">
        <p14:creationId xmlns:p14="http://schemas.microsoft.com/office/powerpoint/2010/main" val="392686045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781300"/>
            <a:ext cx="5299075" cy="1295400"/>
          </a:xfrm>
        </p:spPr>
        <p:txBody>
          <a:bodyPr/>
          <a:lstStyle/>
          <a:p>
            <a:pPr>
              <a:defRPr/>
            </a:pPr>
            <a:r>
              <a:rPr lang="ja-JP" altLang="en-US" sz="2400" dirty="0">
                <a:cs typeface="+mj-cs"/>
                <a:sym typeface="Arial" pitchFamily="34" charset="0"/>
              </a:rPr>
              <a:t>Introduction to </a:t>
            </a:r>
            <a:br>
              <a:rPr lang="en-US" altLang="ja-JP" sz="2400" dirty="0">
                <a:cs typeface="+mj-cs"/>
                <a:sym typeface="Arial" pitchFamily="34" charset="0"/>
              </a:rPr>
            </a:br>
            <a:r>
              <a:rPr lang="ja-JP" altLang="en-US" sz="2400" dirty="0">
                <a:cs typeface="+mj-cs"/>
                <a:sym typeface="Arial" pitchFamily="34" charset="0"/>
              </a:rPr>
              <a:t>Department of </a:t>
            </a:r>
            <a:r>
              <a:rPr lang="en-US" altLang="ja-JP" sz="2400" dirty="0" err="1">
                <a:cs typeface="+mj-cs"/>
                <a:sym typeface="Arial" pitchFamily="34" charset="0"/>
              </a:rPr>
              <a:t>LiFE</a:t>
            </a:r>
            <a:r>
              <a:rPr lang="en-US" altLang="ja-JP" sz="2400" dirty="0">
                <a:cs typeface="+mj-cs"/>
                <a:sym typeface="Arial" pitchFamily="34" charset="0"/>
              </a:rPr>
              <a:t> SCIENCE</a:t>
            </a:r>
            <a:r>
              <a:rPr lang="ja-JP" altLang="en-US" sz="2400" dirty="0">
                <a:cs typeface="+mj-cs"/>
                <a:sym typeface="Arial" pitchFamily="34" charset="0"/>
              </a:rPr>
              <a:t> and </a:t>
            </a:r>
            <a:r>
              <a:rPr lang="en-US" altLang="ja-JP" sz="2400" dirty="0">
                <a:cs typeface="+mj-cs"/>
                <a:sym typeface="Arial" pitchFamily="34" charset="0"/>
              </a:rPr>
              <a:t>MEDICAL </a:t>
            </a:r>
            <a:r>
              <a:rPr lang="ja-JP" altLang="en-US" sz="2400" dirty="0">
                <a:cs typeface="+mj-cs"/>
                <a:sym typeface="Arial" pitchFamily="34" charset="0"/>
              </a:rPr>
              <a:t>Bio</a:t>
            </a:r>
            <a:r>
              <a:rPr lang="en-US" altLang="ja-JP" sz="2400" dirty="0">
                <a:cs typeface="+mj-cs"/>
                <a:sym typeface="Arial" pitchFamily="34" charset="0"/>
              </a:rPr>
              <a:t>SCIENCE</a:t>
            </a:r>
            <a:endParaRPr lang="ja-JP" altLang="en-US" sz="2400" dirty="0">
              <a:cs typeface="+mj-cs"/>
              <a:sym typeface="Arial" pitchFamily="34" charset="0"/>
            </a:endParaRPr>
          </a:p>
        </p:txBody>
      </p:sp>
      <p:sp>
        <p:nvSpPr>
          <p:cNvPr id="5325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5AF58DA2-E8F9-D146-B54B-01419531CE94}" type="slidenum">
              <a:rPr kumimoji="0" lang="en-US" altLang="ja-JP" sz="1000">
                <a:solidFill>
                  <a:prstClr val="black"/>
                </a:solidFill>
                <a:latin typeface="Arial" charset="0"/>
                <a:ea typeface="ヒラギノ角ゴ ProN W3" charset="-128"/>
                <a:cs typeface="Arial" charset="0"/>
              </a:rPr>
              <a:pPr>
                <a:spcBef>
                  <a:spcPct val="0"/>
                </a:spcBef>
                <a:buSzTx/>
                <a:buFontTx/>
                <a:buNone/>
              </a:pPr>
              <a:t>31</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13027210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グループ化 8"/>
          <p:cNvGrpSpPr>
            <a:grpSpLocks/>
          </p:cNvGrpSpPr>
          <p:nvPr/>
        </p:nvGrpSpPr>
        <p:grpSpPr bwMode="auto">
          <a:xfrm>
            <a:off x="1403350" y="1916113"/>
            <a:ext cx="6337300" cy="3457575"/>
            <a:chOff x="1403648" y="1916832"/>
            <a:chExt cx="6336544" cy="3456279"/>
          </a:xfrm>
        </p:grpSpPr>
        <p:cxnSp>
          <p:nvCxnSpPr>
            <p:cNvPr id="31776" name="直線コネクタ 3"/>
            <p:cNvCxnSpPr>
              <a:cxnSpLocks noChangeShapeType="1"/>
            </p:cNvCxnSpPr>
            <p:nvPr/>
          </p:nvCxnSpPr>
          <p:spPr bwMode="auto">
            <a:xfrm flipV="1">
              <a:off x="3492549" y="2767413"/>
              <a:ext cx="2158742" cy="0"/>
            </a:xfrm>
            <a:prstGeom prst="line">
              <a:avLst/>
            </a:prstGeom>
            <a:noFill/>
            <a:ln w="76200" algn="ctr">
              <a:solidFill>
                <a:schemeClr val="accent3"/>
              </a:solidFill>
              <a:round/>
              <a:headEnd/>
              <a:tailEnd/>
            </a:ln>
          </p:spPr>
        </p:cxnSp>
        <p:cxnSp>
          <p:nvCxnSpPr>
            <p:cNvPr id="31777" name="直線コネクタ 20480"/>
            <p:cNvCxnSpPr>
              <a:cxnSpLocks noChangeShapeType="1"/>
            </p:cNvCxnSpPr>
            <p:nvPr/>
          </p:nvCxnSpPr>
          <p:spPr bwMode="auto">
            <a:xfrm flipH="1">
              <a:off x="2843339" y="2767413"/>
              <a:ext cx="649210" cy="934687"/>
            </a:xfrm>
            <a:prstGeom prst="line">
              <a:avLst/>
            </a:prstGeom>
            <a:noFill/>
            <a:ln w="76200" algn="ctr">
              <a:solidFill>
                <a:schemeClr val="accent3"/>
              </a:solidFill>
              <a:round/>
              <a:headEnd/>
              <a:tailEnd/>
            </a:ln>
          </p:spPr>
        </p:cxnSp>
        <p:cxnSp>
          <p:nvCxnSpPr>
            <p:cNvPr id="31778" name="直線コネクタ 37"/>
            <p:cNvCxnSpPr>
              <a:cxnSpLocks noChangeShapeType="1"/>
            </p:cNvCxnSpPr>
            <p:nvPr/>
          </p:nvCxnSpPr>
          <p:spPr bwMode="auto">
            <a:xfrm flipH="1" flipV="1">
              <a:off x="2843339" y="3716382"/>
              <a:ext cx="1728581" cy="720455"/>
            </a:xfrm>
            <a:prstGeom prst="line">
              <a:avLst/>
            </a:prstGeom>
            <a:noFill/>
            <a:ln w="76200" algn="ctr">
              <a:solidFill>
                <a:schemeClr val="accent3"/>
              </a:solidFill>
              <a:round/>
              <a:headEnd/>
              <a:tailEnd/>
            </a:ln>
          </p:spPr>
        </p:cxnSp>
        <p:cxnSp>
          <p:nvCxnSpPr>
            <p:cNvPr id="31779" name="直線コネクタ 41"/>
            <p:cNvCxnSpPr>
              <a:cxnSpLocks noChangeShapeType="1"/>
            </p:cNvCxnSpPr>
            <p:nvPr/>
          </p:nvCxnSpPr>
          <p:spPr bwMode="auto">
            <a:xfrm>
              <a:off x="5651291" y="2781695"/>
              <a:ext cx="649211" cy="934688"/>
            </a:xfrm>
            <a:prstGeom prst="line">
              <a:avLst/>
            </a:prstGeom>
            <a:noFill/>
            <a:ln w="76200" algn="ctr">
              <a:solidFill>
                <a:schemeClr val="accent3"/>
              </a:solidFill>
              <a:round/>
              <a:headEnd/>
              <a:tailEnd/>
            </a:ln>
          </p:spPr>
        </p:cxnSp>
        <p:cxnSp>
          <p:nvCxnSpPr>
            <p:cNvPr id="31780" name="直線コネクタ 44"/>
            <p:cNvCxnSpPr>
              <a:cxnSpLocks noChangeShapeType="1"/>
            </p:cNvCxnSpPr>
            <p:nvPr/>
          </p:nvCxnSpPr>
          <p:spPr bwMode="auto">
            <a:xfrm flipH="1">
              <a:off x="4571920" y="3716382"/>
              <a:ext cx="1728582" cy="720455"/>
            </a:xfrm>
            <a:prstGeom prst="line">
              <a:avLst/>
            </a:prstGeom>
            <a:noFill/>
            <a:ln w="76200" algn="ctr">
              <a:solidFill>
                <a:schemeClr val="accent3"/>
              </a:solidFill>
              <a:round/>
              <a:headEnd/>
              <a:tailEnd/>
            </a:ln>
          </p:spPr>
        </p:cxnSp>
        <p:cxnSp>
          <p:nvCxnSpPr>
            <p:cNvPr id="31781" name="直線コネクタ 20509"/>
            <p:cNvCxnSpPr>
              <a:cxnSpLocks noChangeShapeType="1"/>
            </p:cNvCxnSpPr>
            <p:nvPr/>
          </p:nvCxnSpPr>
          <p:spPr bwMode="auto">
            <a:xfrm flipH="1">
              <a:off x="4571920" y="4436837"/>
              <a:ext cx="0" cy="936274"/>
            </a:xfrm>
            <a:prstGeom prst="line">
              <a:avLst/>
            </a:prstGeom>
            <a:noFill/>
            <a:ln w="76200" algn="ctr">
              <a:solidFill>
                <a:schemeClr val="accent3"/>
              </a:solidFill>
              <a:round/>
              <a:headEnd/>
              <a:tailEnd/>
            </a:ln>
          </p:spPr>
        </p:cxnSp>
        <p:cxnSp>
          <p:nvCxnSpPr>
            <p:cNvPr id="31782" name="直線コネクタ 32"/>
            <p:cNvCxnSpPr>
              <a:cxnSpLocks noChangeShapeType="1"/>
            </p:cNvCxnSpPr>
            <p:nvPr/>
          </p:nvCxnSpPr>
          <p:spPr bwMode="auto">
            <a:xfrm flipH="1">
              <a:off x="1403648" y="3716382"/>
              <a:ext cx="1439691" cy="649044"/>
            </a:xfrm>
            <a:prstGeom prst="line">
              <a:avLst/>
            </a:prstGeom>
            <a:noFill/>
            <a:ln w="76200" algn="ctr">
              <a:solidFill>
                <a:schemeClr val="accent3"/>
              </a:solidFill>
              <a:round/>
              <a:headEnd/>
              <a:tailEnd/>
            </a:ln>
          </p:spPr>
        </p:cxnSp>
        <p:cxnSp>
          <p:nvCxnSpPr>
            <p:cNvPr id="31783" name="直線コネクタ 69"/>
            <p:cNvCxnSpPr>
              <a:cxnSpLocks noChangeShapeType="1"/>
            </p:cNvCxnSpPr>
            <p:nvPr/>
          </p:nvCxnSpPr>
          <p:spPr bwMode="auto">
            <a:xfrm flipH="1" flipV="1">
              <a:off x="2556036" y="1916832"/>
              <a:ext cx="936513" cy="863276"/>
            </a:xfrm>
            <a:prstGeom prst="line">
              <a:avLst/>
            </a:prstGeom>
            <a:noFill/>
            <a:ln w="76200" algn="ctr">
              <a:solidFill>
                <a:schemeClr val="accent3"/>
              </a:solidFill>
              <a:round/>
              <a:headEnd/>
              <a:tailEnd/>
            </a:ln>
          </p:spPr>
        </p:cxnSp>
        <p:cxnSp>
          <p:nvCxnSpPr>
            <p:cNvPr id="31784" name="直線コネクタ 72"/>
            <p:cNvCxnSpPr>
              <a:cxnSpLocks noChangeShapeType="1"/>
            </p:cNvCxnSpPr>
            <p:nvPr/>
          </p:nvCxnSpPr>
          <p:spPr bwMode="auto">
            <a:xfrm flipH="1">
              <a:off x="5652879" y="1916832"/>
              <a:ext cx="934925" cy="864863"/>
            </a:xfrm>
            <a:prstGeom prst="line">
              <a:avLst/>
            </a:prstGeom>
            <a:noFill/>
            <a:ln w="76200" algn="ctr">
              <a:solidFill>
                <a:schemeClr val="accent3"/>
              </a:solidFill>
              <a:round/>
              <a:headEnd/>
              <a:tailEnd/>
            </a:ln>
          </p:spPr>
        </p:cxnSp>
        <p:cxnSp>
          <p:nvCxnSpPr>
            <p:cNvPr id="31785" name="直線コネクタ 75"/>
            <p:cNvCxnSpPr>
              <a:cxnSpLocks noChangeShapeType="1"/>
            </p:cNvCxnSpPr>
            <p:nvPr/>
          </p:nvCxnSpPr>
          <p:spPr bwMode="auto">
            <a:xfrm>
              <a:off x="6300502" y="3716382"/>
              <a:ext cx="1439690" cy="649044"/>
            </a:xfrm>
            <a:prstGeom prst="line">
              <a:avLst/>
            </a:prstGeom>
            <a:noFill/>
            <a:ln w="76200" algn="ctr">
              <a:solidFill>
                <a:schemeClr val="accent3"/>
              </a:solidFill>
              <a:round/>
              <a:headEnd/>
              <a:tailEnd/>
            </a:ln>
          </p:spPr>
        </p:cxnSp>
      </p:grpSp>
      <p:sp>
        <p:nvSpPr>
          <p:cNvPr id="31748" name="正方形/長方形 4"/>
          <p:cNvSpPr>
            <a:spLocks noChangeArrowheads="1"/>
          </p:cNvSpPr>
          <p:nvPr/>
        </p:nvSpPr>
        <p:spPr bwMode="auto">
          <a:xfrm>
            <a:off x="468313" y="5780118"/>
            <a:ext cx="8207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37931725" indent="-37474525">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Learn a wide range of "chemistry"</a:t>
            </a:r>
            <a:endParaRPr kumimoji="1" lang="en-US" altLang="ja-JP"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p:txBody>
      </p:sp>
      <p:sp>
        <p:nvSpPr>
          <p:cNvPr id="31749" name="テキスト ボックス 1"/>
          <p:cNvSpPr txBox="1">
            <a:spLocks noChangeArrowheads="1"/>
          </p:cNvSpPr>
          <p:nvPr/>
        </p:nvSpPr>
        <p:spPr bwMode="auto">
          <a:xfrm>
            <a:off x="1547813" y="1700213"/>
            <a:ext cx="1871662" cy="433387"/>
          </a:xfrm>
          <a:prstGeom prst="rect">
            <a:avLst/>
          </a:prstGeom>
          <a:solidFill>
            <a:schemeClr val="accent2">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drug discovery science</a:t>
            </a:r>
          </a:p>
        </p:txBody>
      </p:sp>
      <p:sp>
        <p:nvSpPr>
          <p:cNvPr id="31750" name="テキスト ボックス 5"/>
          <p:cNvSpPr txBox="1">
            <a:spLocks noChangeArrowheads="1"/>
          </p:cNvSpPr>
          <p:nvPr/>
        </p:nvSpPr>
        <p:spPr bwMode="auto">
          <a:xfrm>
            <a:off x="5468938" y="1700213"/>
            <a:ext cx="2466975" cy="433387"/>
          </a:xfrm>
          <a:prstGeom prst="rect">
            <a:avLst/>
          </a:prstGeom>
          <a:solidFill>
            <a:schemeClr val="accent4">
              <a:lumMod val="40000"/>
              <a:lumOff val="6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biotechnology</a:t>
            </a:r>
          </a:p>
        </p:txBody>
      </p:sp>
      <p:sp>
        <p:nvSpPr>
          <p:cNvPr id="31751" name="テキスト ボックス 6"/>
          <p:cNvSpPr txBox="1">
            <a:spLocks noChangeArrowheads="1"/>
          </p:cNvSpPr>
          <p:nvPr/>
        </p:nvSpPr>
        <p:spPr bwMode="auto">
          <a:xfrm>
            <a:off x="390525" y="4149725"/>
            <a:ext cx="2093913" cy="431800"/>
          </a:xfrm>
          <a:prstGeom prst="rect">
            <a:avLst/>
          </a:prstGeom>
          <a:solidFill>
            <a:schemeClr val="tx2">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nanotechnology</a:t>
            </a:r>
          </a:p>
        </p:txBody>
      </p:sp>
      <p:sp>
        <p:nvSpPr>
          <p:cNvPr id="31752" name="テキスト ボックス 7"/>
          <p:cNvSpPr txBox="1">
            <a:spLocks noChangeArrowheads="1"/>
          </p:cNvSpPr>
          <p:nvPr/>
        </p:nvSpPr>
        <p:spPr bwMode="auto">
          <a:xfrm>
            <a:off x="3635375" y="5157788"/>
            <a:ext cx="1873250" cy="431800"/>
          </a:xfrm>
          <a:prstGeom prst="rect">
            <a:avLst/>
          </a:prstGeom>
          <a:solidFill>
            <a:schemeClr val="accent5">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information science</a:t>
            </a:r>
          </a:p>
        </p:txBody>
      </p:sp>
      <p:sp>
        <p:nvSpPr>
          <p:cNvPr id="31753" name="テキスト ボックス 8"/>
          <p:cNvSpPr txBox="1">
            <a:spLocks noChangeArrowheads="1"/>
          </p:cNvSpPr>
          <p:nvPr/>
        </p:nvSpPr>
        <p:spPr bwMode="auto">
          <a:xfrm>
            <a:off x="6804025" y="4149725"/>
            <a:ext cx="1871663" cy="431800"/>
          </a:xfrm>
          <a:prstGeom prst="rect">
            <a:avLst/>
          </a:prstGeom>
          <a:solidFill>
            <a:schemeClr val="accent6">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environmental science</a:t>
            </a:r>
          </a:p>
        </p:txBody>
      </p:sp>
      <p:sp>
        <p:nvSpPr>
          <p:cNvPr id="10" name="テキスト ボックス 9"/>
          <p:cNvSpPr txBox="1"/>
          <p:nvPr/>
        </p:nvSpPr>
        <p:spPr>
          <a:xfrm>
            <a:off x="2771775" y="2554288"/>
            <a:ext cx="1439863" cy="431800"/>
          </a:xfrm>
          <a:prstGeom prst="ellipse">
            <a:avLst/>
          </a:prstGeom>
          <a:solidFill>
            <a:schemeClr val="accent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organic chemistry</a:t>
            </a:r>
          </a:p>
        </p:txBody>
      </p:sp>
      <p:sp>
        <p:nvSpPr>
          <p:cNvPr id="11" name="テキスト ボックス 10"/>
          <p:cNvSpPr txBox="1"/>
          <p:nvPr/>
        </p:nvSpPr>
        <p:spPr>
          <a:xfrm>
            <a:off x="2124075" y="3500438"/>
            <a:ext cx="1439863" cy="433387"/>
          </a:xfrm>
          <a:prstGeom prst="ellipse">
            <a:avLst/>
          </a:prstGeom>
          <a:solidFill>
            <a:schemeClr val="tx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inorganic chemistry</a:t>
            </a:r>
          </a:p>
        </p:txBody>
      </p:sp>
      <p:sp>
        <p:nvSpPr>
          <p:cNvPr id="12" name="テキスト ボックス 11"/>
          <p:cNvSpPr txBox="1"/>
          <p:nvPr/>
        </p:nvSpPr>
        <p:spPr>
          <a:xfrm>
            <a:off x="4932363" y="2551113"/>
            <a:ext cx="1439862" cy="431800"/>
          </a:xfrm>
          <a:prstGeom prst="ellipse">
            <a:avLst/>
          </a:prstGeom>
          <a:solidFill>
            <a:schemeClr val="accent4">
              <a:lumMod val="75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biochemistry</a:t>
            </a:r>
          </a:p>
        </p:txBody>
      </p:sp>
      <p:sp>
        <p:nvSpPr>
          <p:cNvPr id="13" name="テキスト ボックス 12"/>
          <p:cNvSpPr txBox="1"/>
          <p:nvPr/>
        </p:nvSpPr>
        <p:spPr>
          <a:xfrm>
            <a:off x="5580063" y="3500438"/>
            <a:ext cx="1439862" cy="433387"/>
          </a:xfrm>
          <a:prstGeom prst="ellipse">
            <a:avLst/>
          </a:prstGeom>
          <a:solidFill>
            <a:schemeClr val="accent6"/>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analytical chemistry</a:t>
            </a:r>
          </a:p>
        </p:txBody>
      </p:sp>
      <p:sp>
        <p:nvSpPr>
          <p:cNvPr id="14" name="テキスト ボックス 13"/>
          <p:cNvSpPr txBox="1"/>
          <p:nvPr/>
        </p:nvSpPr>
        <p:spPr>
          <a:xfrm>
            <a:off x="3856038" y="4225925"/>
            <a:ext cx="1439862" cy="431800"/>
          </a:xfrm>
          <a:prstGeom prst="ellipse">
            <a:avLst/>
          </a:prstGeom>
          <a:solidFill>
            <a:schemeClr val="accent5"/>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physical chemistry</a:t>
            </a:r>
          </a:p>
        </p:txBody>
      </p:sp>
      <p:sp>
        <p:nvSpPr>
          <p:cNvPr id="31759" name="テキスト ボックス 14"/>
          <p:cNvSpPr txBox="1">
            <a:spLocks noChangeArrowheads="1"/>
          </p:cNvSpPr>
          <p:nvPr/>
        </p:nvSpPr>
        <p:spPr bwMode="auto">
          <a:xfrm>
            <a:off x="3203575" y="4650830"/>
            <a:ext cx="2052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computational chemistry</a:t>
            </a:r>
          </a:p>
        </p:txBody>
      </p:sp>
      <p:sp>
        <p:nvSpPr>
          <p:cNvPr id="31760" name="テキスト ボックス 15"/>
          <p:cNvSpPr txBox="1">
            <a:spLocks noChangeArrowheads="1"/>
          </p:cNvSpPr>
          <p:nvPr/>
        </p:nvSpPr>
        <p:spPr bwMode="auto">
          <a:xfrm>
            <a:off x="4821238" y="4880789"/>
            <a:ext cx="1616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structural chemistry</a:t>
            </a:r>
          </a:p>
        </p:txBody>
      </p:sp>
      <p:sp>
        <p:nvSpPr>
          <p:cNvPr id="31761" name="テキスト ボックス 16"/>
          <p:cNvSpPr txBox="1">
            <a:spLocks noChangeArrowheads="1"/>
          </p:cNvSpPr>
          <p:nvPr/>
        </p:nvSpPr>
        <p:spPr bwMode="auto">
          <a:xfrm>
            <a:off x="6227763" y="4652963"/>
            <a:ext cx="1996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photophysical chemistry</a:t>
            </a:r>
          </a:p>
        </p:txBody>
      </p:sp>
      <p:sp>
        <p:nvSpPr>
          <p:cNvPr id="31762" name="テキスト ボックス 17"/>
          <p:cNvSpPr txBox="1">
            <a:spLocks noChangeArrowheads="1"/>
          </p:cNvSpPr>
          <p:nvPr/>
        </p:nvSpPr>
        <p:spPr bwMode="auto">
          <a:xfrm>
            <a:off x="5468938" y="4292600"/>
            <a:ext cx="11929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spectroscopy</a:t>
            </a:r>
          </a:p>
        </p:txBody>
      </p:sp>
      <p:sp>
        <p:nvSpPr>
          <p:cNvPr id="31763" name="テキスト ボックス 18"/>
          <p:cNvSpPr txBox="1">
            <a:spLocks noChangeArrowheads="1"/>
          </p:cNvSpPr>
          <p:nvPr/>
        </p:nvSpPr>
        <p:spPr bwMode="auto">
          <a:xfrm>
            <a:off x="4129910" y="3815633"/>
            <a:ext cx="1749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theoretical chemistry</a:t>
            </a:r>
          </a:p>
        </p:txBody>
      </p:sp>
      <p:sp>
        <p:nvSpPr>
          <p:cNvPr id="31764" name="テキスト ボックス 19"/>
          <p:cNvSpPr txBox="1">
            <a:spLocks noChangeArrowheads="1"/>
          </p:cNvSpPr>
          <p:nvPr/>
        </p:nvSpPr>
        <p:spPr bwMode="auto">
          <a:xfrm>
            <a:off x="3780938" y="3124200"/>
            <a:ext cx="23118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functional organic chemistry</a:t>
            </a:r>
          </a:p>
        </p:txBody>
      </p:sp>
      <p:sp>
        <p:nvSpPr>
          <p:cNvPr id="31765" name="テキスト ボックス 20"/>
          <p:cNvSpPr txBox="1">
            <a:spLocks noChangeArrowheads="1"/>
          </p:cNvSpPr>
          <p:nvPr/>
        </p:nvSpPr>
        <p:spPr bwMode="auto">
          <a:xfrm>
            <a:off x="7016865" y="3686013"/>
            <a:ext cx="17427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dirty="0" err="1">
                <a:latin typeface="Century Gothic"/>
                <a:ea typeface="Meiryo UI"/>
              </a:rPr>
              <a:t>i</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nstrumental </a:t>
            </a:r>
            <a:r>
              <a:rPr kumimoji="1" lang="en-US" altLang="ja-JP" sz="1200" dirty="0">
                <a:latin typeface="Century Gothic"/>
                <a:ea typeface="Meiryo UI"/>
              </a:rPr>
              <a:t>a</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nalysis </a:t>
            </a:r>
            <a:endPar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c</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hemistry</a:t>
            </a:r>
          </a:p>
        </p:txBody>
      </p:sp>
      <p:sp>
        <p:nvSpPr>
          <p:cNvPr id="31766" name="テキスト ボックス 21"/>
          <p:cNvSpPr txBox="1">
            <a:spLocks noChangeArrowheads="1"/>
          </p:cNvSpPr>
          <p:nvPr/>
        </p:nvSpPr>
        <p:spPr bwMode="auto">
          <a:xfrm>
            <a:off x="2484438" y="4013537"/>
            <a:ext cx="18710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electronic state theory</a:t>
            </a:r>
          </a:p>
        </p:txBody>
      </p:sp>
      <p:sp>
        <p:nvSpPr>
          <p:cNvPr id="31767" name="テキスト ボックス 22"/>
          <p:cNvSpPr txBox="1">
            <a:spLocks noChangeArrowheads="1"/>
          </p:cNvSpPr>
          <p:nvPr/>
        </p:nvSpPr>
        <p:spPr bwMode="auto">
          <a:xfrm>
            <a:off x="500063" y="3716338"/>
            <a:ext cx="1588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complex chemistry</a:t>
            </a:r>
          </a:p>
        </p:txBody>
      </p:sp>
      <p:sp>
        <p:nvSpPr>
          <p:cNvPr id="31768" name="テキスト ボックス 23"/>
          <p:cNvSpPr txBox="1">
            <a:spLocks noChangeArrowheads="1"/>
          </p:cNvSpPr>
          <p:nvPr/>
        </p:nvSpPr>
        <p:spPr bwMode="auto">
          <a:xfrm>
            <a:off x="788988" y="3213100"/>
            <a:ext cx="2316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i</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norganic reaction chemistry</a:t>
            </a:r>
          </a:p>
        </p:txBody>
      </p:sp>
      <p:sp>
        <p:nvSpPr>
          <p:cNvPr id="31769" name="テキスト ボックス 24"/>
          <p:cNvSpPr txBox="1">
            <a:spLocks noChangeArrowheads="1"/>
          </p:cNvSpPr>
          <p:nvPr/>
        </p:nvSpPr>
        <p:spPr bwMode="auto">
          <a:xfrm>
            <a:off x="788161" y="2812830"/>
            <a:ext cx="22413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structural organic chemistry</a:t>
            </a:r>
          </a:p>
        </p:txBody>
      </p:sp>
      <p:sp>
        <p:nvSpPr>
          <p:cNvPr id="31770" name="テキスト ボックス 25"/>
          <p:cNvSpPr txBox="1">
            <a:spLocks noChangeArrowheads="1"/>
          </p:cNvSpPr>
          <p:nvPr/>
        </p:nvSpPr>
        <p:spPr bwMode="auto">
          <a:xfrm>
            <a:off x="1574800" y="2276475"/>
            <a:ext cx="2191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reaction organic chemistry</a:t>
            </a:r>
          </a:p>
        </p:txBody>
      </p:sp>
      <p:sp>
        <p:nvSpPr>
          <p:cNvPr id="31771" name="テキスト ボックス 26"/>
          <p:cNvSpPr txBox="1">
            <a:spLocks noChangeArrowheads="1"/>
          </p:cNvSpPr>
          <p:nvPr/>
        </p:nvSpPr>
        <p:spPr bwMode="auto">
          <a:xfrm>
            <a:off x="3375613" y="1995100"/>
            <a:ext cx="2204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chemical synthesis method</a:t>
            </a:r>
          </a:p>
        </p:txBody>
      </p:sp>
      <p:sp>
        <p:nvSpPr>
          <p:cNvPr id="31772" name="テキスト ボックス 27"/>
          <p:cNvSpPr txBox="1">
            <a:spLocks noChangeArrowheads="1"/>
          </p:cNvSpPr>
          <p:nvPr/>
        </p:nvSpPr>
        <p:spPr bwMode="auto">
          <a:xfrm>
            <a:off x="4613275" y="2225932"/>
            <a:ext cx="19223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biomolecular chemistry</a:t>
            </a:r>
          </a:p>
        </p:txBody>
      </p:sp>
      <p:sp>
        <p:nvSpPr>
          <p:cNvPr id="31773" name="テキスト ボックス 28"/>
          <p:cNvSpPr txBox="1">
            <a:spLocks noChangeArrowheads="1"/>
          </p:cNvSpPr>
          <p:nvPr/>
        </p:nvSpPr>
        <p:spPr bwMode="auto">
          <a:xfrm>
            <a:off x="6679168" y="2133600"/>
            <a:ext cx="19736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advanced system</a:t>
            </a:r>
            <a:endPar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medical and biological </a:t>
            </a:r>
            <a:endPar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engineering</a:t>
            </a:r>
          </a:p>
        </p:txBody>
      </p:sp>
      <p:sp>
        <p:nvSpPr>
          <p:cNvPr id="31774" name="テキスト ボックス 29"/>
          <p:cNvSpPr txBox="1">
            <a:spLocks noChangeArrowheads="1"/>
          </p:cNvSpPr>
          <p:nvPr/>
        </p:nvSpPr>
        <p:spPr bwMode="auto">
          <a:xfrm>
            <a:off x="6209462" y="2808020"/>
            <a:ext cx="1531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molecular biology</a:t>
            </a:r>
          </a:p>
        </p:txBody>
      </p:sp>
      <p:sp>
        <p:nvSpPr>
          <p:cNvPr id="31775" name="テキスト ボックス 30"/>
          <p:cNvSpPr txBox="1">
            <a:spLocks noChangeArrowheads="1"/>
          </p:cNvSpPr>
          <p:nvPr/>
        </p:nvSpPr>
        <p:spPr bwMode="auto">
          <a:xfrm>
            <a:off x="6232705" y="3201217"/>
            <a:ext cx="1484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chemical biology</a:t>
            </a:r>
          </a:p>
        </p:txBody>
      </p:sp>
      <p:sp>
        <p:nvSpPr>
          <p:cNvPr id="43038" name="タイトル 52"/>
          <p:cNvSpPr>
            <a:spLocks noGrp="1"/>
          </p:cNvSpPr>
          <p:nvPr>
            <p:ph type="title"/>
          </p:nvPr>
        </p:nvSpPr>
        <p:spPr/>
        <p:txBody>
          <a:bodyPr/>
          <a:lstStyle/>
          <a:p>
            <a:r>
              <a:rPr lang="ja-JP" altLang="en-US" sz="2000" dirty="0"/>
              <a:t>Research Field </a:t>
            </a:r>
            <a:r>
              <a:rPr lang="en-US" altLang="ja-JP" sz="2000" dirty="0"/>
              <a:t>(</a:t>
            </a:r>
            <a:r>
              <a:rPr lang="ja-JP" altLang="en-US" sz="2000" dirty="0"/>
              <a:t>Department of Chemistry and Biochemistry</a:t>
            </a:r>
            <a:r>
              <a:rPr lang="en-US" altLang="ja-JP" sz="2000" dirty="0"/>
              <a:t>) </a:t>
            </a:r>
            <a:endParaRPr lang="ja-JP" altLang="en-US" sz="2000" dirty="0"/>
          </a:p>
        </p:txBody>
      </p:sp>
      <p:sp>
        <p:nvSpPr>
          <p:cNvPr id="43" name="角丸四角形 42"/>
          <p:cNvSpPr/>
          <p:nvPr/>
        </p:nvSpPr>
        <p:spPr>
          <a:xfrm>
            <a:off x="2411413" y="1052513"/>
            <a:ext cx="43195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Related Areas and Curriculum</a:t>
            </a:r>
            <a:endParaRPr kumimoji="1" lang="en-US" altLang="ja-JP" sz="1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Tree>
    <p:extLst>
      <p:ext uri="{BB962C8B-B14F-4D97-AF65-F5344CB8AC3E}">
        <p14:creationId xmlns:p14="http://schemas.microsoft.com/office/powerpoint/2010/main" val="1542020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片側の 2 つの角を丸めた四角形 16"/>
          <p:cNvSpPr/>
          <p:nvPr/>
        </p:nvSpPr>
        <p:spPr>
          <a:xfrm>
            <a:off x="468313" y="1052513"/>
            <a:ext cx="8207375" cy="863600"/>
          </a:xfrm>
          <a:prstGeom prst="round2SameRect">
            <a:avLst>
              <a:gd name="adj1" fmla="val 12656"/>
              <a:gd name="adj2" fmla="val 0"/>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Fundamental Law of Matter and Energy</a:t>
            </a:r>
          </a:p>
        </p:txBody>
      </p:sp>
      <p:sp>
        <p:nvSpPr>
          <p:cNvPr id="18" name="Text Box 12"/>
          <p:cNvSpPr txBox="1">
            <a:spLocks noChangeArrowheads="1"/>
          </p:cNvSpPr>
          <p:nvPr/>
        </p:nvSpPr>
        <p:spPr bwMode="auto">
          <a:xfrm>
            <a:off x="468313" y="1916113"/>
            <a:ext cx="8207375" cy="433387"/>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1">
                <a:solidFill>
                  <a:schemeClr val="bg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The starting point for cutting-edge science and technology</a:t>
            </a:r>
          </a:p>
        </p:txBody>
      </p:sp>
      <p:sp>
        <p:nvSpPr>
          <p:cNvPr id="33801" name="テキスト ボックス 9"/>
          <p:cNvSpPr txBox="1">
            <a:spLocks noChangeArrowheads="1"/>
          </p:cNvSpPr>
          <p:nvPr/>
        </p:nvSpPr>
        <p:spPr bwMode="auto">
          <a:xfrm>
            <a:off x="0" y="5516563"/>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37931725" indent="-37474525">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1" i="0" u="none" strike="noStrike" kern="1200" cap="none" spc="0" normalizeH="0" baseline="0" noProof="0" dirty="0">
                <a:ln>
                  <a:noFill/>
                </a:ln>
                <a:solidFill>
                  <a:srgbClr val="ED7D31"/>
                </a:solidFill>
                <a:effectLst/>
                <a:uLnTx/>
                <a:uFillTx/>
                <a:latin typeface="Century Gothic"/>
                <a:ea typeface="Meiryo UI" panose="020B0604030504040204" pitchFamily="50" charset="-128"/>
                <a:cs typeface="Meiryo UI" panose="020B0604030504040204" pitchFamily="50" charset="-128"/>
                <a:sym typeface="Arial" panose="020B0604020202020204" pitchFamily="34" charset="0"/>
              </a:rPr>
              <a:t>Aiming to foster creative excellence</a:t>
            </a:r>
          </a:p>
        </p:txBody>
      </p:sp>
      <p:sp>
        <p:nvSpPr>
          <p:cNvPr id="45060" name="タイトル 1"/>
          <p:cNvSpPr>
            <a:spLocks noGrp="1"/>
          </p:cNvSpPr>
          <p:nvPr>
            <p:ph type="title"/>
          </p:nvPr>
        </p:nvSpPr>
        <p:spPr>
          <a:xfrm>
            <a:off x="90311" y="0"/>
            <a:ext cx="9053689" cy="600075"/>
          </a:xfrm>
        </p:spPr>
        <p:txBody>
          <a:bodyPr/>
          <a:lstStyle/>
          <a:p>
            <a:r>
              <a:rPr lang="ja-JP" altLang="en-US" sz="1800" dirty="0"/>
              <a:t>Educational Content and Objectives </a:t>
            </a:r>
            <a:r>
              <a:rPr lang="en-US" altLang="ja-JP" sz="1800" dirty="0"/>
              <a:t>(</a:t>
            </a:r>
            <a:r>
              <a:rPr lang="ja-JP" altLang="en-US" sz="1800" dirty="0"/>
              <a:t>Chemistry and Biochemistry</a:t>
            </a:r>
            <a:r>
              <a:rPr lang="en-US" altLang="ja-JP" sz="1800" dirty="0"/>
              <a:t>) </a:t>
            </a:r>
            <a:endParaRPr lang="ja-JP" altLang="en-US" sz="1800" dirty="0"/>
          </a:p>
        </p:txBody>
      </p:sp>
      <p:sp>
        <p:nvSpPr>
          <p:cNvPr id="20" name="片側の 2 つの角を丸めた四角形 19"/>
          <p:cNvSpPr/>
          <p:nvPr/>
        </p:nvSpPr>
        <p:spPr>
          <a:xfrm>
            <a:off x="468313" y="2492375"/>
            <a:ext cx="8207375" cy="865188"/>
          </a:xfrm>
          <a:prstGeom prst="round2SameRect">
            <a:avLst>
              <a:gd name="adj1" fmla="val 12656"/>
              <a:gd name="adj2" fmla="val 0"/>
            </a:avLst>
          </a:prstGeom>
          <a:solidFill>
            <a:schemeClr val="accent5"/>
          </a:solidFill>
          <a:ln>
            <a:noFill/>
          </a:ln>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1" lang="en-US" altLang="ja-JP" sz="1600" b="1" i="0" u="none" strike="noStrike" kern="1200" cap="none" spc="0" normalizeH="0" baseline="0" noProof="0" dirty="0">
                <a:ln>
                  <a:noFill/>
                </a:ln>
                <a:solidFill>
                  <a:prstClr val="white"/>
                </a:solidFill>
                <a:effectLst/>
                <a:uLnTx/>
                <a:uFillTx/>
                <a:latin typeface="Century Gothic" pitchFamily="34" charset="0"/>
                <a:ea typeface="Meiryo UI" pitchFamily="50" charset="-128"/>
                <a:cs typeface="Meiryo UI" pitchFamily="50" charset="-128"/>
                <a:sym typeface="Arial" pitchFamily="34" charset="0"/>
              </a:rPr>
              <a:t>S</a:t>
            </a:r>
            <a:r>
              <a:rPr kumimoji="1" lang="ja-JP" altLang="en-US" sz="1600" b="1" i="0" u="none" strike="noStrike" kern="1200" cap="none" spc="0" normalizeH="0" baseline="0" noProof="0" dirty="0">
                <a:ln>
                  <a:noFill/>
                </a:ln>
                <a:solidFill>
                  <a:prstClr val="white"/>
                </a:solidFill>
                <a:effectLst/>
                <a:uLnTx/>
                <a:uFillTx/>
                <a:latin typeface="Century Gothic" pitchFamily="34" charset="0"/>
                <a:ea typeface="Meiryo UI" pitchFamily="50" charset="-128"/>
                <a:cs typeface="Meiryo UI" pitchFamily="50" charset="-128"/>
                <a:sym typeface="Arial" pitchFamily="34" charset="0"/>
              </a:rPr>
              <a:t>cience of molecules to create new materials</a:t>
            </a:r>
          </a:p>
        </p:txBody>
      </p:sp>
      <p:sp>
        <p:nvSpPr>
          <p:cNvPr id="21" name="Text Box 12"/>
          <p:cNvSpPr txBox="1">
            <a:spLocks noChangeArrowheads="1"/>
          </p:cNvSpPr>
          <p:nvPr/>
        </p:nvSpPr>
        <p:spPr bwMode="auto">
          <a:xfrm>
            <a:off x="468313" y="3357563"/>
            <a:ext cx="8207375" cy="431800"/>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0">
                <a:solidFill>
                  <a:schemeClr val="tx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6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Elucidation of chemical and biological phenomena at the molecular level</a:t>
            </a:r>
          </a:p>
        </p:txBody>
      </p:sp>
      <p:sp>
        <p:nvSpPr>
          <p:cNvPr id="22" name="片側の 2 つの角を丸めた四角形 21"/>
          <p:cNvSpPr/>
          <p:nvPr/>
        </p:nvSpPr>
        <p:spPr>
          <a:xfrm>
            <a:off x="468313" y="3933825"/>
            <a:ext cx="8207375" cy="863600"/>
          </a:xfrm>
          <a:prstGeom prst="round2SameRect">
            <a:avLst>
              <a:gd name="adj1" fmla="val 12656"/>
              <a:gd name="adj2" fmla="val 0"/>
            </a:avLst>
          </a:prstGeom>
          <a:solidFill>
            <a:schemeClr val="accent5"/>
          </a:solidFill>
          <a:ln>
            <a:noFill/>
          </a:ln>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1" lang="en-US" altLang="ja-JP" sz="1600" b="1" i="0" u="none" strike="noStrike" kern="1200" cap="none" spc="0" normalizeH="0" baseline="0" noProof="0" dirty="0">
                <a:ln>
                  <a:noFill/>
                </a:ln>
                <a:solidFill>
                  <a:prstClr val="white"/>
                </a:solidFill>
                <a:effectLst/>
                <a:uLnTx/>
                <a:uFillTx/>
                <a:latin typeface="Century Gothic" pitchFamily="34" charset="0"/>
                <a:ea typeface="Meiryo UI" pitchFamily="50" charset="-128"/>
                <a:cs typeface="Meiryo UI" pitchFamily="50" charset="-128"/>
                <a:sym typeface="Arial" pitchFamily="34" charset="0"/>
              </a:rPr>
              <a:t>"Central Science"</a:t>
            </a:r>
            <a:endParaRPr kumimoji="1" lang="ja-JP" altLang="en-US" sz="1600" b="1" i="0" u="none" strike="noStrike" kern="1200" cap="none" spc="0" normalizeH="0" baseline="0" noProof="0" dirty="0">
              <a:ln>
                <a:noFill/>
              </a:ln>
              <a:solidFill>
                <a:prstClr val="white"/>
              </a:solidFill>
              <a:effectLst/>
              <a:uLnTx/>
              <a:uFillTx/>
              <a:latin typeface="Century Gothic" pitchFamily="34" charset="0"/>
              <a:ea typeface="Meiryo UI" pitchFamily="50" charset="-128"/>
              <a:cs typeface="Meiryo UI" pitchFamily="50" charset="-128"/>
              <a:sym typeface="Arial" pitchFamily="34" charset="0"/>
            </a:endParaRPr>
          </a:p>
        </p:txBody>
      </p:sp>
      <p:sp>
        <p:nvSpPr>
          <p:cNvPr id="23" name="Text Box 12"/>
          <p:cNvSpPr txBox="1">
            <a:spLocks noChangeArrowheads="1"/>
          </p:cNvSpPr>
          <p:nvPr/>
        </p:nvSpPr>
        <p:spPr bwMode="auto">
          <a:xfrm>
            <a:off x="468313" y="4797425"/>
            <a:ext cx="8207375" cy="431800"/>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0">
                <a:solidFill>
                  <a:schemeClr val="tx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Basis for collaboration with engineering, life sciences, pharmaceutical and natural sciences</a:t>
            </a:r>
          </a:p>
        </p:txBody>
      </p:sp>
    </p:spTree>
    <p:extLst>
      <p:ext uri="{BB962C8B-B14F-4D97-AF65-F5344CB8AC3E}">
        <p14:creationId xmlns:p14="http://schemas.microsoft.com/office/powerpoint/2010/main" val="420882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sz="2000" dirty="0"/>
              <a:t>Faculty in the Department of Chemistry and Biochemistry</a:t>
            </a:r>
          </a:p>
        </p:txBody>
      </p:sp>
      <p:sp>
        <p:nvSpPr>
          <p:cNvPr id="9" name="テキスト ボックス 8">
            <a:extLst>
              <a:ext uri="{FF2B5EF4-FFF2-40B4-BE49-F238E27FC236}">
                <a16:creationId xmlns:a16="http://schemas.microsoft.com/office/drawing/2014/main" id="{28D395EC-D308-064F-A8FA-C2F3FFFBBE83}"/>
              </a:ext>
            </a:extLst>
          </p:cNvPr>
          <p:cNvSpPr txBox="1"/>
          <p:nvPr/>
        </p:nvSpPr>
        <p:spPr>
          <a:xfrm>
            <a:off x="323528" y="1021959"/>
            <a:ext cx="2951449" cy="523220"/>
          </a:xfrm>
          <a:prstGeom prst="rect">
            <a:avLst/>
          </a:prstGeom>
          <a:noFill/>
        </p:spPr>
        <p:txBody>
          <a:bodyPr wrap="none" rtlCol="0" anchor="ctr" anchorCtr="0">
            <a:spAutoFit/>
          </a:bodyPr>
          <a:lstStyle/>
          <a:p>
            <a:r>
              <a:rPr kumimoji="1" lang="ja-JP" altLang="en-US" sz="2800" dirty="0">
                <a:solidFill>
                  <a:srgbClr val="045082"/>
                </a:solidFill>
                <a:latin typeface="+mj-lt"/>
                <a:ea typeface="+mn-ea"/>
              </a:rPr>
              <a:t>Advanced </a:t>
            </a:r>
            <a:r>
              <a:rPr kumimoji="1" lang="en-US" altLang="ja-JP" sz="2800" dirty="0">
                <a:solidFill>
                  <a:srgbClr val="045082"/>
                </a:solidFill>
                <a:latin typeface="+mj-lt"/>
                <a:ea typeface="+mn-ea"/>
              </a:rPr>
              <a:t>Top Runner</a:t>
            </a:r>
            <a:endParaRPr kumimoji="1" lang="ja-JP" altLang="en-US" sz="2800" dirty="0">
              <a:solidFill>
                <a:srgbClr val="045082"/>
              </a:solidFill>
              <a:latin typeface="+mj-lt"/>
              <a:ea typeface="+mn-ea"/>
            </a:endParaRPr>
          </a:p>
        </p:txBody>
      </p:sp>
      <p:sp>
        <p:nvSpPr>
          <p:cNvPr id="10" name="テキスト ボックス 9">
            <a:extLst>
              <a:ext uri="{FF2B5EF4-FFF2-40B4-BE49-F238E27FC236}">
                <a16:creationId xmlns:a16="http://schemas.microsoft.com/office/drawing/2014/main" id="{294B00C8-3063-7148-AA47-971C86DEC863}"/>
              </a:ext>
            </a:extLst>
          </p:cNvPr>
          <p:cNvSpPr txBox="1"/>
          <p:nvPr/>
        </p:nvSpPr>
        <p:spPr>
          <a:xfrm>
            <a:off x="323528" y="3839844"/>
            <a:ext cx="4680000" cy="2492990"/>
          </a:xfrm>
          <a:prstGeom prst="rect">
            <a:avLst/>
          </a:prstGeom>
          <a:noFill/>
        </p:spPr>
        <p:txBody>
          <a:bodyPr wrap="square" rtlCol="0" anchor="ctr" anchorCtr="0">
            <a:spAutoFit/>
          </a:bodyPr>
          <a:lstStyle/>
          <a:p>
            <a:pPr algn="just"/>
            <a:r>
              <a:rPr lang="ja-JP" altLang="en-US" sz="1200" dirty="0">
                <a:latin typeface="+mn-ea"/>
                <a:ea typeface="+mn-ea"/>
              </a:rPr>
              <a:t>It is often said that traditional fermented foods are good for you, such as "drinking miso soup every day will keep you healthy" and "Natto is good for you". In the world of food chemistry, which is based on nutrients, many explanations are based on the function of minerals, vitamins, etc. Recently, catechins and isoflavones are said to be good for you. However, are they really the only reasons why catechins and isoflavones are "good for you"? Isn't there more hidden in food that we don't know about? Based on this idea, we are searching for chemical substances in fermented foods that are considered to be "good for you" and "keep you healthy" that have some effects on living organisms (i.e., have biological activity).</a:t>
            </a:r>
            <a:endParaRPr kumimoji="1" lang="ja-JP" altLang="en-US" sz="1200" dirty="0">
              <a:solidFill>
                <a:schemeClr val="bg1"/>
              </a:solidFill>
              <a:latin typeface="+mn-ea"/>
              <a:ea typeface="+mn-ea"/>
            </a:endParaRPr>
          </a:p>
        </p:txBody>
      </p:sp>
      <p:pic>
        <p:nvPicPr>
          <p:cNvPr id="11" name="図 10">
            <a:extLst>
              <a:ext uri="{FF2B5EF4-FFF2-40B4-BE49-F238E27FC236}">
                <a16:creationId xmlns:a16="http://schemas.microsoft.com/office/drawing/2014/main" id="{5DB0FE5E-6BAE-AA46-AE3D-5E24AE48C3D2}"/>
              </a:ext>
            </a:extLst>
          </p:cNvPr>
          <p:cNvPicPr>
            <a:picLocks noChangeAspect="1"/>
          </p:cNvPicPr>
          <p:nvPr/>
        </p:nvPicPr>
        <p:blipFill>
          <a:blip r:embed="rId2"/>
          <a:stretch>
            <a:fillRect/>
          </a:stretch>
        </p:blipFill>
        <p:spPr>
          <a:xfrm>
            <a:off x="323528" y="1700808"/>
            <a:ext cx="4695896" cy="2067441"/>
          </a:xfrm>
          <a:prstGeom prst="rect">
            <a:avLst/>
          </a:prstGeom>
        </p:spPr>
      </p:pic>
      <p:pic>
        <p:nvPicPr>
          <p:cNvPr id="12" name="図 11">
            <a:extLst>
              <a:ext uri="{FF2B5EF4-FFF2-40B4-BE49-F238E27FC236}">
                <a16:creationId xmlns:a16="http://schemas.microsoft.com/office/drawing/2014/main" id="{CA5B4D24-410A-3446-BD50-494D0F3587EC}"/>
              </a:ext>
            </a:extLst>
          </p:cNvPr>
          <p:cNvPicPr>
            <a:picLocks noChangeAspect="1"/>
          </p:cNvPicPr>
          <p:nvPr/>
        </p:nvPicPr>
        <p:blipFill>
          <a:blip r:embed="rId3"/>
          <a:stretch>
            <a:fillRect/>
          </a:stretch>
        </p:blipFill>
        <p:spPr>
          <a:xfrm>
            <a:off x="5272557" y="3573016"/>
            <a:ext cx="3773875" cy="2281479"/>
          </a:xfrm>
          <a:prstGeom prst="rect">
            <a:avLst/>
          </a:prstGeom>
        </p:spPr>
      </p:pic>
      <p:pic>
        <p:nvPicPr>
          <p:cNvPr id="13" name="図 12">
            <a:extLst>
              <a:ext uri="{FF2B5EF4-FFF2-40B4-BE49-F238E27FC236}">
                <a16:creationId xmlns:a16="http://schemas.microsoft.com/office/drawing/2014/main" id="{0AFB7E60-A005-0E40-B74B-7C4F255AD1CD}"/>
              </a:ext>
            </a:extLst>
          </p:cNvPr>
          <p:cNvPicPr>
            <a:picLocks noChangeAspect="1"/>
          </p:cNvPicPr>
          <p:nvPr/>
        </p:nvPicPr>
        <p:blipFill>
          <a:blip r:embed="rId4"/>
          <a:stretch>
            <a:fillRect/>
          </a:stretch>
        </p:blipFill>
        <p:spPr>
          <a:xfrm>
            <a:off x="5272557" y="1749672"/>
            <a:ext cx="3773875" cy="2007702"/>
          </a:xfrm>
          <a:prstGeom prst="rect">
            <a:avLst/>
          </a:prstGeom>
        </p:spPr>
      </p:pic>
      <p:sp>
        <p:nvSpPr>
          <p:cNvPr id="14" name="テキスト ボックス 13">
            <a:extLst>
              <a:ext uri="{FF2B5EF4-FFF2-40B4-BE49-F238E27FC236}">
                <a16:creationId xmlns:a16="http://schemas.microsoft.com/office/drawing/2014/main" id="{E5F942A8-288D-E34F-9DF1-7B782AF40B2F}"/>
              </a:ext>
            </a:extLst>
          </p:cNvPr>
          <p:cNvSpPr txBox="1"/>
          <p:nvPr/>
        </p:nvSpPr>
        <p:spPr>
          <a:xfrm>
            <a:off x="5220072" y="1526595"/>
            <a:ext cx="2232248" cy="246221"/>
          </a:xfrm>
          <a:prstGeom prst="rect">
            <a:avLst/>
          </a:prstGeom>
          <a:noFill/>
        </p:spPr>
        <p:txBody>
          <a:bodyPr wrap="square" rtlCol="0" anchor="ctr" anchorCtr="0">
            <a:spAutoFit/>
          </a:bodyPr>
          <a:lstStyle/>
          <a:p>
            <a:r>
              <a:rPr lang="ja-JP" altLang="en-US" sz="1000">
                <a:latin typeface="+mn-ea"/>
                <a:ea typeface="+mn-ea"/>
              </a:rPr>
              <a:t>A variety of marine life</a:t>
            </a:r>
            <a:endParaRPr kumimoji="1" lang="ja-JP" altLang="en-US" sz="1000" dirty="0">
              <a:solidFill>
                <a:schemeClr val="bg1"/>
              </a:solidFill>
              <a:latin typeface="+mn-ea"/>
              <a:ea typeface="+mn-ea"/>
            </a:endParaRPr>
          </a:p>
        </p:txBody>
      </p:sp>
    </p:spTree>
    <p:extLst>
      <p:ext uri="{BB962C8B-B14F-4D97-AF65-F5344CB8AC3E}">
        <p14:creationId xmlns:p14="http://schemas.microsoft.com/office/powerpoint/2010/main" val="66407115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781300"/>
            <a:ext cx="5299075" cy="1295400"/>
          </a:xfrm>
        </p:spPr>
        <p:txBody>
          <a:bodyPr/>
          <a:lstStyle/>
          <a:p>
            <a:pPr>
              <a:defRPr/>
            </a:pPr>
            <a:r>
              <a:rPr lang="ja-JP" altLang="en-US" sz="2800" dirty="0">
                <a:cs typeface="+mj-cs"/>
                <a:sym typeface="Arial" pitchFamily="34" charset="0"/>
              </a:rPr>
              <a:t>Introduction to </a:t>
            </a:r>
            <a:br>
              <a:rPr lang="en-US" altLang="ja-JP" sz="2800" dirty="0">
                <a:cs typeface="+mj-cs"/>
                <a:sym typeface="Arial" pitchFamily="34" charset="0"/>
              </a:rPr>
            </a:br>
            <a:r>
              <a:rPr lang="ja-JP" altLang="en-US" sz="2800" dirty="0">
                <a:cs typeface="+mj-cs"/>
                <a:sym typeface="Arial" pitchFamily="34" charset="0"/>
              </a:rPr>
              <a:t>Department of </a:t>
            </a:r>
            <a:br>
              <a:rPr lang="en-US" altLang="ja-JP" sz="2800" dirty="0">
                <a:cs typeface="+mj-cs"/>
                <a:sym typeface="Arial" pitchFamily="34" charset="0"/>
              </a:rPr>
            </a:br>
            <a:r>
              <a:rPr lang="ja-JP" altLang="en-US" sz="2800" dirty="0">
                <a:cs typeface="+mj-cs"/>
                <a:sym typeface="Arial" pitchFamily="34" charset="0"/>
              </a:rPr>
              <a:t>Applied Chemistry</a:t>
            </a:r>
          </a:p>
        </p:txBody>
      </p:sp>
      <p:sp>
        <p:nvSpPr>
          <p:cNvPr id="5837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352822E6-5DB2-5342-B661-23A4B2CCDC3C}" type="slidenum">
              <a:rPr kumimoji="0" lang="en-US" altLang="ja-JP" sz="1000">
                <a:solidFill>
                  <a:prstClr val="black"/>
                </a:solidFill>
                <a:latin typeface="Arial" charset="0"/>
                <a:ea typeface="ヒラギノ角ゴ ProN W3" charset="-128"/>
                <a:cs typeface="Arial" charset="0"/>
              </a:rPr>
              <a:pPr>
                <a:spcBef>
                  <a:spcPct val="0"/>
                </a:spcBef>
                <a:buSzTx/>
                <a:buFontTx/>
                <a:buNone/>
              </a:pPr>
              <a:t>35</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06147864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C0B4A5D4-1EE7-8F2C-CB5F-C64413857665}"/>
              </a:ext>
            </a:extLst>
          </p:cNvPr>
          <p:cNvSpPr>
            <a:spLocks noGrp="1"/>
          </p:cNvSpPr>
          <p:nvPr>
            <p:ph type="title"/>
          </p:nvPr>
        </p:nvSpPr>
        <p:spPr>
          <a:xfrm>
            <a:off x="468313" y="0"/>
            <a:ext cx="8207375" cy="600075"/>
          </a:xfrm>
        </p:spPr>
        <p:txBody>
          <a:bodyPr/>
          <a:lstStyle/>
          <a:p>
            <a:r>
              <a:rPr lang="en-US" altLang="ja-JP" sz="3000" dirty="0"/>
              <a:t>8 Research Field (Applied Chemistry)</a:t>
            </a:r>
            <a:endParaRPr kumimoji="1" lang="ja-JP" altLang="en-US" sz="3000" dirty="0"/>
          </a:p>
        </p:txBody>
      </p:sp>
      <p:grpSp>
        <p:nvGrpSpPr>
          <p:cNvPr id="4" name="グループ化 3">
            <a:extLst>
              <a:ext uri="{FF2B5EF4-FFF2-40B4-BE49-F238E27FC236}">
                <a16:creationId xmlns:a16="http://schemas.microsoft.com/office/drawing/2014/main" id="{7618D9E3-363F-C80F-9111-C11F036D56BC}"/>
              </a:ext>
            </a:extLst>
          </p:cNvPr>
          <p:cNvGrpSpPr/>
          <p:nvPr/>
        </p:nvGrpSpPr>
        <p:grpSpPr>
          <a:xfrm>
            <a:off x="4361052" y="1315425"/>
            <a:ext cx="4816690" cy="4853051"/>
            <a:chOff x="4330959" y="1445814"/>
            <a:chExt cx="4816690" cy="4853051"/>
          </a:xfrm>
        </p:grpSpPr>
        <p:pic>
          <p:nvPicPr>
            <p:cNvPr id="5" name="図 4" descr="図形, 円&#10;&#10;自動的に生成された説明">
              <a:extLst>
                <a:ext uri="{FF2B5EF4-FFF2-40B4-BE49-F238E27FC236}">
                  <a16:creationId xmlns:a16="http://schemas.microsoft.com/office/drawing/2014/main" id="{5136E522-5D8A-14FE-3943-6F00DAE70B73}"/>
                </a:ext>
              </a:extLst>
            </p:cNvPr>
            <p:cNvPicPr>
              <a:picLocks noChangeAspect="1"/>
            </p:cNvPicPr>
            <p:nvPr/>
          </p:nvPicPr>
          <p:blipFill>
            <a:blip r:embed="rId2"/>
            <a:stretch>
              <a:fillRect/>
            </a:stretch>
          </p:blipFill>
          <p:spPr>
            <a:xfrm>
              <a:off x="4330959" y="1445814"/>
              <a:ext cx="4671314" cy="4853051"/>
            </a:xfrm>
            <a:prstGeom prst="rect">
              <a:avLst/>
            </a:prstGeom>
          </p:spPr>
        </p:pic>
        <p:pic>
          <p:nvPicPr>
            <p:cNvPr id="7" name="図 6">
              <a:extLst>
                <a:ext uri="{FF2B5EF4-FFF2-40B4-BE49-F238E27FC236}">
                  <a16:creationId xmlns:a16="http://schemas.microsoft.com/office/drawing/2014/main" id="{E4F059F8-A1D1-C7D9-0D1A-B8577A397CCE}"/>
                </a:ext>
              </a:extLst>
            </p:cNvPr>
            <p:cNvPicPr>
              <a:picLocks noChangeAspect="1"/>
            </p:cNvPicPr>
            <p:nvPr/>
          </p:nvPicPr>
          <p:blipFill rotWithShape="1">
            <a:blip r:embed="rId3"/>
            <a:srcRect l="19017" t="8457" r="23020" b="6784"/>
            <a:stretch/>
          </p:blipFill>
          <p:spPr>
            <a:xfrm>
              <a:off x="4438219" y="2269947"/>
              <a:ext cx="941284" cy="960904"/>
            </a:xfrm>
            <a:prstGeom prst="ellipse">
              <a:avLst/>
            </a:prstGeom>
            <a:effectLst>
              <a:glow rad="63500">
                <a:schemeClr val="accent1">
                  <a:satMod val="175000"/>
                  <a:alpha val="40000"/>
                </a:schemeClr>
              </a:glow>
            </a:effectLst>
          </p:spPr>
        </p:pic>
        <p:sp>
          <p:nvSpPr>
            <p:cNvPr id="8" name="正方形/長方形 7">
              <a:extLst>
                <a:ext uri="{FF2B5EF4-FFF2-40B4-BE49-F238E27FC236}">
                  <a16:creationId xmlns:a16="http://schemas.microsoft.com/office/drawing/2014/main" id="{5C5D0F16-5BA4-DE6A-3204-B8AF8D5056B2}"/>
                </a:ext>
              </a:extLst>
            </p:cNvPr>
            <p:cNvSpPr/>
            <p:nvPr/>
          </p:nvSpPr>
          <p:spPr>
            <a:xfrm>
              <a:off x="4459967" y="2597167"/>
              <a:ext cx="902811" cy="307777"/>
            </a:xfrm>
            <a:prstGeom prst="rect">
              <a:avLst/>
            </a:prstGeom>
          </p:spPr>
          <p:txBody>
            <a:bodyPr wrap="none">
              <a:spAutoFit/>
            </a:bodyPr>
            <a:lstStyle/>
            <a:p>
              <a:pPr defTabSz="863508"/>
              <a:r>
                <a:rPr lang="en-US" altLang="ja-JP" sz="1400" b="1" dirty="0">
                  <a:solidFill>
                    <a:srgbClr val="000000"/>
                  </a:solidFill>
                  <a:effectLst>
                    <a:glow rad="188864">
                      <a:schemeClr val="bg1">
                        <a:alpha val="91000"/>
                      </a:schemeClr>
                    </a:glow>
                  </a:effectLst>
                  <a:latin typeface="UD Digi Kyokasho N-B" panose="02020700000000000000" pitchFamily="49" charset="-128"/>
                  <a:ea typeface="UD Digi Kyokasho N-B" panose="02020700000000000000" pitchFamily="49" charset="-128"/>
                </a:rPr>
                <a:t>Medicine</a:t>
              </a:r>
            </a:p>
          </p:txBody>
        </p:sp>
        <p:sp>
          <p:nvSpPr>
            <p:cNvPr id="9" name="正方形/長方形 8">
              <a:extLst>
                <a:ext uri="{FF2B5EF4-FFF2-40B4-BE49-F238E27FC236}">
                  <a16:creationId xmlns:a16="http://schemas.microsoft.com/office/drawing/2014/main" id="{C70253EB-C3BD-579E-D6B1-693DDAA38D1B}"/>
                </a:ext>
              </a:extLst>
            </p:cNvPr>
            <p:cNvSpPr/>
            <p:nvPr/>
          </p:nvSpPr>
          <p:spPr>
            <a:xfrm>
              <a:off x="5316422" y="3580809"/>
              <a:ext cx="2355777" cy="707886"/>
            </a:xfrm>
            <a:prstGeom prst="rect">
              <a:avLst/>
            </a:prstGeom>
          </p:spPr>
          <p:txBody>
            <a:bodyPr wrap="square">
              <a:spAutoFit/>
            </a:bodyPr>
            <a:lstStyle/>
            <a:p>
              <a:pPr algn="ctr" defTabSz="863508"/>
              <a:r>
                <a:rPr lang="en-US" altLang="ja-JP" sz="2000" b="1" dirty="0">
                  <a:solidFill>
                    <a:srgbClr val="000000"/>
                  </a:solidFill>
                  <a:latin typeface="UD Digi Kyokasho N-B" panose="02020700000000000000" pitchFamily="49" charset="-128"/>
                  <a:ea typeface="UD Digi Kyokasho N-B" panose="02020700000000000000" pitchFamily="49" charset="-128"/>
                </a:rPr>
                <a:t>Contribution </a:t>
              </a:r>
            </a:p>
            <a:p>
              <a:pPr algn="ctr" defTabSz="863508"/>
              <a:r>
                <a:rPr lang="en-US" altLang="ja-JP" sz="2000" b="1" dirty="0">
                  <a:solidFill>
                    <a:srgbClr val="000000"/>
                  </a:solidFill>
                  <a:latin typeface="UD Digi Kyokasho N-B" panose="02020700000000000000" pitchFamily="49" charset="-128"/>
                  <a:ea typeface="UD Digi Kyokasho N-B" panose="02020700000000000000" pitchFamily="49" charset="-128"/>
                </a:rPr>
                <a:t>to Society</a:t>
              </a:r>
            </a:p>
          </p:txBody>
        </p:sp>
        <p:pic>
          <p:nvPicPr>
            <p:cNvPr id="10" name="図 9" descr="トリック, ジャンプ, 乗る, やってる が含まれている画像&#10;&#10;自動的に生成された説明">
              <a:extLst>
                <a:ext uri="{FF2B5EF4-FFF2-40B4-BE49-F238E27FC236}">
                  <a16:creationId xmlns:a16="http://schemas.microsoft.com/office/drawing/2014/main" id="{7A6B0AC1-0633-670A-3318-3C7034F79C4C}"/>
                </a:ext>
              </a:extLst>
            </p:cNvPr>
            <p:cNvPicPr>
              <a:picLocks noChangeAspect="1"/>
            </p:cNvPicPr>
            <p:nvPr/>
          </p:nvPicPr>
          <p:blipFill rotWithShape="1">
            <a:blip r:embed="rId4"/>
            <a:srcRect l="12145" t="1" r="17208" b="4735"/>
            <a:stretch/>
          </p:blipFill>
          <p:spPr>
            <a:xfrm>
              <a:off x="5417687" y="1545865"/>
              <a:ext cx="934639" cy="960905"/>
            </a:xfrm>
            <a:prstGeom prst="ellipse">
              <a:avLst/>
            </a:prstGeom>
          </p:spPr>
        </p:pic>
        <p:sp>
          <p:nvSpPr>
            <p:cNvPr id="11" name="正方形/長方形 10">
              <a:extLst>
                <a:ext uri="{FF2B5EF4-FFF2-40B4-BE49-F238E27FC236}">
                  <a16:creationId xmlns:a16="http://schemas.microsoft.com/office/drawing/2014/main" id="{D2E70961-A2C8-2C2C-4A12-6060EF672E95}"/>
                </a:ext>
              </a:extLst>
            </p:cNvPr>
            <p:cNvSpPr/>
            <p:nvPr/>
          </p:nvSpPr>
          <p:spPr>
            <a:xfrm>
              <a:off x="5381874" y="1883788"/>
              <a:ext cx="992579" cy="307777"/>
            </a:xfrm>
            <a:prstGeom prst="rect">
              <a:avLst/>
            </a:prstGeom>
          </p:spPr>
          <p:txBody>
            <a:bodyPr wrap="none">
              <a:spAutoFit/>
            </a:bodyPr>
            <a:lstStyle/>
            <a:p>
              <a:pPr defTabSz="863508"/>
              <a:r>
                <a:rPr lang="en-US" altLang="ja-JP" sz="1400" b="1" dirty="0">
                  <a:solidFill>
                    <a:srgbClr val="000000"/>
                  </a:solidFill>
                  <a:effectLst>
                    <a:glow rad="74272">
                      <a:schemeClr val="bg1">
                        <a:alpha val="89810"/>
                      </a:schemeClr>
                    </a:glow>
                  </a:effectLst>
                  <a:latin typeface="UD Digi Kyokasho N-B" panose="02020700000000000000" pitchFamily="49" charset="-128"/>
                  <a:ea typeface="UD Digi Kyokasho N-B" panose="02020700000000000000" pitchFamily="49" charset="-128"/>
                </a:rPr>
                <a:t>Materials</a:t>
              </a:r>
            </a:p>
          </p:txBody>
        </p:sp>
        <p:pic>
          <p:nvPicPr>
            <p:cNvPr id="12" name="図 11">
              <a:extLst>
                <a:ext uri="{FF2B5EF4-FFF2-40B4-BE49-F238E27FC236}">
                  <a16:creationId xmlns:a16="http://schemas.microsoft.com/office/drawing/2014/main" id="{CD6CB4C8-F652-F481-8879-92E705C60A80}"/>
                </a:ext>
              </a:extLst>
            </p:cNvPr>
            <p:cNvPicPr>
              <a:picLocks noChangeAspect="1"/>
            </p:cNvPicPr>
            <p:nvPr/>
          </p:nvPicPr>
          <p:blipFill rotWithShape="1">
            <a:blip r:embed="rId5"/>
            <a:srcRect l="23599" r="20506"/>
            <a:stretch/>
          </p:blipFill>
          <p:spPr>
            <a:xfrm>
              <a:off x="6581147" y="1545865"/>
              <a:ext cx="984236" cy="960905"/>
            </a:xfrm>
            <a:prstGeom prst="ellipse">
              <a:avLst/>
            </a:prstGeom>
          </p:spPr>
        </p:pic>
        <p:sp>
          <p:nvSpPr>
            <p:cNvPr id="13" name="正方形/長方形 12">
              <a:extLst>
                <a:ext uri="{FF2B5EF4-FFF2-40B4-BE49-F238E27FC236}">
                  <a16:creationId xmlns:a16="http://schemas.microsoft.com/office/drawing/2014/main" id="{99272739-E203-D81C-186C-DDE539E3F3D6}"/>
                </a:ext>
              </a:extLst>
            </p:cNvPr>
            <p:cNvSpPr/>
            <p:nvPr/>
          </p:nvSpPr>
          <p:spPr>
            <a:xfrm>
              <a:off x="6433076" y="1880724"/>
              <a:ext cx="1351652" cy="307777"/>
            </a:xfrm>
            <a:prstGeom prst="rect">
              <a:avLst/>
            </a:prstGeom>
          </p:spPr>
          <p:txBody>
            <a:bodyPr wrap="none">
              <a:spAutoFit/>
            </a:bodyPr>
            <a:lstStyle/>
            <a:p>
              <a:pPr algn="ctr" defTabSz="863508"/>
              <a:r>
                <a:rPr lang="en-US" altLang="ja-JP" sz="1400" b="1" dirty="0">
                  <a:solidFill>
                    <a:srgbClr val="000000"/>
                  </a:solidFill>
                  <a:effectLst>
                    <a:glow rad="146965">
                      <a:schemeClr val="bg1">
                        <a:alpha val="96350"/>
                      </a:schemeClr>
                    </a:glow>
                  </a:effectLst>
                  <a:latin typeface="UD Digi Kyokasho N-B" panose="02020700000000000000" pitchFamily="49" charset="-128"/>
                  <a:ea typeface="UD Digi Kyokasho N-B" panose="02020700000000000000" pitchFamily="49" charset="-128"/>
                </a:rPr>
                <a:t>Biotechnology</a:t>
              </a:r>
            </a:p>
          </p:txBody>
        </p:sp>
        <p:pic>
          <p:nvPicPr>
            <p:cNvPr id="14" name="図 13">
              <a:extLst>
                <a:ext uri="{FF2B5EF4-FFF2-40B4-BE49-F238E27FC236}">
                  <a16:creationId xmlns:a16="http://schemas.microsoft.com/office/drawing/2014/main" id="{BFE2AC4E-237C-E626-3615-8D6DC5C08553}"/>
                </a:ext>
              </a:extLst>
            </p:cNvPr>
            <p:cNvPicPr>
              <a:picLocks noChangeAspect="1"/>
            </p:cNvPicPr>
            <p:nvPr/>
          </p:nvPicPr>
          <p:blipFill rotWithShape="1">
            <a:blip r:embed="rId6"/>
            <a:srcRect l="22005" t="8514" r="26583" b="14612"/>
            <a:stretch/>
          </p:blipFill>
          <p:spPr>
            <a:xfrm>
              <a:off x="7578573" y="2268592"/>
              <a:ext cx="941284" cy="936598"/>
            </a:xfrm>
            <a:prstGeom prst="ellipse">
              <a:avLst/>
            </a:prstGeom>
          </p:spPr>
        </p:pic>
        <p:sp>
          <p:nvSpPr>
            <p:cNvPr id="15" name="正方形/長方形 14">
              <a:extLst>
                <a:ext uri="{FF2B5EF4-FFF2-40B4-BE49-F238E27FC236}">
                  <a16:creationId xmlns:a16="http://schemas.microsoft.com/office/drawing/2014/main" id="{AD28DBE0-15DB-259C-F6C5-A0F24C9F391F}"/>
                </a:ext>
              </a:extLst>
            </p:cNvPr>
            <p:cNvSpPr/>
            <p:nvPr/>
          </p:nvSpPr>
          <p:spPr>
            <a:xfrm>
              <a:off x="7597359" y="2454254"/>
              <a:ext cx="992579" cy="523220"/>
            </a:xfrm>
            <a:prstGeom prst="rect">
              <a:avLst/>
            </a:prstGeom>
          </p:spPr>
          <p:txBody>
            <a:bodyPr wrap="none">
              <a:spAutoFit/>
            </a:bodyPr>
            <a:lstStyle/>
            <a:p>
              <a:pPr algn="ctr" defTabSz="863508"/>
              <a:r>
                <a:rPr lang="en-US" altLang="ja-JP" sz="1400" b="1" dirty="0">
                  <a:solidFill>
                    <a:srgbClr val="000000"/>
                  </a:solidFill>
                  <a:effectLst>
                    <a:glow rad="114941">
                      <a:schemeClr val="bg1">
                        <a:lumMod val="95000"/>
                      </a:schemeClr>
                    </a:glow>
                  </a:effectLst>
                  <a:latin typeface="UD Digi Kyokasho N-B" panose="02020700000000000000" pitchFamily="49" charset="-128"/>
                  <a:ea typeface="UD Digi Kyokasho N-B" panose="02020700000000000000" pitchFamily="49" charset="-128"/>
                </a:rPr>
                <a:t>Food</a:t>
              </a:r>
            </a:p>
            <a:p>
              <a:pPr algn="ctr" defTabSz="863508"/>
              <a:r>
                <a:rPr lang="en-US" altLang="ja-JP" sz="1400" b="1" dirty="0">
                  <a:effectLst>
                    <a:glow rad="114941">
                      <a:schemeClr val="bg1">
                        <a:lumMod val="95000"/>
                      </a:schemeClr>
                    </a:glow>
                  </a:effectLst>
                  <a:latin typeface="UD Digi Kyokasho N-B" panose="02020700000000000000" pitchFamily="49" charset="-128"/>
                  <a:ea typeface="UD Digi Kyokasho N-B" panose="02020700000000000000" pitchFamily="49" charset="-128"/>
                </a:rPr>
                <a:t>Cosmetics</a:t>
              </a:r>
              <a:endParaRPr lang="en-US" altLang="ja-JP" sz="1400" b="1" dirty="0">
                <a:solidFill>
                  <a:srgbClr val="000000"/>
                </a:solidFill>
                <a:effectLst>
                  <a:glow rad="114941">
                    <a:schemeClr val="bg1">
                      <a:lumMod val="95000"/>
                    </a:schemeClr>
                  </a:glow>
                </a:effectLst>
                <a:latin typeface="UD Digi Kyokasho N-B" panose="02020700000000000000" pitchFamily="49" charset="-128"/>
                <a:ea typeface="UD Digi Kyokasho N-B" panose="02020700000000000000" pitchFamily="49" charset="-128"/>
              </a:endParaRPr>
            </a:p>
          </p:txBody>
        </p:sp>
        <p:pic>
          <p:nvPicPr>
            <p:cNvPr id="16" name="図 15">
              <a:extLst>
                <a:ext uri="{FF2B5EF4-FFF2-40B4-BE49-F238E27FC236}">
                  <a16:creationId xmlns:a16="http://schemas.microsoft.com/office/drawing/2014/main" id="{23EE1347-D52A-D1A4-5A37-8144841C8CA8}"/>
                </a:ext>
              </a:extLst>
            </p:cNvPr>
            <p:cNvPicPr>
              <a:picLocks noChangeAspect="1"/>
            </p:cNvPicPr>
            <p:nvPr/>
          </p:nvPicPr>
          <p:blipFill rotWithShape="1">
            <a:blip r:embed="rId7"/>
            <a:srcRect l="23101" t="9883" r="30676" b="10637"/>
            <a:stretch/>
          </p:blipFill>
          <p:spPr>
            <a:xfrm>
              <a:off x="7948598" y="3395544"/>
              <a:ext cx="941284" cy="936599"/>
            </a:xfrm>
            <a:prstGeom prst="ellipse">
              <a:avLst/>
            </a:prstGeom>
          </p:spPr>
        </p:pic>
        <p:sp>
          <p:nvSpPr>
            <p:cNvPr id="17" name="正方形/長方形 16">
              <a:extLst>
                <a:ext uri="{FF2B5EF4-FFF2-40B4-BE49-F238E27FC236}">
                  <a16:creationId xmlns:a16="http://schemas.microsoft.com/office/drawing/2014/main" id="{957A1D53-D24B-FFE9-1A2C-AACC323C810A}"/>
                </a:ext>
              </a:extLst>
            </p:cNvPr>
            <p:cNvSpPr/>
            <p:nvPr/>
          </p:nvSpPr>
          <p:spPr>
            <a:xfrm>
              <a:off x="7706229" y="3719053"/>
              <a:ext cx="1441420" cy="307777"/>
            </a:xfrm>
            <a:prstGeom prst="rect">
              <a:avLst/>
            </a:prstGeom>
            <a:effectLst>
              <a:glow rad="63500">
                <a:schemeClr val="bg1"/>
              </a:glow>
            </a:effectLst>
          </p:spPr>
          <p:txBody>
            <a:bodyPr wrap="none">
              <a:spAutoFit/>
            </a:bodyPr>
            <a:lstStyle/>
            <a:p>
              <a:pPr algn="ctr" defTabSz="863508"/>
              <a:r>
                <a:rPr lang="en-US" altLang="ja-JP" sz="1400" b="1" dirty="0">
                  <a:solidFill>
                    <a:srgbClr val="000000"/>
                  </a:solidFill>
                  <a:effectLst>
                    <a:glow rad="63500">
                      <a:schemeClr val="bg1"/>
                    </a:glow>
                  </a:effectLst>
                  <a:latin typeface="UD Digi Kyokasho N-B" panose="02020700000000000000" pitchFamily="49" charset="-128"/>
                  <a:ea typeface="UD Digi Kyokasho N-B" panose="02020700000000000000" pitchFamily="49" charset="-128"/>
                </a:rPr>
                <a:t>Nanotechnology</a:t>
              </a:r>
            </a:p>
          </p:txBody>
        </p:sp>
        <p:pic>
          <p:nvPicPr>
            <p:cNvPr id="23" name="図 22">
              <a:extLst>
                <a:ext uri="{FF2B5EF4-FFF2-40B4-BE49-F238E27FC236}">
                  <a16:creationId xmlns:a16="http://schemas.microsoft.com/office/drawing/2014/main" id="{B2A3C684-214C-D6C0-77F3-75E429086976}"/>
                </a:ext>
              </a:extLst>
            </p:cNvPr>
            <p:cNvPicPr>
              <a:picLocks noChangeAspect="1"/>
            </p:cNvPicPr>
            <p:nvPr/>
          </p:nvPicPr>
          <p:blipFill rotWithShape="1">
            <a:blip r:embed="rId8"/>
            <a:srcRect l="5118" t="2626" r="32379" b="3725"/>
            <a:stretch/>
          </p:blipFill>
          <p:spPr>
            <a:xfrm>
              <a:off x="7578573" y="4546398"/>
              <a:ext cx="941284" cy="936598"/>
            </a:xfrm>
            <a:prstGeom prst="ellipse">
              <a:avLst/>
            </a:prstGeom>
          </p:spPr>
        </p:pic>
        <p:sp>
          <p:nvSpPr>
            <p:cNvPr id="25" name="正方形/長方形 24">
              <a:extLst>
                <a:ext uri="{FF2B5EF4-FFF2-40B4-BE49-F238E27FC236}">
                  <a16:creationId xmlns:a16="http://schemas.microsoft.com/office/drawing/2014/main" id="{9E643B15-131A-6D80-32E6-C78DC940EBB6}"/>
                </a:ext>
              </a:extLst>
            </p:cNvPr>
            <p:cNvSpPr/>
            <p:nvPr/>
          </p:nvSpPr>
          <p:spPr>
            <a:xfrm>
              <a:off x="7455540" y="4891545"/>
              <a:ext cx="1172116" cy="307777"/>
            </a:xfrm>
            <a:prstGeom prst="rect">
              <a:avLst/>
            </a:prstGeom>
            <a:effectLst>
              <a:glow rad="127000">
                <a:schemeClr val="bg1"/>
              </a:glow>
            </a:effectLst>
          </p:spPr>
          <p:txBody>
            <a:bodyPr wrap="none">
              <a:spAutoFit/>
            </a:bodyPr>
            <a:lstStyle/>
            <a:p>
              <a:pPr algn="ctr" defTabSz="863508"/>
              <a:r>
                <a:rPr lang="en-US" altLang="ja-JP" sz="1400" b="1" dirty="0">
                  <a:solidFill>
                    <a:srgbClr val="000000"/>
                  </a:solidFill>
                  <a:effectLst>
                    <a:glow rad="127000">
                      <a:schemeClr val="bg1"/>
                    </a:glow>
                  </a:effectLst>
                  <a:latin typeface="UD Digi Kyokasho N-B" panose="02020700000000000000" pitchFamily="49" charset="-128"/>
                  <a:ea typeface="UD Digi Kyokasho N-B" panose="02020700000000000000" pitchFamily="49" charset="-128"/>
                </a:rPr>
                <a:t>Electronics</a:t>
              </a:r>
            </a:p>
          </p:txBody>
        </p:sp>
        <p:pic>
          <p:nvPicPr>
            <p:cNvPr id="35" name="図 34">
              <a:extLst>
                <a:ext uri="{FF2B5EF4-FFF2-40B4-BE49-F238E27FC236}">
                  <a16:creationId xmlns:a16="http://schemas.microsoft.com/office/drawing/2014/main" id="{94BE0006-C412-0124-0797-D2EE13127D5E}"/>
                </a:ext>
              </a:extLst>
            </p:cNvPr>
            <p:cNvPicPr>
              <a:picLocks noChangeAspect="1"/>
            </p:cNvPicPr>
            <p:nvPr/>
          </p:nvPicPr>
          <p:blipFill rotWithShape="1">
            <a:blip r:embed="rId9"/>
            <a:srcRect l="17431" t="3179" r="20037" b="7345"/>
            <a:stretch/>
          </p:blipFill>
          <p:spPr>
            <a:xfrm>
              <a:off x="6614886" y="5241110"/>
              <a:ext cx="916759" cy="936599"/>
            </a:xfrm>
            <a:prstGeom prst="ellipse">
              <a:avLst/>
            </a:prstGeom>
          </p:spPr>
        </p:pic>
        <p:sp>
          <p:nvSpPr>
            <p:cNvPr id="40" name="正方形/長方形 39">
              <a:extLst>
                <a:ext uri="{FF2B5EF4-FFF2-40B4-BE49-F238E27FC236}">
                  <a16:creationId xmlns:a16="http://schemas.microsoft.com/office/drawing/2014/main" id="{3556C586-E6C5-9471-E45F-78894126519A}"/>
                </a:ext>
              </a:extLst>
            </p:cNvPr>
            <p:cNvSpPr/>
            <p:nvPr/>
          </p:nvSpPr>
          <p:spPr>
            <a:xfrm>
              <a:off x="6725785" y="5563455"/>
              <a:ext cx="723275" cy="307777"/>
            </a:xfrm>
            <a:prstGeom prst="rect">
              <a:avLst/>
            </a:prstGeom>
          </p:spPr>
          <p:txBody>
            <a:bodyPr wrap="none">
              <a:spAutoFit/>
            </a:bodyPr>
            <a:lstStyle/>
            <a:p>
              <a:pPr algn="ctr" defTabSz="863508"/>
              <a:r>
                <a:rPr lang="en-US" altLang="ja-JP" sz="1400" b="1" dirty="0">
                  <a:solidFill>
                    <a:srgbClr val="000000"/>
                  </a:solidFill>
                  <a:effectLst>
                    <a:glow rad="112766">
                      <a:schemeClr val="bg1"/>
                    </a:glow>
                  </a:effectLst>
                  <a:latin typeface="UD Digi Kyokasho N-B" panose="02020700000000000000" pitchFamily="49" charset="-128"/>
                  <a:ea typeface="UD Digi Kyokasho N-B" panose="02020700000000000000" pitchFamily="49" charset="-128"/>
                </a:rPr>
                <a:t>Energy</a:t>
              </a:r>
            </a:p>
          </p:txBody>
        </p:sp>
        <p:pic>
          <p:nvPicPr>
            <p:cNvPr id="46" name="図 45">
              <a:extLst>
                <a:ext uri="{FF2B5EF4-FFF2-40B4-BE49-F238E27FC236}">
                  <a16:creationId xmlns:a16="http://schemas.microsoft.com/office/drawing/2014/main" id="{37685D80-EB35-544E-BAFB-63AA0E920045}"/>
                </a:ext>
              </a:extLst>
            </p:cNvPr>
            <p:cNvPicPr>
              <a:picLocks noChangeAspect="1"/>
            </p:cNvPicPr>
            <p:nvPr/>
          </p:nvPicPr>
          <p:blipFill rotWithShape="1">
            <a:blip r:embed="rId10"/>
            <a:srcRect l="30439" t="10207" r="25921" b="11738"/>
            <a:stretch/>
          </p:blipFill>
          <p:spPr>
            <a:xfrm>
              <a:off x="5408404" y="5231866"/>
              <a:ext cx="934639" cy="936599"/>
            </a:xfrm>
            <a:prstGeom prst="ellipse">
              <a:avLst/>
            </a:prstGeom>
          </p:spPr>
        </p:pic>
        <p:sp>
          <p:nvSpPr>
            <p:cNvPr id="47" name="正方形/長方形 46">
              <a:extLst>
                <a:ext uri="{FF2B5EF4-FFF2-40B4-BE49-F238E27FC236}">
                  <a16:creationId xmlns:a16="http://schemas.microsoft.com/office/drawing/2014/main" id="{01B90EDC-E162-398A-9DF6-5C51E9C3B49B}"/>
                </a:ext>
              </a:extLst>
            </p:cNvPr>
            <p:cNvSpPr/>
            <p:nvPr/>
          </p:nvSpPr>
          <p:spPr>
            <a:xfrm>
              <a:off x="5300287" y="5570657"/>
              <a:ext cx="1172116" cy="307777"/>
            </a:xfrm>
            <a:prstGeom prst="rect">
              <a:avLst/>
            </a:prstGeom>
            <a:effectLst>
              <a:glow rad="63500">
                <a:schemeClr val="bg1">
                  <a:alpha val="64000"/>
                </a:schemeClr>
              </a:glow>
            </a:effectLst>
          </p:spPr>
          <p:txBody>
            <a:bodyPr wrap="none">
              <a:spAutoFit/>
            </a:bodyPr>
            <a:lstStyle/>
            <a:p>
              <a:pPr algn="ctr" defTabSz="863508"/>
              <a:r>
                <a:rPr lang="en-US" altLang="ja-JP" sz="1400" b="1" dirty="0">
                  <a:effectLst>
                    <a:glow rad="101812">
                      <a:schemeClr val="bg1">
                        <a:alpha val="93039"/>
                      </a:schemeClr>
                    </a:glow>
                  </a:effectLst>
                  <a:latin typeface="UD Digi Kyokasho N-B" panose="02020700000000000000" pitchFamily="49" charset="-128"/>
                  <a:ea typeface="UD Digi Kyokasho N-B" panose="02020700000000000000" pitchFamily="49" charset="-128"/>
                </a:rPr>
                <a:t>Environment</a:t>
              </a:r>
              <a:endParaRPr lang="en-US" altLang="ja-JP" sz="1400" b="1" dirty="0">
                <a:solidFill>
                  <a:srgbClr val="000000"/>
                </a:solidFill>
                <a:effectLst>
                  <a:glow rad="101812">
                    <a:schemeClr val="bg1">
                      <a:alpha val="93039"/>
                    </a:schemeClr>
                  </a:glow>
                </a:effectLst>
                <a:latin typeface="UD Digi Kyokasho N-B" panose="02020700000000000000" pitchFamily="49" charset="-128"/>
                <a:ea typeface="UD Digi Kyokasho N-B" panose="02020700000000000000" pitchFamily="49" charset="-128"/>
              </a:endParaRPr>
            </a:p>
          </p:txBody>
        </p:sp>
      </p:grpSp>
      <p:grpSp>
        <p:nvGrpSpPr>
          <p:cNvPr id="48" name="グループ化 47">
            <a:extLst>
              <a:ext uri="{FF2B5EF4-FFF2-40B4-BE49-F238E27FC236}">
                <a16:creationId xmlns:a16="http://schemas.microsoft.com/office/drawing/2014/main" id="{41773E50-4E77-A791-9100-F6F586AB26E9}"/>
              </a:ext>
            </a:extLst>
          </p:cNvPr>
          <p:cNvGrpSpPr/>
          <p:nvPr/>
        </p:nvGrpSpPr>
        <p:grpSpPr>
          <a:xfrm>
            <a:off x="52521" y="1344058"/>
            <a:ext cx="5980218" cy="4824418"/>
            <a:chOff x="-1267" y="1451634"/>
            <a:chExt cx="5980218" cy="4824418"/>
          </a:xfrm>
        </p:grpSpPr>
        <p:pic>
          <p:nvPicPr>
            <p:cNvPr id="49" name="図 48" descr="円&#10;&#10;中程度の精度で自動的に生成された説明">
              <a:extLst>
                <a:ext uri="{FF2B5EF4-FFF2-40B4-BE49-F238E27FC236}">
                  <a16:creationId xmlns:a16="http://schemas.microsoft.com/office/drawing/2014/main" id="{E435D8FC-236F-9F8F-E378-3E77176E7C71}"/>
                </a:ext>
              </a:extLst>
            </p:cNvPr>
            <p:cNvPicPr>
              <a:picLocks noChangeAspect="1"/>
            </p:cNvPicPr>
            <p:nvPr/>
          </p:nvPicPr>
          <p:blipFill rotWithShape="1">
            <a:blip r:embed="rId11"/>
            <a:srcRect l="69544" t="34083" b="39405"/>
            <a:stretch/>
          </p:blipFill>
          <p:spPr>
            <a:xfrm rot="17565730">
              <a:off x="2405909" y="1619477"/>
              <a:ext cx="1526370" cy="1279068"/>
            </a:xfrm>
            <a:prstGeom prst="rect">
              <a:avLst/>
            </a:prstGeom>
          </p:spPr>
        </p:pic>
        <p:grpSp>
          <p:nvGrpSpPr>
            <p:cNvPr id="50" name="グループ化 49">
              <a:extLst>
                <a:ext uri="{FF2B5EF4-FFF2-40B4-BE49-F238E27FC236}">
                  <a16:creationId xmlns:a16="http://schemas.microsoft.com/office/drawing/2014/main" id="{1F8D8E1D-F328-F0CC-C13F-454DC09DF631}"/>
                </a:ext>
              </a:extLst>
            </p:cNvPr>
            <p:cNvGrpSpPr/>
            <p:nvPr/>
          </p:nvGrpSpPr>
          <p:grpSpPr>
            <a:xfrm>
              <a:off x="-1267" y="1451634"/>
              <a:ext cx="5980218" cy="4824418"/>
              <a:chOff x="-1267" y="1451634"/>
              <a:chExt cx="5980218" cy="4824418"/>
            </a:xfrm>
          </p:grpSpPr>
          <p:grpSp>
            <p:nvGrpSpPr>
              <p:cNvPr id="51" name="グループ化 50">
                <a:extLst>
                  <a:ext uri="{FF2B5EF4-FFF2-40B4-BE49-F238E27FC236}">
                    <a16:creationId xmlns:a16="http://schemas.microsoft.com/office/drawing/2014/main" id="{1E6DCC3A-CF6E-60B6-3CCE-A4758FC9E000}"/>
                  </a:ext>
                </a:extLst>
              </p:cNvPr>
              <p:cNvGrpSpPr/>
              <p:nvPr/>
            </p:nvGrpSpPr>
            <p:grpSpPr>
              <a:xfrm>
                <a:off x="-1267" y="1451634"/>
                <a:ext cx="5980218" cy="4824418"/>
                <a:chOff x="62341" y="1451634"/>
                <a:chExt cx="5980218" cy="4824418"/>
              </a:xfrm>
            </p:grpSpPr>
            <p:pic>
              <p:nvPicPr>
                <p:cNvPr id="56" name="図 55" descr="円&#10;&#10;中程度の精度で自動的に生成された説明">
                  <a:extLst>
                    <a:ext uri="{FF2B5EF4-FFF2-40B4-BE49-F238E27FC236}">
                      <a16:creationId xmlns:a16="http://schemas.microsoft.com/office/drawing/2014/main" id="{5F45CC6F-88C2-A973-CF37-5297213688D4}"/>
                    </a:ext>
                  </a:extLst>
                </p:cNvPr>
                <p:cNvPicPr>
                  <a:picLocks noChangeAspect="1"/>
                </p:cNvPicPr>
                <p:nvPr/>
              </p:nvPicPr>
              <p:blipFill>
                <a:blip r:embed="rId11"/>
                <a:stretch>
                  <a:fillRect/>
                </a:stretch>
              </p:blipFill>
              <p:spPr>
                <a:xfrm>
                  <a:off x="157149" y="1451634"/>
                  <a:ext cx="5011774" cy="4824418"/>
                </a:xfrm>
                <a:prstGeom prst="rect">
                  <a:avLst/>
                </a:prstGeom>
              </p:spPr>
            </p:pic>
            <p:sp>
              <p:nvSpPr>
                <p:cNvPr id="57" name="正方形/長方形 56">
                  <a:extLst>
                    <a:ext uri="{FF2B5EF4-FFF2-40B4-BE49-F238E27FC236}">
                      <a16:creationId xmlns:a16="http://schemas.microsoft.com/office/drawing/2014/main" id="{00EB3504-276F-165C-DB0C-6AEE4FD119D0}"/>
                    </a:ext>
                  </a:extLst>
                </p:cNvPr>
                <p:cNvSpPr/>
                <p:nvPr/>
              </p:nvSpPr>
              <p:spPr>
                <a:xfrm>
                  <a:off x="1999935" y="3307115"/>
                  <a:ext cx="1338828" cy="1015663"/>
                </a:xfrm>
                <a:prstGeom prst="rect">
                  <a:avLst/>
                </a:prstGeom>
              </p:spPr>
              <p:txBody>
                <a:bodyPr wrap="none">
                  <a:spAutoFit/>
                </a:bodyPr>
                <a:lstStyle/>
                <a:p>
                  <a:pPr algn="ctr" defTabSz="863508"/>
                  <a:r>
                    <a:rPr lang="en-US" altLang="ja-JP" sz="2000" b="1" dirty="0">
                      <a:solidFill>
                        <a:srgbClr val="C00000"/>
                      </a:solidFill>
                      <a:latin typeface="UD Digi Kyokasho N-B" panose="02020700000000000000" pitchFamily="49" charset="-128"/>
                      <a:ea typeface="UD Digi Kyokasho N-B" panose="02020700000000000000" pitchFamily="49" charset="-128"/>
                    </a:rPr>
                    <a:t>8</a:t>
                  </a:r>
                </a:p>
                <a:p>
                  <a:pPr algn="ctr" defTabSz="863508"/>
                  <a:r>
                    <a:rPr lang="en-US" altLang="ja-JP" sz="2000" b="1" dirty="0">
                      <a:solidFill>
                        <a:srgbClr val="000000"/>
                      </a:solidFill>
                      <a:latin typeface="UD Digi Kyokasho N-B" panose="02020700000000000000" pitchFamily="49" charset="-128"/>
                      <a:ea typeface="UD Digi Kyokasho N-B" panose="02020700000000000000" pitchFamily="49" charset="-128"/>
                    </a:rPr>
                    <a:t>research </a:t>
                  </a:r>
                </a:p>
                <a:p>
                  <a:pPr algn="ctr" defTabSz="863508"/>
                  <a:r>
                    <a:rPr lang="en-US" altLang="ja-JP" sz="2000" b="1" dirty="0">
                      <a:latin typeface="UD Digi Kyokasho N-B" panose="02020700000000000000" pitchFamily="49" charset="-128"/>
                      <a:ea typeface="UD Digi Kyokasho N-B" panose="02020700000000000000" pitchFamily="49" charset="-128"/>
                    </a:rPr>
                    <a:t>division</a:t>
                  </a:r>
                  <a:endParaRPr lang="en-US" altLang="ja-JP" sz="2000" b="1" dirty="0">
                    <a:solidFill>
                      <a:srgbClr val="000000"/>
                    </a:solidFill>
                    <a:latin typeface="UD Digi Kyokasho N-B" panose="02020700000000000000" pitchFamily="49" charset="-128"/>
                    <a:ea typeface="UD Digi Kyokasho N-B" panose="02020700000000000000" pitchFamily="49" charset="-128"/>
                  </a:endParaRPr>
                </a:p>
              </p:txBody>
            </p:sp>
            <p:sp>
              <p:nvSpPr>
                <p:cNvPr id="58" name="正方形/長方形 57">
                  <a:extLst>
                    <a:ext uri="{FF2B5EF4-FFF2-40B4-BE49-F238E27FC236}">
                      <a16:creationId xmlns:a16="http://schemas.microsoft.com/office/drawing/2014/main" id="{A95CFF1B-A61F-B4A4-EAE9-E0D1414D1810}"/>
                    </a:ext>
                  </a:extLst>
                </p:cNvPr>
                <p:cNvSpPr/>
                <p:nvPr/>
              </p:nvSpPr>
              <p:spPr>
                <a:xfrm>
                  <a:off x="3160053" y="3478463"/>
                  <a:ext cx="2882506" cy="830997"/>
                </a:xfrm>
                <a:prstGeom prst="rect">
                  <a:avLst/>
                </a:prstGeom>
              </p:spPr>
              <p:txBody>
                <a:bodyPr wrap="square">
                  <a:spAutoFit/>
                </a:bodyPr>
                <a:lstStyle/>
                <a:p>
                  <a:pPr algn="ctr" defTabSz="863508"/>
                  <a:r>
                    <a:rPr lang="en-US" altLang="ja-JP" sz="2400" b="1" dirty="0">
                      <a:solidFill>
                        <a:srgbClr val="000000"/>
                      </a:solidFill>
                      <a:effectLst>
                        <a:glow rad="98993">
                          <a:schemeClr val="bg1">
                            <a:alpha val="85162"/>
                          </a:schemeClr>
                        </a:glow>
                      </a:effectLst>
                      <a:latin typeface="UD Digi Kyokasho N-B" panose="02020700000000000000" pitchFamily="49" charset="-128"/>
                      <a:ea typeface="UD Digi Kyokasho N-B" panose="02020700000000000000" pitchFamily="49" charset="-128"/>
                    </a:rPr>
                    <a:t>Applied </a:t>
                  </a:r>
                </a:p>
                <a:p>
                  <a:pPr algn="ctr" defTabSz="863508"/>
                  <a:r>
                    <a:rPr lang="en-US" altLang="ja-JP" sz="2400" b="1" dirty="0">
                      <a:solidFill>
                        <a:srgbClr val="000000"/>
                      </a:solidFill>
                      <a:effectLst>
                        <a:glow rad="98993">
                          <a:schemeClr val="bg1">
                            <a:alpha val="85162"/>
                          </a:schemeClr>
                        </a:glow>
                      </a:effectLst>
                      <a:latin typeface="UD Digi Kyokasho N-B" panose="02020700000000000000" pitchFamily="49" charset="-128"/>
                      <a:ea typeface="UD Digi Kyokasho N-B" panose="02020700000000000000" pitchFamily="49" charset="-128"/>
                    </a:rPr>
                    <a:t>Chemistry</a:t>
                  </a:r>
                </a:p>
              </p:txBody>
            </p:sp>
            <p:pic>
              <p:nvPicPr>
                <p:cNvPr id="59" name="図 58">
                  <a:extLst>
                    <a:ext uri="{FF2B5EF4-FFF2-40B4-BE49-F238E27FC236}">
                      <a16:creationId xmlns:a16="http://schemas.microsoft.com/office/drawing/2014/main" id="{BD19602D-1AC6-4132-916A-C1618C761F5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4049" t="24510" r="6674" b="6550"/>
                <a:stretch/>
              </p:blipFill>
              <p:spPr>
                <a:xfrm>
                  <a:off x="181319" y="3313356"/>
                  <a:ext cx="1122288" cy="1116825"/>
                </a:xfrm>
                <a:prstGeom prst="ellipse">
                  <a:avLst/>
                </a:prstGeom>
                <a:effectLst>
                  <a:softEdge rad="63500"/>
                </a:effectLst>
              </p:spPr>
            </p:pic>
            <p:sp>
              <p:nvSpPr>
                <p:cNvPr id="60" name="正方形/長方形 59">
                  <a:extLst>
                    <a:ext uri="{FF2B5EF4-FFF2-40B4-BE49-F238E27FC236}">
                      <a16:creationId xmlns:a16="http://schemas.microsoft.com/office/drawing/2014/main" id="{68882147-5AE9-7731-48CB-22218DDD6DED}"/>
                    </a:ext>
                  </a:extLst>
                </p:cNvPr>
                <p:cNvSpPr/>
                <p:nvPr/>
              </p:nvSpPr>
              <p:spPr>
                <a:xfrm>
                  <a:off x="62341" y="3529119"/>
                  <a:ext cx="1313094" cy="738664"/>
                </a:xfrm>
                <a:prstGeom prst="rect">
                  <a:avLst/>
                </a:prstGeom>
              </p:spPr>
              <p:txBody>
                <a:bodyPr wrap="square">
                  <a:spAutoFit/>
                </a:bodyPr>
                <a:lstStyle/>
                <a:p>
                  <a:pPr algn="ctr" defTabSz="863508"/>
                  <a:r>
                    <a:rPr lang="en-US" altLang="ja-JP" sz="1400" b="1" dirty="0">
                      <a:solidFill>
                        <a:srgbClr val="000000"/>
                      </a:solidFill>
                      <a:effectLst>
                        <a:glow rad="127000">
                          <a:schemeClr val="bg1"/>
                        </a:glow>
                      </a:effectLst>
                      <a:latin typeface="UD Digi Kyokasho N-B" panose="02020700000000000000" pitchFamily="49" charset="-128"/>
                      <a:ea typeface="UD Digi Kyokasho N-B" panose="02020700000000000000" pitchFamily="49" charset="-128"/>
                    </a:rPr>
                    <a:t>Applied Physical Chemistry</a:t>
                  </a:r>
                  <a:endParaRPr lang="ja-JP" altLang="en-US" sz="1400" b="1" dirty="0">
                    <a:solidFill>
                      <a:srgbClr val="000000"/>
                    </a:solidFill>
                    <a:effectLst>
                      <a:glow rad="127000">
                        <a:schemeClr val="bg1"/>
                      </a:glow>
                    </a:effectLst>
                    <a:latin typeface="UD Digi Kyokasho N-B" panose="02020700000000000000" pitchFamily="49" charset="-128"/>
                    <a:ea typeface="UD Digi Kyokasho N-B" panose="02020700000000000000" pitchFamily="49" charset="-128"/>
                  </a:endParaRPr>
                </a:p>
              </p:txBody>
            </p:sp>
            <p:pic>
              <p:nvPicPr>
                <p:cNvPr id="61" name="図 60" descr="落書きされた壁&#10;&#10;中程度の精度で自動的に生成された説明">
                  <a:extLst>
                    <a:ext uri="{FF2B5EF4-FFF2-40B4-BE49-F238E27FC236}">
                      <a16:creationId xmlns:a16="http://schemas.microsoft.com/office/drawing/2014/main" id="{85FF8450-5B97-F6B3-23AD-F708652AFC1D}"/>
                    </a:ext>
                  </a:extLst>
                </p:cNvPr>
                <p:cNvPicPr>
                  <a:picLocks/>
                </p:cNvPicPr>
                <p:nvPr/>
              </p:nvPicPr>
              <p:blipFill rotWithShape="1">
                <a:blip r:embed="rId13"/>
                <a:srcRect l="11841" r="8975"/>
                <a:stretch/>
              </p:blipFill>
              <p:spPr>
                <a:xfrm>
                  <a:off x="2783512" y="5214403"/>
                  <a:ext cx="942975" cy="972000"/>
                </a:xfrm>
                <a:prstGeom prst="ellipse">
                  <a:avLst/>
                </a:prstGeom>
              </p:spPr>
            </p:pic>
            <p:sp>
              <p:nvSpPr>
                <p:cNvPr id="62" name="正方形/長方形 61">
                  <a:extLst>
                    <a:ext uri="{FF2B5EF4-FFF2-40B4-BE49-F238E27FC236}">
                      <a16:creationId xmlns:a16="http://schemas.microsoft.com/office/drawing/2014/main" id="{7AD435BC-BAD0-C654-57A8-3B8AB633936A}"/>
                    </a:ext>
                  </a:extLst>
                </p:cNvPr>
                <p:cNvSpPr/>
                <p:nvPr/>
              </p:nvSpPr>
              <p:spPr>
                <a:xfrm>
                  <a:off x="2609857" y="5433811"/>
                  <a:ext cx="1303935" cy="523220"/>
                </a:xfrm>
                <a:prstGeom prst="rect">
                  <a:avLst/>
                </a:prstGeom>
              </p:spPr>
              <p:txBody>
                <a:bodyPr wrap="square">
                  <a:spAutoFit/>
                </a:bodyPr>
                <a:lstStyle/>
                <a:p>
                  <a:pPr algn="ctr" defTabSz="863508"/>
                  <a:r>
                    <a:rPr lang="en-US" altLang="ja-JP" sz="1400" b="1" dirty="0">
                      <a:effectLst>
                        <a:glow rad="107113">
                          <a:schemeClr val="bg1"/>
                        </a:glow>
                      </a:effectLst>
                      <a:latin typeface="UD Digi Kyokasho N-B" panose="02020700000000000000" pitchFamily="49" charset="-128"/>
                      <a:ea typeface="UD Digi Kyokasho N-B" panose="02020700000000000000" pitchFamily="49" charset="-128"/>
                    </a:rPr>
                    <a:t>Polymer Chemistry</a:t>
                  </a:r>
                  <a:endParaRPr lang="en-US" altLang="ja-JP" sz="1400" b="1" dirty="0">
                    <a:solidFill>
                      <a:srgbClr val="000000"/>
                    </a:solidFill>
                    <a:effectLst>
                      <a:glow rad="107113">
                        <a:schemeClr val="bg1"/>
                      </a:glow>
                    </a:effectLst>
                    <a:latin typeface="UD Digi Kyokasho N-B" panose="02020700000000000000" pitchFamily="49" charset="-128"/>
                    <a:ea typeface="UD Digi Kyokasho N-B" panose="02020700000000000000" pitchFamily="49" charset="-128"/>
                  </a:endParaRPr>
                </a:p>
              </p:txBody>
            </p:sp>
            <p:pic>
              <p:nvPicPr>
                <p:cNvPr id="63" name="図 62">
                  <a:extLst>
                    <a:ext uri="{FF2B5EF4-FFF2-40B4-BE49-F238E27FC236}">
                      <a16:creationId xmlns:a16="http://schemas.microsoft.com/office/drawing/2014/main" id="{BECB989B-8638-F057-0F2B-0A20BD0CF704}"/>
                    </a:ext>
                  </a:extLst>
                </p:cNvPr>
                <p:cNvPicPr>
                  <a:picLocks noChangeAspect="1"/>
                </p:cNvPicPr>
                <p:nvPr/>
              </p:nvPicPr>
              <p:blipFill rotWithShape="1">
                <a:blip r:embed="rId14"/>
                <a:srcRect l="6207" t="3879" r="2369" b="22060"/>
                <a:stretch/>
              </p:blipFill>
              <p:spPr>
                <a:xfrm>
                  <a:off x="638237" y="2257067"/>
                  <a:ext cx="943812" cy="948863"/>
                </a:xfrm>
                <a:prstGeom prst="ellipse">
                  <a:avLst/>
                </a:prstGeom>
              </p:spPr>
            </p:pic>
            <p:sp>
              <p:nvSpPr>
                <p:cNvPr id="48128" name="正方形/長方形 48127">
                  <a:extLst>
                    <a:ext uri="{FF2B5EF4-FFF2-40B4-BE49-F238E27FC236}">
                      <a16:creationId xmlns:a16="http://schemas.microsoft.com/office/drawing/2014/main" id="{B714D0FA-5BEA-DDCD-6666-51B78C70D761}"/>
                    </a:ext>
                  </a:extLst>
                </p:cNvPr>
                <p:cNvSpPr/>
                <p:nvPr/>
              </p:nvSpPr>
              <p:spPr>
                <a:xfrm>
                  <a:off x="451601" y="2460086"/>
                  <a:ext cx="1310270" cy="523220"/>
                </a:xfrm>
                <a:prstGeom prst="rect">
                  <a:avLst/>
                </a:prstGeom>
              </p:spPr>
              <p:txBody>
                <a:bodyPr wrap="square">
                  <a:spAutoFit/>
                </a:bodyPr>
                <a:lstStyle/>
                <a:p>
                  <a:pPr algn="ctr" defTabSz="863508"/>
                  <a:r>
                    <a:rPr lang="en-US" altLang="ja-JP" sz="1400" b="1" dirty="0">
                      <a:effectLst>
                        <a:glow rad="63500">
                          <a:schemeClr val="bg1">
                            <a:alpha val="93269"/>
                          </a:schemeClr>
                        </a:glow>
                      </a:effectLst>
                      <a:latin typeface="UD Digi Kyokasho N-B" panose="02020700000000000000" pitchFamily="49" charset="-128"/>
                      <a:ea typeface="UD Digi Kyokasho N-B" panose="02020700000000000000" pitchFamily="49" charset="-128"/>
                    </a:rPr>
                    <a:t>Catalytic Chemistry</a:t>
                  </a:r>
                  <a:endParaRPr lang="ja-JP" altLang="en-US" sz="1400" b="1" dirty="0">
                    <a:solidFill>
                      <a:srgbClr val="000000"/>
                    </a:solidFill>
                    <a:effectLst>
                      <a:glow rad="63500">
                        <a:schemeClr val="bg1">
                          <a:alpha val="93269"/>
                        </a:schemeClr>
                      </a:glow>
                    </a:effectLst>
                    <a:latin typeface="UD Digi Kyokasho N-B" panose="02020700000000000000" pitchFamily="49" charset="-128"/>
                    <a:ea typeface="UD Digi Kyokasho N-B" panose="02020700000000000000" pitchFamily="49" charset="-128"/>
                  </a:endParaRPr>
                </a:p>
              </p:txBody>
            </p:sp>
            <p:pic>
              <p:nvPicPr>
                <p:cNvPr id="48130" name="Picture 9" descr="180px Aspergillusniger JPG">
                  <a:extLst>
                    <a:ext uri="{FF2B5EF4-FFF2-40B4-BE49-F238E27FC236}">
                      <a16:creationId xmlns:a16="http://schemas.microsoft.com/office/drawing/2014/main" id="{DE135401-503F-0335-13A7-BDB1661AF5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84950" y="5225266"/>
                  <a:ext cx="964142" cy="9611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正方形/長方形 48130">
                  <a:extLst>
                    <a:ext uri="{FF2B5EF4-FFF2-40B4-BE49-F238E27FC236}">
                      <a16:creationId xmlns:a16="http://schemas.microsoft.com/office/drawing/2014/main" id="{46BC3A17-FFE2-E22A-BD6F-E1322E244A33}"/>
                    </a:ext>
                  </a:extLst>
                </p:cNvPr>
                <p:cNvSpPr/>
                <p:nvPr/>
              </p:nvSpPr>
              <p:spPr>
                <a:xfrm>
                  <a:off x="1030425" y="5430875"/>
                  <a:ext cx="1973289" cy="523220"/>
                </a:xfrm>
                <a:prstGeom prst="rect">
                  <a:avLst/>
                </a:prstGeom>
                <a:effectLst>
                  <a:glow rad="63500">
                    <a:schemeClr val="bg1">
                      <a:alpha val="84001"/>
                    </a:schemeClr>
                  </a:glow>
                </a:effectLst>
              </p:spPr>
              <p:txBody>
                <a:bodyPr wrap="square">
                  <a:spAutoFit/>
                </a:bodyPr>
                <a:lstStyle/>
                <a:p>
                  <a:pPr algn="ctr" defTabSz="863508"/>
                  <a:r>
                    <a:rPr lang="en-US" altLang="ja-JP" sz="1400" b="1" dirty="0">
                      <a:solidFill>
                        <a:srgbClr val="000000"/>
                      </a:solidFill>
                      <a:effectLst>
                        <a:glow rad="127000">
                          <a:schemeClr val="bg1"/>
                        </a:glow>
                      </a:effectLst>
                      <a:latin typeface="UD Digi Kyokasho N-B" panose="02020700000000000000" pitchFamily="49" charset="-128"/>
                      <a:ea typeface="UD Digi Kyokasho N-B" panose="02020700000000000000" pitchFamily="49" charset="-128"/>
                    </a:rPr>
                    <a:t>Applied </a:t>
                  </a:r>
                </a:p>
                <a:p>
                  <a:pPr algn="ctr" defTabSz="863508"/>
                  <a:r>
                    <a:rPr lang="en-US" altLang="ja-JP" sz="1400" b="1" dirty="0">
                      <a:solidFill>
                        <a:srgbClr val="000000"/>
                      </a:solidFill>
                      <a:effectLst>
                        <a:glow rad="127000">
                          <a:schemeClr val="bg1"/>
                        </a:glow>
                      </a:effectLst>
                      <a:latin typeface="UD Digi Kyokasho N-B" panose="02020700000000000000" pitchFamily="49" charset="-128"/>
                      <a:ea typeface="UD Digi Kyokasho N-B" panose="02020700000000000000" pitchFamily="49" charset="-128"/>
                    </a:rPr>
                    <a:t>Biochemistry</a:t>
                  </a:r>
                </a:p>
              </p:txBody>
            </p:sp>
            <p:pic>
              <p:nvPicPr>
                <p:cNvPr id="48132" name="図 48131" descr="ネックレス が含まれている画像&#10;&#10;自動的に生成された説明">
                  <a:extLst>
                    <a:ext uri="{FF2B5EF4-FFF2-40B4-BE49-F238E27FC236}">
                      <a16:creationId xmlns:a16="http://schemas.microsoft.com/office/drawing/2014/main" id="{8665444E-2797-3EA1-F208-52AB13444014}"/>
                    </a:ext>
                  </a:extLst>
                </p:cNvPr>
                <p:cNvPicPr>
                  <a:picLocks noChangeAspect="1"/>
                </p:cNvPicPr>
                <p:nvPr/>
              </p:nvPicPr>
              <p:blipFill rotWithShape="1">
                <a:blip r:embed="rId16"/>
                <a:srcRect l="12093" t="2577" r="6906"/>
                <a:stretch/>
              </p:blipFill>
              <p:spPr>
                <a:xfrm>
                  <a:off x="3721738" y="4493232"/>
                  <a:ext cx="999682" cy="1007400"/>
                </a:xfrm>
                <a:prstGeom prst="ellipse">
                  <a:avLst/>
                </a:prstGeom>
              </p:spPr>
            </p:pic>
            <p:sp>
              <p:nvSpPr>
                <p:cNvPr id="48133" name="正方形/長方形 48132">
                  <a:extLst>
                    <a:ext uri="{FF2B5EF4-FFF2-40B4-BE49-F238E27FC236}">
                      <a16:creationId xmlns:a16="http://schemas.microsoft.com/office/drawing/2014/main" id="{24439300-CEE4-F2B8-B286-477055F5152D}"/>
                    </a:ext>
                  </a:extLst>
                </p:cNvPr>
                <p:cNvSpPr/>
                <p:nvPr/>
              </p:nvSpPr>
              <p:spPr>
                <a:xfrm>
                  <a:off x="3448442" y="4615824"/>
                  <a:ext cx="1581260" cy="738664"/>
                </a:xfrm>
                <a:prstGeom prst="rect">
                  <a:avLst/>
                </a:prstGeom>
              </p:spPr>
              <p:txBody>
                <a:bodyPr wrap="square">
                  <a:spAutoFit/>
                </a:bodyPr>
                <a:lstStyle/>
                <a:p>
                  <a:pPr algn="ctr" defTabSz="863508"/>
                  <a:r>
                    <a:rPr lang="en-US" altLang="ja-JP" sz="1400" b="1" dirty="0">
                      <a:solidFill>
                        <a:srgbClr val="000000"/>
                      </a:solidFill>
                      <a:effectLst>
                        <a:glow rad="203847">
                          <a:schemeClr val="bg1">
                            <a:alpha val="90000"/>
                          </a:schemeClr>
                        </a:glow>
                      </a:effectLst>
                      <a:latin typeface="UD Digi Kyokasho N-B" panose="02020700000000000000" pitchFamily="49" charset="-128"/>
                      <a:ea typeface="UD Digi Kyokasho N-B" panose="02020700000000000000" pitchFamily="49" charset="-128"/>
                    </a:rPr>
                    <a:t>Synthetic Organic Chemistry</a:t>
                  </a:r>
                </a:p>
              </p:txBody>
            </p:sp>
            <p:pic>
              <p:nvPicPr>
                <p:cNvPr id="48134" name="図 48133">
                  <a:extLst>
                    <a:ext uri="{FF2B5EF4-FFF2-40B4-BE49-F238E27FC236}">
                      <a16:creationId xmlns:a16="http://schemas.microsoft.com/office/drawing/2014/main" id="{C396485D-8484-D46C-0C34-105C6D7EBFDD}"/>
                    </a:ext>
                  </a:extLst>
                </p:cNvPr>
                <p:cNvPicPr>
                  <a:picLocks noChangeAspect="1"/>
                </p:cNvPicPr>
                <p:nvPr/>
              </p:nvPicPr>
              <p:blipFill>
                <a:blip r:embed="rId17"/>
                <a:stretch>
                  <a:fillRect/>
                </a:stretch>
              </p:blipFill>
              <p:spPr>
                <a:xfrm>
                  <a:off x="624143" y="4510996"/>
                  <a:ext cx="972000" cy="972000"/>
                </a:xfrm>
                <a:prstGeom prst="ellipse">
                  <a:avLst/>
                </a:prstGeom>
              </p:spPr>
            </p:pic>
            <p:sp>
              <p:nvSpPr>
                <p:cNvPr id="48135" name="正方形/長方形 48134">
                  <a:extLst>
                    <a:ext uri="{FF2B5EF4-FFF2-40B4-BE49-F238E27FC236}">
                      <a16:creationId xmlns:a16="http://schemas.microsoft.com/office/drawing/2014/main" id="{01E3E27E-47A8-85CA-C8AF-D25A0610E6EA}"/>
                    </a:ext>
                  </a:extLst>
                </p:cNvPr>
                <p:cNvSpPr/>
                <p:nvPr/>
              </p:nvSpPr>
              <p:spPr>
                <a:xfrm>
                  <a:off x="296224" y="4734016"/>
                  <a:ext cx="1581260" cy="523220"/>
                </a:xfrm>
                <a:prstGeom prst="rect">
                  <a:avLst/>
                </a:prstGeom>
                <a:effectLst>
                  <a:glow rad="63500">
                    <a:schemeClr val="bg1">
                      <a:alpha val="40000"/>
                    </a:schemeClr>
                  </a:glow>
                </a:effectLst>
              </p:spPr>
              <p:txBody>
                <a:bodyPr wrap="square">
                  <a:spAutoFit/>
                </a:bodyPr>
                <a:lstStyle/>
                <a:p>
                  <a:pPr algn="ctr" defTabSz="863508"/>
                  <a:r>
                    <a:rPr lang="en-US" altLang="ja-JP" sz="1400" b="1" dirty="0">
                      <a:solidFill>
                        <a:srgbClr val="000000"/>
                      </a:solidFill>
                      <a:effectLst>
                        <a:glow rad="63500">
                          <a:schemeClr val="bg1">
                            <a:alpha val="85821"/>
                          </a:schemeClr>
                        </a:glow>
                      </a:effectLst>
                      <a:latin typeface="UD Digi Kyokasho N-B" panose="02020700000000000000" pitchFamily="49" charset="-128"/>
                      <a:ea typeface="UD Digi Kyokasho N-B" panose="02020700000000000000" pitchFamily="49" charset="-128"/>
                    </a:rPr>
                    <a:t>Chemical Engineering</a:t>
                  </a:r>
                </a:p>
              </p:txBody>
            </p:sp>
            <p:pic>
              <p:nvPicPr>
                <p:cNvPr id="48136" name="図 48135">
                  <a:extLst>
                    <a:ext uri="{FF2B5EF4-FFF2-40B4-BE49-F238E27FC236}">
                      <a16:creationId xmlns:a16="http://schemas.microsoft.com/office/drawing/2014/main" id="{ED93CE5F-CDE1-679D-EA17-A867B3CD5911}"/>
                    </a:ext>
                  </a:extLst>
                </p:cNvPr>
                <p:cNvPicPr>
                  <a:picLocks noChangeAspect="1"/>
                </p:cNvPicPr>
                <p:nvPr/>
              </p:nvPicPr>
              <p:blipFill rotWithShape="1">
                <a:blip r:embed="rId18"/>
                <a:srcRect l="8954" t="52338" r="66741" b="5308"/>
                <a:stretch/>
              </p:blipFill>
              <p:spPr>
                <a:xfrm>
                  <a:off x="1595239" y="1543762"/>
                  <a:ext cx="953853" cy="954107"/>
                </a:xfrm>
                <a:prstGeom prst="ellipse">
                  <a:avLst/>
                </a:prstGeom>
              </p:spPr>
            </p:pic>
            <p:sp>
              <p:nvSpPr>
                <p:cNvPr id="48139" name="正方形/長方形 48138">
                  <a:extLst>
                    <a:ext uri="{FF2B5EF4-FFF2-40B4-BE49-F238E27FC236}">
                      <a16:creationId xmlns:a16="http://schemas.microsoft.com/office/drawing/2014/main" id="{7603307D-A8F2-A2D2-D477-DBB2ABE9A8A4}"/>
                    </a:ext>
                  </a:extLst>
                </p:cNvPr>
                <p:cNvSpPr/>
                <p:nvPr/>
              </p:nvSpPr>
              <p:spPr>
                <a:xfrm>
                  <a:off x="1546687" y="1785226"/>
                  <a:ext cx="992579" cy="523220"/>
                </a:xfrm>
                <a:prstGeom prst="rect">
                  <a:avLst/>
                </a:prstGeom>
                <a:effectLst>
                  <a:glow rad="127000">
                    <a:schemeClr val="bg1"/>
                  </a:glow>
                </a:effectLst>
              </p:spPr>
              <p:txBody>
                <a:bodyPr wrap="none">
                  <a:spAutoFit/>
                </a:bodyPr>
                <a:lstStyle/>
                <a:p>
                  <a:pPr algn="ctr" defTabSz="863508"/>
                  <a:r>
                    <a:rPr lang="en-US" altLang="ja-JP" sz="1400" b="1" dirty="0">
                      <a:solidFill>
                        <a:srgbClr val="000000"/>
                      </a:solidFill>
                      <a:effectLst>
                        <a:glow rad="63500">
                          <a:schemeClr val="bg1">
                            <a:alpha val="86179"/>
                          </a:schemeClr>
                        </a:glow>
                      </a:effectLst>
                      <a:latin typeface="UD Digi Kyokasho N-B" panose="02020700000000000000" pitchFamily="49" charset="-128"/>
                      <a:ea typeface="UD Digi Kyokasho N-B" panose="02020700000000000000" pitchFamily="49" charset="-128"/>
                    </a:rPr>
                    <a:t>Inorganic</a:t>
                  </a:r>
                </a:p>
                <a:p>
                  <a:pPr algn="ctr" defTabSz="863508"/>
                  <a:r>
                    <a:rPr lang="en-US" altLang="ja-JP" sz="1400" b="1" dirty="0">
                      <a:effectLst>
                        <a:glow rad="63500">
                          <a:schemeClr val="bg1">
                            <a:alpha val="86179"/>
                          </a:schemeClr>
                        </a:glow>
                      </a:effectLst>
                      <a:latin typeface="UD Digi Kyokasho N-B" panose="02020700000000000000" pitchFamily="49" charset="-128"/>
                      <a:ea typeface="UD Digi Kyokasho N-B" panose="02020700000000000000" pitchFamily="49" charset="-128"/>
                    </a:rPr>
                    <a:t>Chemistry</a:t>
                  </a:r>
                  <a:endParaRPr lang="ja-JP" altLang="en-US" sz="1400" b="1" dirty="0">
                    <a:solidFill>
                      <a:srgbClr val="000000"/>
                    </a:solidFill>
                    <a:effectLst>
                      <a:glow rad="63500">
                        <a:schemeClr val="bg1">
                          <a:alpha val="86179"/>
                        </a:schemeClr>
                      </a:glow>
                    </a:effectLst>
                    <a:latin typeface="UD Digi Kyokasho N-B" panose="02020700000000000000" pitchFamily="49" charset="-128"/>
                    <a:ea typeface="UD Digi Kyokasho N-B" panose="02020700000000000000" pitchFamily="49" charset="-128"/>
                  </a:endParaRPr>
                </a:p>
              </p:txBody>
            </p:sp>
          </p:grpSp>
          <p:grpSp>
            <p:nvGrpSpPr>
              <p:cNvPr id="52" name="グループ化 51">
                <a:extLst>
                  <a:ext uri="{FF2B5EF4-FFF2-40B4-BE49-F238E27FC236}">
                    <a16:creationId xmlns:a16="http://schemas.microsoft.com/office/drawing/2014/main" id="{CABB8A12-51E0-48A0-E8FC-C03FD1EA63DE}"/>
                  </a:ext>
                </a:extLst>
              </p:cNvPr>
              <p:cNvGrpSpPr/>
              <p:nvPr/>
            </p:nvGrpSpPr>
            <p:grpSpPr>
              <a:xfrm>
                <a:off x="2704479" y="1527584"/>
                <a:ext cx="1348727" cy="1200810"/>
                <a:chOff x="2704479" y="1527584"/>
                <a:chExt cx="1348727" cy="1200810"/>
              </a:xfrm>
            </p:grpSpPr>
            <p:pic>
              <p:nvPicPr>
                <p:cNvPr id="53" name="図 52">
                  <a:extLst>
                    <a:ext uri="{FF2B5EF4-FFF2-40B4-BE49-F238E27FC236}">
                      <a16:creationId xmlns:a16="http://schemas.microsoft.com/office/drawing/2014/main" id="{63932526-1CE7-BB8E-A428-D48A46F30979}"/>
                    </a:ext>
                  </a:extLst>
                </p:cNvPr>
                <p:cNvPicPr>
                  <a:picLocks noChangeAspect="1"/>
                </p:cNvPicPr>
                <p:nvPr/>
              </p:nvPicPr>
              <p:blipFill>
                <a:blip r:embed="rId19"/>
                <a:stretch>
                  <a:fillRect/>
                </a:stretch>
              </p:blipFill>
              <p:spPr>
                <a:xfrm>
                  <a:off x="2787057" y="1527584"/>
                  <a:ext cx="1200810" cy="1200810"/>
                </a:xfrm>
                <a:prstGeom prst="rect">
                  <a:avLst/>
                </a:prstGeom>
              </p:spPr>
            </p:pic>
            <p:pic>
              <p:nvPicPr>
                <p:cNvPr id="54" name="図 53">
                  <a:extLst>
                    <a:ext uri="{FF2B5EF4-FFF2-40B4-BE49-F238E27FC236}">
                      <a16:creationId xmlns:a16="http://schemas.microsoft.com/office/drawing/2014/main" id="{9DEA0F27-A306-50AD-452A-FF2D062E26F0}"/>
                    </a:ext>
                  </a:extLst>
                </p:cNvPr>
                <p:cNvPicPr>
                  <a:picLocks noChangeAspect="1"/>
                </p:cNvPicPr>
                <p:nvPr/>
              </p:nvPicPr>
              <p:blipFill>
                <a:blip r:embed="rId20"/>
                <a:stretch>
                  <a:fillRect/>
                </a:stretch>
              </p:blipFill>
              <p:spPr>
                <a:xfrm>
                  <a:off x="2875615" y="1608537"/>
                  <a:ext cx="1000375" cy="1035489"/>
                </a:xfrm>
                <a:prstGeom prst="ellipse">
                  <a:avLst/>
                </a:prstGeom>
              </p:spPr>
            </p:pic>
            <p:sp>
              <p:nvSpPr>
                <p:cNvPr id="55" name="正方形/長方形 54">
                  <a:extLst>
                    <a:ext uri="{FF2B5EF4-FFF2-40B4-BE49-F238E27FC236}">
                      <a16:creationId xmlns:a16="http://schemas.microsoft.com/office/drawing/2014/main" id="{91655750-D14D-5A70-A325-EE33E61F014F}"/>
                    </a:ext>
                  </a:extLst>
                </p:cNvPr>
                <p:cNvSpPr/>
                <p:nvPr/>
              </p:nvSpPr>
              <p:spPr>
                <a:xfrm>
                  <a:off x="2704479" y="1814951"/>
                  <a:ext cx="1348727" cy="738664"/>
                </a:xfrm>
                <a:prstGeom prst="rect">
                  <a:avLst/>
                </a:prstGeom>
                <a:effectLst>
                  <a:glow rad="127000">
                    <a:schemeClr val="bg1"/>
                  </a:glow>
                </a:effectLst>
              </p:spPr>
              <p:txBody>
                <a:bodyPr wrap="square">
                  <a:spAutoFit/>
                </a:bodyPr>
                <a:lstStyle/>
                <a:p>
                  <a:pPr algn="ctr" defTabSz="863508"/>
                  <a:r>
                    <a:rPr lang="en-US" altLang="ja-JP" sz="1400" b="1" dirty="0">
                      <a:solidFill>
                        <a:srgbClr val="000000"/>
                      </a:solidFill>
                      <a:effectLst>
                        <a:glow rad="63500">
                          <a:schemeClr val="bg1">
                            <a:alpha val="86179"/>
                          </a:schemeClr>
                        </a:glow>
                      </a:effectLst>
                      <a:latin typeface="UD Digi Kyokasho N-B" panose="02020700000000000000" pitchFamily="49" charset="-128"/>
                      <a:ea typeface="UD Digi Kyokasho N-B" panose="02020700000000000000" pitchFamily="49" charset="-128"/>
                    </a:rPr>
                    <a:t>Materials Design Engineering</a:t>
                  </a:r>
                  <a:endParaRPr lang="ja-JP" altLang="en-US" sz="1400" b="1" dirty="0">
                    <a:solidFill>
                      <a:srgbClr val="000000"/>
                    </a:solidFill>
                    <a:effectLst>
                      <a:glow rad="63500">
                        <a:schemeClr val="bg1">
                          <a:alpha val="86179"/>
                        </a:schemeClr>
                      </a:glow>
                    </a:effectLst>
                    <a:latin typeface="UD Digi Kyokasho N-B" panose="02020700000000000000" pitchFamily="49" charset="-128"/>
                    <a:ea typeface="UD Digi Kyokasho N-B" panose="02020700000000000000" pitchFamily="49" charset="-128"/>
                  </a:endParaRPr>
                </a:p>
              </p:txBody>
            </p:sp>
          </p:grpSp>
        </p:grpSp>
      </p:grpSp>
    </p:spTree>
    <p:extLst>
      <p:ext uri="{BB962C8B-B14F-4D97-AF65-F5344CB8AC3E}">
        <p14:creationId xmlns:p14="http://schemas.microsoft.com/office/powerpoint/2010/main" val="16552194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タイトル 3">
            <a:extLst>
              <a:ext uri="{FF2B5EF4-FFF2-40B4-BE49-F238E27FC236}">
                <a16:creationId xmlns:a16="http://schemas.microsoft.com/office/drawing/2014/main" id="{01B4CDB0-5E3A-8010-4D13-F4D1C2C2A9B8}"/>
              </a:ext>
            </a:extLst>
          </p:cNvPr>
          <p:cNvSpPr>
            <a:spLocks noGrp="1"/>
          </p:cNvSpPr>
          <p:nvPr>
            <p:ph type="title"/>
          </p:nvPr>
        </p:nvSpPr>
        <p:spPr>
          <a:xfrm>
            <a:off x="468313" y="0"/>
            <a:ext cx="8207375" cy="600075"/>
          </a:xfrm>
        </p:spPr>
        <p:txBody>
          <a:bodyPr/>
          <a:lstStyle/>
          <a:p>
            <a:r>
              <a:rPr lang="ja-JP" altLang="en-US" sz="2000" kern="0" dirty="0"/>
              <a:t>Educational Content and Objectives </a:t>
            </a:r>
            <a:r>
              <a:rPr lang="en-US" altLang="ja-JP" sz="2000" kern="0" dirty="0"/>
              <a:t>(Applied </a:t>
            </a:r>
            <a:r>
              <a:rPr lang="ja-JP" altLang="en-US" sz="2000" kern="0" dirty="0"/>
              <a:t>Chemistry</a:t>
            </a:r>
            <a:r>
              <a:rPr lang="en-US" altLang="ja-JP" sz="2000" kern="0" dirty="0"/>
              <a:t>) </a:t>
            </a:r>
            <a:endParaRPr kumimoji="1" lang="ja-JP" altLang="en-US" sz="2000" dirty="0"/>
          </a:p>
        </p:txBody>
      </p:sp>
      <p:sp>
        <p:nvSpPr>
          <p:cNvPr id="59" name="片側の 2 つの角を丸めた四角形 10">
            <a:extLst>
              <a:ext uri="{FF2B5EF4-FFF2-40B4-BE49-F238E27FC236}">
                <a16:creationId xmlns:a16="http://schemas.microsoft.com/office/drawing/2014/main" id="{AFD8215B-7BE7-C328-2244-CDE2FD81D565}"/>
              </a:ext>
            </a:extLst>
          </p:cNvPr>
          <p:cNvSpPr/>
          <p:nvPr/>
        </p:nvSpPr>
        <p:spPr>
          <a:xfrm>
            <a:off x="468313" y="1247327"/>
            <a:ext cx="8207375" cy="911634"/>
          </a:xfrm>
          <a:prstGeom prst="round2SameRect">
            <a:avLst>
              <a:gd name="adj1" fmla="val 0"/>
              <a:gd name="adj2" fmla="val 5044"/>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60" name="Text Box 12">
            <a:extLst>
              <a:ext uri="{FF2B5EF4-FFF2-40B4-BE49-F238E27FC236}">
                <a16:creationId xmlns:a16="http://schemas.microsoft.com/office/drawing/2014/main" id="{F8EF921D-DF48-0E70-0DD4-B27BF69D3622}"/>
              </a:ext>
            </a:extLst>
          </p:cNvPr>
          <p:cNvSpPr txBox="1">
            <a:spLocks noChangeArrowheads="1"/>
          </p:cNvSpPr>
          <p:nvPr/>
        </p:nvSpPr>
        <p:spPr bwMode="auto">
          <a:xfrm>
            <a:off x="468313" y="815526"/>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Practical Applications of Theories</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61" name="片側の 2 つの角を丸めた四角形 13">
            <a:extLst>
              <a:ext uri="{FF2B5EF4-FFF2-40B4-BE49-F238E27FC236}">
                <a16:creationId xmlns:a16="http://schemas.microsoft.com/office/drawing/2014/main" id="{7DCF3898-99F5-FD36-B386-3EA368101ADF}"/>
              </a:ext>
            </a:extLst>
          </p:cNvPr>
          <p:cNvSpPr/>
          <p:nvPr/>
        </p:nvSpPr>
        <p:spPr>
          <a:xfrm>
            <a:off x="468312" y="5418246"/>
            <a:ext cx="8207375" cy="999366"/>
          </a:xfrm>
          <a:prstGeom prst="round2SameRect">
            <a:avLst>
              <a:gd name="adj1" fmla="val 0"/>
              <a:gd name="adj2" fmla="val 7711"/>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62" name="Text Box 12">
            <a:extLst>
              <a:ext uri="{FF2B5EF4-FFF2-40B4-BE49-F238E27FC236}">
                <a16:creationId xmlns:a16="http://schemas.microsoft.com/office/drawing/2014/main" id="{F19DA27D-7C44-13E6-D55F-EA07560C10C1}"/>
              </a:ext>
            </a:extLst>
          </p:cNvPr>
          <p:cNvSpPr txBox="1">
            <a:spLocks noChangeArrowheads="1"/>
          </p:cNvSpPr>
          <p:nvPr/>
        </p:nvSpPr>
        <p:spPr bwMode="auto">
          <a:xfrm>
            <a:off x="468312" y="5001947"/>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Our History and Tradition</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63" name="正方形/長方形 5">
            <a:extLst>
              <a:ext uri="{FF2B5EF4-FFF2-40B4-BE49-F238E27FC236}">
                <a16:creationId xmlns:a16="http://schemas.microsoft.com/office/drawing/2014/main" id="{D6F836D8-5CFD-3236-C547-5260C12309AA}"/>
              </a:ext>
            </a:extLst>
          </p:cNvPr>
          <p:cNvSpPr>
            <a:spLocks noChangeArrowheads="1"/>
          </p:cNvSpPr>
          <p:nvPr/>
        </p:nvSpPr>
        <p:spPr bwMode="auto">
          <a:xfrm>
            <a:off x="468312" y="5462727"/>
            <a:ext cx="8207375" cy="74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en-US" altLang="ja-JP" sz="1800" b="0" i="0" u="none" strike="noStrike" kern="1200" cap="none" spc="0" normalizeH="0" baseline="0" noProof="0" dirty="0">
                <a:ln>
                  <a:noFill/>
                </a:ln>
                <a:solidFill>
                  <a:srgbClr val="000000"/>
                </a:solidFill>
                <a:effectLst/>
                <a:uLnTx/>
                <a:uFillTx/>
                <a:latin typeface="Century Gothic" panose="020B0502020202020204" pitchFamily="34" charset="0"/>
                <a:sym typeface="Arial" charset="0"/>
              </a:rPr>
              <a:t>since 1917,</a:t>
            </a:r>
            <a:r>
              <a:rPr kumimoji="0" lang="ja-JP" altLang="en-US" sz="1800" b="0" i="0" u="none" strike="noStrike" kern="1200" cap="none" spc="0" normalizeH="0" baseline="0" noProof="0">
                <a:ln>
                  <a:noFill/>
                </a:ln>
                <a:solidFill>
                  <a:srgbClr val="000000"/>
                </a:solidFill>
                <a:effectLst/>
                <a:uLnTx/>
                <a:uFillTx/>
                <a:latin typeface="Century Gothic" panose="020B0502020202020204" pitchFamily="34" charset="0"/>
                <a:sym typeface="Arial" charset="0"/>
              </a:rPr>
              <a:t> </a:t>
            </a:r>
            <a:r>
              <a:rPr kumimoji="0" lang="en-US" altLang="ja-JP" sz="1800" dirty="0">
                <a:solidFill>
                  <a:srgbClr val="000000"/>
                </a:solidFill>
                <a:latin typeface="Century Gothic" panose="020B0502020202020204" pitchFamily="34" charset="0"/>
              </a:rPr>
              <a:t>Active and</a:t>
            </a:r>
            <a:r>
              <a:rPr kumimoji="0" lang="en-US" altLang="ja-JP" sz="1800" b="0" i="0" u="none" strike="noStrike" kern="1200" cap="none" spc="0" normalizeH="0" baseline="0" noProof="0" dirty="0">
                <a:ln>
                  <a:noFill/>
                </a:ln>
                <a:solidFill>
                  <a:srgbClr val="000000"/>
                </a:solidFill>
                <a:effectLst/>
                <a:uLnTx/>
                <a:uFillTx/>
                <a:latin typeface="Century Gothic" panose="020B0502020202020204" pitchFamily="34" charset="0"/>
                <a:sym typeface="Arial" charset="0"/>
              </a:rPr>
              <a:t> Strong </a:t>
            </a:r>
            <a:r>
              <a:rPr kumimoji="0" lang="en-US" altLang="ja-JP" sz="1800" dirty="0">
                <a:solidFill>
                  <a:srgbClr val="000000"/>
                </a:solidFill>
                <a:latin typeface="Century Gothic" panose="020B0502020202020204" pitchFamily="34" charset="0"/>
              </a:rPr>
              <a:t>N</a:t>
            </a:r>
            <a:r>
              <a:rPr kumimoji="0" lang="en-US" altLang="ja-JP" sz="1800" b="0" i="0" u="none" strike="noStrike" kern="1200" cap="none" spc="0" normalizeH="0" baseline="0" noProof="0" dirty="0" err="1">
                <a:ln>
                  <a:noFill/>
                </a:ln>
                <a:solidFill>
                  <a:srgbClr val="000000"/>
                </a:solidFill>
                <a:effectLst/>
                <a:uLnTx/>
                <a:uFillTx/>
                <a:latin typeface="Century Gothic" panose="020B0502020202020204" pitchFamily="34" charset="0"/>
                <a:sym typeface="Arial" charset="0"/>
              </a:rPr>
              <a:t>etwork</a:t>
            </a:r>
            <a:r>
              <a:rPr kumimoji="0" lang="en-US" altLang="ja-JP" sz="1800" b="0" i="0" u="none" strike="noStrike" kern="1200" cap="none" spc="0" normalizeH="0" baseline="0" noProof="0" dirty="0">
                <a:ln>
                  <a:noFill/>
                </a:ln>
                <a:solidFill>
                  <a:srgbClr val="000000"/>
                </a:solidFill>
                <a:effectLst/>
                <a:uLnTx/>
                <a:uFillTx/>
                <a:latin typeface="Century Gothic" panose="020B0502020202020204" pitchFamily="34" charset="0"/>
                <a:sym typeface="Arial" charset="0"/>
              </a:rPr>
              <a:t> of &gt;10,000 alumni.</a:t>
            </a: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en-US" altLang="ja-JP" sz="1800" b="0" i="0" u="none" strike="noStrike" kern="1200" cap="none" spc="0" normalizeH="0" baseline="0" noProof="0" dirty="0">
                <a:ln>
                  <a:noFill/>
                </a:ln>
                <a:solidFill>
                  <a:srgbClr val="000000"/>
                </a:solidFill>
                <a:effectLst/>
                <a:uLnTx/>
                <a:uFillTx/>
                <a:latin typeface="Century Gothic" panose="020B0502020202020204" pitchFamily="34" charset="0"/>
                <a:sym typeface="Arial" charset="0"/>
              </a:rPr>
              <a:t>Our own scholarship programs</a:t>
            </a:r>
            <a:endParaRPr kumimoji="0" lang="ja-JP" altLang="en-US" sz="1800" b="0" i="0" u="none" strike="noStrike" kern="1200" cap="none" spc="0" normalizeH="0" baseline="0" noProof="0">
              <a:ln>
                <a:noFill/>
              </a:ln>
              <a:solidFill>
                <a:srgbClr val="000000"/>
              </a:solidFill>
              <a:effectLst/>
              <a:uLnTx/>
              <a:uFillTx/>
              <a:latin typeface="Century Gothic" panose="020B0502020202020204" pitchFamily="34" charset="0"/>
              <a:sym typeface="Arial" charset="0"/>
            </a:endParaRPr>
          </a:p>
        </p:txBody>
      </p:sp>
      <p:sp>
        <p:nvSpPr>
          <p:cNvPr id="48128" name="片側の 2 つの角を丸めた四角形 16">
            <a:extLst>
              <a:ext uri="{FF2B5EF4-FFF2-40B4-BE49-F238E27FC236}">
                <a16:creationId xmlns:a16="http://schemas.microsoft.com/office/drawing/2014/main" id="{B5FB9382-6FBF-0569-BA0E-5E167D9571B4}"/>
              </a:ext>
            </a:extLst>
          </p:cNvPr>
          <p:cNvSpPr/>
          <p:nvPr/>
        </p:nvSpPr>
        <p:spPr>
          <a:xfrm>
            <a:off x="468312" y="2781101"/>
            <a:ext cx="8207375" cy="2047749"/>
          </a:xfrm>
          <a:prstGeom prst="round2SameRect">
            <a:avLst>
              <a:gd name="adj1" fmla="val 0"/>
              <a:gd name="adj2" fmla="val 10995"/>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48129" name="Text Box 12">
            <a:extLst>
              <a:ext uri="{FF2B5EF4-FFF2-40B4-BE49-F238E27FC236}">
                <a16:creationId xmlns:a16="http://schemas.microsoft.com/office/drawing/2014/main" id="{41D0628A-7B98-663F-CE0A-51F30E2D2F35}"/>
              </a:ext>
            </a:extLst>
          </p:cNvPr>
          <p:cNvSpPr txBox="1">
            <a:spLocks noChangeArrowheads="1"/>
          </p:cNvSpPr>
          <p:nvPr/>
        </p:nvSpPr>
        <p:spPr bwMode="auto">
          <a:xfrm>
            <a:off x="468312" y="2349300"/>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Education and Research</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48130" name="正方形/長方形 5">
            <a:extLst>
              <a:ext uri="{FF2B5EF4-FFF2-40B4-BE49-F238E27FC236}">
                <a16:creationId xmlns:a16="http://schemas.microsoft.com/office/drawing/2014/main" id="{A8E99193-F6A4-1DB1-D4D4-72C69E8C598C}"/>
              </a:ext>
            </a:extLst>
          </p:cNvPr>
          <p:cNvSpPr>
            <a:spLocks noChangeArrowheads="1"/>
          </p:cNvSpPr>
          <p:nvPr/>
        </p:nvSpPr>
        <p:spPr bwMode="auto">
          <a:xfrm>
            <a:off x="467424" y="2805092"/>
            <a:ext cx="8207375" cy="202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lvl="1" eaLnBrk="1" hangingPunct="1">
              <a:lnSpc>
                <a:spcPct val="110000"/>
              </a:lnSpc>
              <a:spcBef>
                <a:spcPts val="500"/>
              </a:spcBef>
              <a:buClr>
                <a:srgbClr val="4472C4"/>
              </a:buClr>
              <a:buSzPct val="125000"/>
              <a:buFont typeface="Wingdings" charset="2"/>
              <a:buChar char="l"/>
              <a:defRPr/>
            </a:pPr>
            <a:r>
              <a:rPr kumimoji="0" lang="en" altLang="ja-JP" sz="1800" dirty="0">
                <a:latin typeface="+mn-lt"/>
                <a:ea typeface="+mn-ea"/>
              </a:rPr>
              <a:t>“Lecture-Practice-Experiment” Cycled Programs to Master Practical Chemistry </a:t>
            </a:r>
          </a:p>
          <a:p>
            <a:pPr lvl="1" eaLnBrk="1" hangingPunct="1">
              <a:lnSpc>
                <a:spcPct val="110000"/>
              </a:lnSpc>
              <a:spcBef>
                <a:spcPts val="500"/>
              </a:spcBef>
              <a:buClr>
                <a:srgbClr val="4472C4"/>
              </a:buClr>
              <a:buSzPct val="125000"/>
              <a:buFont typeface="Wingdings" charset="2"/>
              <a:buChar char="l"/>
              <a:defRPr/>
            </a:pPr>
            <a:r>
              <a:rPr kumimoji="0" lang="en-US" altLang="ja-JP" sz="1800" dirty="0">
                <a:solidFill>
                  <a:srgbClr val="000000"/>
                </a:solidFill>
                <a:latin typeface="Century Gothic" panose="020B0502020202020204" pitchFamily="34" charset="0"/>
              </a:rPr>
              <a:t>Cutting-edge Research in 8 Research Divisions Related to Energy, Materials, Biotechnology, and Carbon Neutrality</a:t>
            </a:r>
            <a:endParaRPr kumimoji="0" lang="en-US" altLang="ja-JP" sz="1800" b="0" i="0" u="none" strike="noStrike" kern="1200" cap="none" spc="0" normalizeH="0" baseline="0" noProof="0" dirty="0">
              <a:ln>
                <a:noFill/>
              </a:ln>
              <a:effectLst/>
              <a:uLnTx/>
              <a:uFillTx/>
              <a:latin typeface="Meiryo UI" charset="-128"/>
              <a:sym typeface="Arial"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en-US" altLang="ja-JP" sz="1800" dirty="0">
                <a:solidFill>
                  <a:srgbClr val="000000"/>
                </a:solidFill>
                <a:latin typeface="Century Gothic" panose="020B0502020202020204" pitchFamily="34" charset="0"/>
              </a:rPr>
              <a:t>Great Research Facilities Supported by National Grants and Industrial Collaborations</a:t>
            </a:r>
            <a:endParaRPr kumimoji="0" lang="en-US" altLang="ja-JP" sz="1800" b="0" i="0" u="none" strike="noStrike" kern="1200" cap="none" spc="0" normalizeH="0" baseline="0" noProof="0" dirty="0">
              <a:ln>
                <a:noFill/>
              </a:ln>
              <a:solidFill>
                <a:srgbClr val="000000"/>
              </a:solidFill>
              <a:effectLst/>
              <a:uLnTx/>
              <a:uFillTx/>
              <a:latin typeface="Century Gothic" panose="020B0502020202020204" pitchFamily="34" charset="0"/>
              <a:sym typeface="Arial" charset="0"/>
            </a:endParaRPr>
          </a:p>
        </p:txBody>
      </p:sp>
      <p:sp>
        <p:nvSpPr>
          <p:cNvPr id="48131" name="正方形/長方形 5">
            <a:extLst>
              <a:ext uri="{FF2B5EF4-FFF2-40B4-BE49-F238E27FC236}">
                <a16:creationId xmlns:a16="http://schemas.microsoft.com/office/drawing/2014/main" id="{87E33C19-A277-8581-1EE7-B3F12A72916F}"/>
              </a:ext>
            </a:extLst>
          </p:cNvPr>
          <p:cNvSpPr>
            <a:spLocks noChangeArrowheads="1"/>
          </p:cNvSpPr>
          <p:nvPr/>
        </p:nvSpPr>
        <p:spPr bwMode="auto">
          <a:xfrm>
            <a:off x="591409" y="1378747"/>
            <a:ext cx="8207375" cy="74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lvl="1" eaLnBrk="1" hangingPunct="1">
              <a:lnSpc>
                <a:spcPct val="110000"/>
              </a:lnSpc>
              <a:spcBef>
                <a:spcPts val="500"/>
              </a:spcBef>
              <a:buClr>
                <a:srgbClr val="4472C4"/>
              </a:buClr>
              <a:buSzPct val="125000"/>
              <a:buFont typeface="Wingdings" charset="2"/>
              <a:buChar char="l"/>
              <a:defRPr/>
            </a:pPr>
            <a:r>
              <a:rPr kumimoji="0" lang="en" altLang="ja-JP" sz="1800" b="0" i="0" u="none" strike="noStrike" kern="1200" cap="none" spc="0" normalizeH="0" baseline="0" noProof="0" dirty="0">
                <a:ln>
                  <a:noFill/>
                </a:ln>
                <a:effectLst/>
                <a:uLnTx/>
                <a:uFillTx/>
                <a:latin typeface="+mn-lt"/>
                <a:ea typeface="+mn-ea"/>
                <a:sym typeface="Arial" charset="0"/>
              </a:rPr>
              <a:t>Practical Chemistry as Solutions for Sustainable Society</a:t>
            </a:r>
          </a:p>
          <a:p>
            <a:pPr lvl="1" eaLnBrk="1" hangingPunct="1">
              <a:lnSpc>
                <a:spcPct val="110000"/>
              </a:lnSpc>
              <a:spcBef>
                <a:spcPts val="500"/>
              </a:spcBef>
              <a:buClr>
                <a:srgbClr val="4472C4"/>
              </a:buClr>
              <a:buSzPct val="125000"/>
              <a:buFont typeface="Wingdings" charset="2"/>
              <a:buChar char="l"/>
              <a:defRPr/>
            </a:pPr>
            <a:r>
              <a:rPr kumimoji="0" lang="en" altLang="ja-JP" sz="1800" b="0" i="0" u="none" strike="noStrike" kern="1200" cap="none" spc="0" normalizeH="0" baseline="0" noProof="0" dirty="0" err="1">
                <a:ln>
                  <a:noFill/>
                </a:ln>
                <a:effectLst/>
                <a:uLnTx/>
                <a:uFillTx/>
                <a:latin typeface="+mn-lt"/>
                <a:ea typeface="+mn-ea"/>
                <a:sym typeface="Arial" charset="0"/>
              </a:rPr>
              <a:t>Inte</a:t>
            </a:r>
            <a:r>
              <a:rPr kumimoji="0" lang="en" altLang="ja-JP" sz="1800" dirty="0" err="1">
                <a:latin typeface="+mn-lt"/>
                <a:ea typeface="+mn-ea"/>
              </a:rPr>
              <a:t>gration</a:t>
            </a:r>
            <a:r>
              <a:rPr kumimoji="0" lang="en" altLang="ja-JP" sz="1800" dirty="0">
                <a:latin typeface="+mn-lt"/>
                <a:ea typeface="+mn-ea"/>
              </a:rPr>
              <a:t> of Interdisciplinary Fields Based on Chemistry</a:t>
            </a:r>
          </a:p>
        </p:txBody>
      </p:sp>
    </p:spTree>
    <p:extLst>
      <p:ext uri="{BB962C8B-B14F-4D97-AF65-F5344CB8AC3E}">
        <p14:creationId xmlns:p14="http://schemas.microsoft.com/office/powerpoint/2010/main" val="123247528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73573" y="0"/>
            <a:ext cx="8602116" cy="600075"/>
          </a:xfrm>
        </p:spPr>
        <p:txBody>
          <a:bodyPr/>
          <a:lstStyle/>
          <a:p>
            <a:r>
              <a:rPr lang="ja-JP" altLang="en-US" sz="2400" dirty="0"/>
              <a:t>Faculty in the Department of Applied Chemistry</a:t>
            </a:r>
          </a:p>
        </p:txBody>
      </p:sp>
      <p:sp>
        <p:nvSpPr>
          <p:cNvPr id="3" name="テキスト ボックス 2">
            <a:extLst>
              <a:ext uri="{FF2B5EF4-FFF2-40B4-BE49-F238E27FC236}">
                <a16:creationId xmlns:a16="http://schemas.microsoft.com/office/drawing/2014/main" id="{FE88E284-1131-FDDB-B409-57E01A3AA5DE}"/>
              </a:ext>
            </a:extLst>
          </p:cNvPr>
          <p:cNvSpPr txBox="1"/>
          <p:nvPr/>
        </p:nvSpPr>
        <p:spPr>
          <a:xfrm>
            <a:off x="246756" y="3730054"/>
            <a:ext cx="4819972" cy="2062103"/>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en" altLang="ja-JP" sz="1600" b="0" i="0" u="none" strike="noStrike" dirty="0">
                <a:solidFill>
                  <a:srgbClr val="212121"/>
                </a:solidFill>
                <a:effectLst/>
                <a:latin typeface="Meiryo UI" panose="020B0604030504040204" pitchFamily="34" charset="-128"/>
                <a:ea typeface="Meiryo UI" panose="020B0604030504040204" pitchFamily="34" charset="-128"/>
              </a:rPr>
              <a:t>Prof. </a:t>
            </a:r>
            <a:r>
              <a:rPr lang="en" altLang="ja-JP" sz="1600" b="0" i="0" u="none" strike="noStrike" dirty="0" err="1">
                <a:solidFill>
                  <a:srgbClr val="212121"/>
                </a:solidFill>
                <a:effectLst/>
                <a:latin typeface="Meiryo UI" panose="020B0604030504040204" pitchFamily="34" charset="-128"/>
                <a:ea typeface="Meiryo UI" panose="020B0604030504040204" pitchFamily="34" charset="-128"/>
              </a:rPr>
              <a:t>Sekine</a:t>
            </a:r>
            <a:r>
              <a:rPr lang="en" altLang="ja-JP" sz="1600" b="0" i="0" u="none" strike="noStrike" dirty="0">
                <a:solidFill>
                  <a:srgbClr val="212121"/>
                </a:solidFill>
                <a:effectLst/>
                <a:latin typeface="Meiryo UI" panose="020B0604030504040204" pitchFamily="34" charset="-128"/>
                <a:ea typeface="Meiryo UI" panose="020B0604030504040204" pitchFamily="34" charset="-128"/>
              </a:rPr>
              <a:t> has proposed an “Non-conventional” catalytic process that can operate at temperatures as low as 100°C in which an electric field is applied to the catalyst layer. He is challenging the development of catalytic processes to solve the time and space constraints of renewable energy, such as ammonia and biomass.</a:t>
            </a:r>
            <a:endParaRPr kumimoji="1" lang="ja-JP" altLang="en-US" sz="1600" b="0" i="0" u="none" strike="noStrike" kern="1200" cap="none" spc="0" normalizeH="0" baseline="0" noProof="0" dirty="0">
              <a:ln>
                <a:noFill/>
              </a:ln>
              <a:solidFill>
                <a:prstClr val="white"/>
              </a:solidFill>
              <a:effectLst/>
              <a:uLnTx/>
              <a:uFillTx/>
              <a:latin typeface="Meiryo UI" panose="020B0604030504040204" pitchFamily="34" charset="-128"/>
              <a:ea typeface="Meiryo UI" panose="020B0604030504040204" pitchFamily="34" charset="-128"/>
              <a:sym typeface="Arial" charset="0"/>
            </a:endParaRPr>
          </a:p>
        </p:txBody>
      </p:sp>
      <p:pic>
        <p:nvPicPr>
          <p:cNvPr id="6" name="図 5" descr="グラフィカル ユーザー インターフェイス, テキスト&#10;&#10;自動的に生成された説明">
            <a:extLst>
              <a:ext uri="{FF2B5EF4-FFF2-40B4-BE49-F238E27FC236}">
                <a16:creationId xmlns:a16="http://schemas.microsoft.com/office/drawing/2014/main" id="{BCEE7273-1162-004C-555D-7CEF5AD9FB8A}"/>
              </a:ext>
            </a:extLst>
          </p:cNvPr>
          <p:cNvPicPr>
            <a:picLocks noChangeAspect="1"/>
          </p:cNvPicPr>
          <p:nvPr/>
        </p:nvPicPr>
        <p:blipFill>
          <a:blip r:embed="rId2"/>
          <a:srcRect b="27449"/>
          <a:stretch/>
        </p:blipFill>
        <p:spPr>
          <a:xfrm>
            <a:off x="334036" y="1625353"/>
            <a:ext cx="4542763" cy="1819862"/>
          </a:xfrm>
          <a:prstGeom prst="rect">
            <a:avLst/>
          </a:prstGeom>
        </p:spPr>
      </p:pic>
      <p:pic>
        <p:nvPicPr>
          <p:cNvPr id="9" name="図 8" descr="ダイアグラム&#10;&#10;自動的に生成された説明">
            <a:extLst>
              <a:ext uri="{FF2B5EF4-FFF2-40B4-BE49-F238E27FC236}">
                <a16:creationId xmlns:a16="http://schemas.microsoft.com/office/drawing/2014/main" id="{21AD9BD8-871A-F252-F365-144671A7CA63}"/>
              </a:ext>
            </a:extLst>
          </p:cNvPr>
          <p:cNvPicPr>
            <a:picLocks noChangeAspect="1"/>
          </p:cNvPicPr>
          <p:nvPr/>
        </p:nvPicPr>
        <p:blipFill>
          <a:blip r:embed="rId3"/>
          <a:srcRect l="3015" t="3966" r="2626" b="3427"/>
          <a:stretch/>
        </p:blipFill>
        <p:spPr>
          <a:xfrm>
            <a:off x="5066728" y="2832112"/>
            <a:ext cx="4077272" cy="2471435"/>
          </a:xfrm>
          <a:prstGeom prst="rect">
            <a:avLst/>
          </a:prstGeom>
          <a:ln>
            <a:noFill/>
          </a:ln>
        </p:spPr>
      </p:pic>
      <p:sp>
        <p:nvSpPr>
          <p:cNvPr id="10" name="テキスト ボックス 9">
            <a:extLst>
              <a:ext uri="{FF2B5EF4-FFF2-40B4-BE49-F238E27FC236}">
                <a16:creationId xmlns:a16="http://schemas.microsoft.com/office/drawing/2014/main" id="{BDE63676-B6CD-4D55-6802-54B6EE31D1DA}"/>
              </a:ext>
            </a:extLst>
          </p:cNvPr>
          <p:cNvSpPr txBox="1"/>
          <p:nvPr/>
        </p:nvSpPr>
        <p:spPr>
          <a:xfrm>
            <a:off x="323528" y="1021959"/>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Advanced </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sp>
        <p:nvSpPr>
          <p:cNvPr id="11" name="テキスト ボックス 10">
            <a:extLst>
              <a:ext uri="{FF2B5EF4-FFF2-40B4-BE49-F238E27FC236}">
                <a16:creationId xmlns:a16="http://schemas.microsoft.com/office/drawing/2014/main" id="{ABB827D9-B684-866F-92D2-F71B53F6C9F0}"/>
              </a:ext>
            </a:extLst>
          </p:cNvPr>
          <p:cNvSpPr txBox="1"/>
          <p:nvPr/>
        </p:nvSpPr>
        <p:spPr>
          <a:xfrm>
            <a:off x="5282340" y="2184286"/>
            <a:ext cx="3527624" cy="553998"/>
          </a:xfrm>
          <a:prstGeom prst="rect">
            <a:avLst/>
          </a:prstGeom>
          <a:noFill/>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000" dirty="0">
                <a:latin typeface="Meiryo UI"/>
                <a:ea typeface="Meiryo UI"/>
              </a:rPr>
              <a:t>Exploration of Non-conventional Catalytic Process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ja-JP" sz="1000" dirty="0">
                <a:latin typeface="Meiryo UI"/>
                <a:ea typeface="Meiryo UI"/>
              </a:rPr>
              <a:t>for Transformation, Storage, and Utilization of Renewable Energy </a:t>
            </a:r>
            <a:endPar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endParaRPr>
          </a:p>
        </p:txBody>
      </p:sp>
    </p:spTree>
    <p:extLst>
      <p:ext uri="{BB962C8B-B14F-4D97-AF65-F5344CB8AC3E}">
        <p14:creationId xmlns:p14="http://schemas.microsoft.com/office/powerpoint/2010/main" val="6326328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781300"/>
            <a:ext cx="5299075" cy="1295400"/>
          </a:xfrm>
        </p:spPr>
        <p:txBody>
          <a:bodyPr/>
          <a:lstStyle/>
          <a:p>
            <a:pPr>
              <a:defRPr/>
            </a:pPr>
            <a:r>
              <a:rPr lang="ja-JP" altLang="en-US" sz="2400" dirty="0">
                <a:cs typeface="+mj-cs"/>
                <a:sym typeface="Arial" pitchFamily="34" charset="0"/>
              </a:rPr>
              <a:t>Introduction to </a:t>
            </a:r>
            <a:br>
              <a:rPr lang="en-US" altLang="ja-JP" sz="2400" dirty="0">
                <a:cs typeface="+mj-cs"/>
                <a:sym typeface="Arial" pitchFamily="34" charset="0"/>
              </a:rPr>
            </a:br>
            <a:r>
              <a:rPr lang="ja-JP" altLang="en-US" sz="2400" dirty="0">
                <a:cs typeface="+mj-cs"/>
                <a:sym typeface="Arial" pitchFamily="34" charset="0"/>
              </a:rPr>
              <a:t>Department of Life and Medical Sciences</a:t>
            </a:r>
          </a:p>
        </p:txBody>
      </p:sp>
      <p:sp>
        <p:nvSpPr>
          <p:cNvPr id="6144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C6A8560D-184C-7A49-A043-F2413AD6873F}" type="slidenum">
              <a:rPr kumimoji="0" lang="en-US" altLang="ja-JP" sz="1000">
                <a:solidFill>
                  <a:prstClr val="black"/>
                </a:solidFill>
                <a:latin typeface="Arial" charset="0"/>
                <a:ea typeface="ヒラギノ角ゴ ProN W3" charset="-128"/>
                <a:cs typeface="Arial" charset="0"/>
              </a:rPr>
              <a:pPr>
                <a:spcBef>
                  <a:spcPct val="0"/>
                </a:spcBef>
                <a:buSzTx/>
                <a:buFontTx/>
                <a:buNone/>
              </a:pPr>
              <a:t>39</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14275961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アーチ 2"/>
          <p:cNvSpPr/>
          <p:nvPr/>
        </p:nvSpPr>
        <p:spPr>
          <a:xfrm>
            <a:off x="2339975" y="1700213"/>
            <a:ext cx="4464050" cy="4464050"/>
          </a:xfrm>
          <a:prstGeom prst="blockArc">
            <a:avLst>
              <a:gd name="adj1" fmla="val 9006305"/>
              <a:gd name="adj2" fmla="val 16210696"/>
              <a:gd name="adj3" fmla="val 23814"/>
            </a:avLst>
          </a:prstGeom>
          <a:solidFill>
            <a:schemeClr val="accent2"/>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8" name="アーチ 17"/>
          <p:cNvSpPr/>
          <p:nvPr/>
        </p:nvSpPr>
        <p:spPr>
          <a:xfrm flipH="1">
            <a:off x="2339975" y="1700213"/>
            <a:ext cx="4464050" cy="4464050"/>
          </a:xfrm>
          <a:prstGeom prst="blockArc">
            <a:avLst>
              <a:gd name="adj1" fmla="val 9006305"/>
              <a:gd name="adj2" fmla="val 16210696"/>
              <a:gd name="adj3" fmla="val 23814"/>
            </a:avLst>
          </a:prstGeom>
          <a:solidFill>
            <a:schemeClr val="accent6"/>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9" name="アーチ 18"/>
          <p:cNvSpPr/>
          <p:nvPr/>
        </p:nvSpPr>
        <p:spPr>
          <a:xfrm rot="7200000" flipH="1">
            <a:off x="2339975" y="1700213"/>
            <a:ext cx="4464050" cy="4464050"/>
          </a:xfrm>
          <a:prstGeom prst="blockArc">
            <a:avLst>
              <a:gd name="adj1" fmla="val 9006305"/>
              <a:gd name="adj2" fmla="val 16210696"/>
              <a:gd name="adj3" fmla="val 23814"/>
            </a:avLst>
          </a:prstGeom>
          <a:solidFill>
            <a:schemeClr val="accent5"/>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51204" name="タイトル 2"/>
          <p:cNvSpPr>
            <a:spLocks noGrp="1"/>
          </p:cNvSpPr>
          <p:nvPr>
            <p:ph type="title"/>
          </p:nvPr>
        </p:nvSpPr>
        <p:spPr>
          <a:xfrm>
            <a:off x="120317" y="0"/>
            <a:ext cx="8555372" cy="600075"/>
          </a:xfrm>
        </p:spPr>
        <p:txBody>
          <a:bodyPr/>
          <a:lstStyle/>
          <a:p>
            <a:r>
              <a:rPr lang="ja-JP" altLang="en-US" sz="2400" dirty="0"/>
              <a:t>Research Field </a:t>
            </a:r>
            <a:r>
              <a:rPr lang="en-US" altLang="ja-JP" sz="2400" dirty="0"/>
              <a:t>(</a:t>
            </a:r>
            <a:r>
              <a:rPr lang="ja-JP" altLang="en-US" sz="2400" dirty="0"/>
              <a:t>Life </a:t>
            </a:r>
            <a:r>
              <a:rPr lang="en-US" altLang="ja-JP" sz="2400" dirty="0"/>
              <a:t>Science and Medical Bioscience) </a:t>
            </a:r>
            <a:endParaRPr lang="ja-JP" altLang="en-US" sz="2400" dirty="0"/>
          </a:p>
        </p:txBody>
      </p:sp>
      <p:sp>
        <p:nvSpPr>
          <p:cNvPr id="6149" name="Text Box 27"/>
          <p:cNvSpPr txBox="1">
            <a:spLocks noChangeArrowheads="1"/>
          </p:cNvSpPr>
          <p:nvPr/>
        </p:nvSpPr>
        <p:spPr bwMode="auto">
          <a:xfrm>
            <a:off x="2519194" y="3432175"/>
            <a:ext cx="410561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eaLnBrk="1" hangingPunct="1">
              <a:spcBef>
                <a:spcPct val="0"/>
              </a:spcBef>
              <a:buSzTx/>
              <a:buNone/>
              <a:defRPr/>
            </a:pPr>
            <a:r>
              <a:rPr lang="ja-JP" altLang="en-US" sz="2000" b="1" dirty="0">
                <a:solidFill>
                  <a:srgbClr val="000000"/>
                </a:solidFill>
                <a:latin typeface="Meiryo UI" panose="020B0604030504040204" pitchFamily="50" charset="-128"/>
              </a:rPr>
              <a:t>Integration </a:t>
            </a:r>
            <a:r>
              <a:rPr lang="en-US" altLang="ja-JP" sz="2000" b="1" dirty="0">
                <a:solidFill>
                  <a:srgbClr val="000000"/>
                </a:solidFill>
                <a:latin typeface="Meiryo UI" panose="020B0604030504040204" pitchFamily="50" charset="-128"/>
              </a:rPr>
              <a:t>of </a:t>
            </a:r>
            <a:endParaRPr lang="ja-JP" altLang="en-US" sz="2000" b="1" dirty="0">
              <a:solidFill>
                <a:srgbClr val="000000"/>
              </a:solidFill>
              <a:latin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Meiryo UI" panose="020B0604030504040204" pitchFamily="50" charset="-128"/>
                <a:sym typeface="Arial" panose="020B0604020202020204" pitchFamily="34" charset="0"/>
              </a:rPr>
              <a:t>Science and Engineering 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Meiryo UI" panose="020B0604030504040204" pitchFamily="50" charset="-128"/>
                <a:sym typeface="Arial" panose="020B0604020202020204" pitchFamily="34" charset="0"/>
              </a:rPr>
              <a:t>Medi</a:t>
            </a:r>
            <a:r>
              <a:rPr kumimoji="1" lang="en-US" altLang="ja-JP" sz="2000" b="1" i="0" u="none" strike="noStrike" kern="1200" cap="none" spc="0" normalizeH="0" baseline="0" noProof="0" dirty="0">
                <a:ln>
                  <a:noFill/>
                </a:ln>
                <a:solidFill>
                  <a:srgbClr val="000000"/>
                </a:solidFill>
                <a:effectLst/>
                <a:uLnTx/>
                <a:uFillTx/>
                <a:latin typeface="Meiryo UI" panose="020B0604030504040204" pitchFamily="50" charset="-128"/>
                <a:sym typeface="Arial" panose="020B0604020202020204" pitchFamily="34" charset="0"/>
              </a:rPr>
              <a:t>cine</a:t>
            </a:r>
            <a:endParaRPr kumimoji="1" lang="ja-JP" altLang="en-US" sz="2000" b="1" i="0" u="none" strike="noStrike" kern="1200" cap="none" spc="0" normalizeH="0" baseline="0" noProof="0" dirty="0">
              <a:ln>
                <a:noFill/>
              </a:ln>
              <a:solidFill>
                <a:srgbClr val="000000"/>
              </a:solidFill>
              <a:effectLst/>
              <a:uLnTx/>
              <a:uFillTx/>
              <a:latin typeface="Meiryo UI" panose="020B0604030504040204" pitchFamily="50" charset="-128"/>
              <a:sym typeface="Arial" panose="020B0604020202020204" pitchFamily="34" charset="0"/>
            </a:endParaRPr>
          </a:p>
        </p:txBody>
      </p:sp>
      <p:sp>
        <p:nvSpPr>
          <p:cNvPr id="51207" name="Text Box 37"/>
          <p:cNvSpPr txBox="1">
            <a:spLocks noChangeArrowheads="1"/>
          </p:cNvSpPr>
          <p:nvPr/>
        </p:nvSpPr>
        <p:spPr bwMode="auto">
          <a:xfrm>
            <a:off x="2305250" y="2947198"/>
            <a:ext cx="1731564" cy="48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1400" b="1" i="0" u="none" strike="noStrike" kern="1200" cap="none" spc="0" normalizeH="0" baseline="0" noProof="0" dirty="0">
                <a:ln>
                  <a:noFill/>
                </a:ln>
                <a:effectLst/>
                <a:uLnTx/>
                <a:uFillTx/>
                <a:latin typeface="Meiryo UI" charset="-128"/>
                <a:ea typeface="Meiryo UI" charset="-128"/>
                <a:cs typeface="+mn-cs"/>
                <a:sym typeface="Arial" charset="0"/>
              </a:rPr>
              <a:t>medical science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1400" b="1" i="0" u="none" strike="noStrike" kern="1200" cap="none" spc="0" normalizeH="0" baseline="0" noProof="0" dirty="0">
                <a:ln>
                  <a:noFill/>
                </a:ln>
                <a:effectLst/>
                <a:uLnTx/>
                <a:uFillTx/>
                <a:latin typeface="Meiryo UI" charset="-128"/>
                <a:ea typeface="Meiryo UI" charset="-128"/>
                <a:cs typeface="+mn-cs"/>
                <a:sym typeface="Arial" charset="0"/>
              </a:rPr>
              <a:t>subject</a:t>
            </a:r>
          </a:p>
        </p:txBody>
      </p:sp>
      <p:sp>
        <p:nvSpPr>
          <p:cNvPr id="6152" name="AutoShape 43"/>
          <p:cNvSpPr>
            <a:spLocks noChangeArrowheads="1"/>
          </p:cNvSpPr>
          <p:nvPr/>
        </p:nvSpPr>
        <p:spPr bwMode="auto">
          <a:xfrm>
            <a:off x="443497" y="1618593"/>
            <a:ext cx="2159000" cy="1203982"/>
          </a:xfrm>
          <a:prstGeom prst="wedgeRectCallout">
            <a:avLst>
              <a:gd name="adj1" fmla="val 66661"/>
              <a:gd name="adj2" fmla="val 50448"/>
            </a:avLst>
          </a:prstGeom>
          <a:solidFill>
            <a:schemeClr val="accent2">
              <a:lumMod val="20000"/>
              <a:lumOff val="80000"/>
            </a:schemeClr>
          </a:solidFill>
          <a:ln w="25400">
            <a:solidFill>
              <a:schemeClr val="accent2"/>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Anatomy and Histology Laboratory, Physiology</a:t>
            </a:r>
            <a:r>
              <a:rPr kumimoji="0" lang="ja-JP" altLang="en-US" sz="1000" b="1" i="0" u="none" strike="noStrike" kern="1200" cap="none" spc="0" normalizeH="0" baseline="0" noProof="0" dirty="0" err="1">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 </a:t>
            </a:r>
            <a:r>
              <a:rPr kumimoji="0" lang="zh-CN" altLang="en-US"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Biochemistry, Pharmacology</a:t>
            </a:r>
            <a:endParaRPr kumimoji="0" lang="en-US" altLang="zh-CN"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Genetic medicine</a:t>
            </a:r>
            <a:r>
              <a:rPr kumimoji="0" lang="ja-JP" altLang="en-US"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 immunology, and</a:t>
            </a:r>
            <a:endParaRPr kumimoji="0" lang="en-US" altLang="ja-JP"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0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Introduction to Clinical Medicine, etc.</a:t>
            </a:r>
          </a:p>
        </p:txBody>
      </p:sp>
      <p:sp>
        <p:nvSpPr>
          <p:cNvPr id="51209" name="Text Box 44"/>
          <p:cNvSpPr txBox="1">
            <a:spLocks noChangeArrowheads="1"/>
          </p:cNvSpPr>
          <p:nvPr/>
        </p:nvSpPr>
        <p:spPr bwMode="auto">
          <a:xfrm>
            <a:off x="3380553" y="5229225"/>
            <a:ext cx="2389244" cy="757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lang="en-US" altLang="zh-CN" sz="2800" b="1" dirty="0">
                <a:latin typeface="Meiryo UI" charset="-128"/>
              </a:rPr>
              <a:t>l</a:t>
            </a:r>
            <a:r>
              <a:rPr kumimoji="1" lang="zh-CN" altLang="en-US" sz="2800" b="1" i="0" u="none" strike="noStrike" kern="1200" cap="none" spc="0" normalizeH="0" baseline="0" noProof="0" dirty="0">
                <a:ln>
                  <a:noFill/>
                </a:ln>
                <a:effectLst/>
                <a:uLnTx/>
                <a:uFillTx/>
                <a:latin typeface="Meiryo UI" charset="-128"/>
                <a:ea typeface="Meiryo UI" charset="-128"/>
                <a:cs typeface="+mn-cs"/>
                <a:sym typeface="Arial" charset="0"/>
              </a:rPr>
              <a:t>ife </a:t>
            </a:r>
            <a:r>
              <a:rPr lang="en-US" altLang="zh-CN" sz="2800" b="1" dirty="0">
                <a:latin typeface="Meiryo UI" charset="-128"/>
              </a:rPr>
              <a:t>s</a:t>
            </a:r>
            <a:r>
              <a:rPr kumimoji="1" lang="zh-CN" altLang="en-US" sz="2800" b="1" i="0" u="none" strike="noStrike" kern="1200" cap="none" spc="0" normalizeH="0" baseline="0" noProof="0" dirty="0">
                <a:ln>
                  <a:noFill/>
                </a:ln>
                <a:effectLst/>
                <a:uLnTx/>
                <a:uFillTx/>
                <a:latin typeface="Meiryo UI" charset="-128"/>
                <a:ea typeface="Meiryo UI" charset="-128"/>
                <a:cs typeface="+mn-cs"/>
                <a:sym typeface="Arial" charset="0"/>
              </a:rPr>
              <a:t>cience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dirty="0">
                <a:ln>
                  <a:noFill/>
                </a:ln>
                <a:effectLst/>
                <a:uLnTx/>
                <a:uFillTx/>
                <a:latin typeface="Meiryo UI" charset="-128"/>
                <a:ea typeface="Meiryo UI" charset="-128"/>
                <a:cs typeface="+mn-cs"/>
                <a:sym typeface="Arial" charset="0"/>
              </a:rPr>
              <a:t>subject</a:t>
            </a:r>
          </a:p>
        </p:txBody>
      </p:sp>
      <p:sp>
        <p:nvSpPr>
          <p:cNvPr id="6154" name="AutoShape 45"/>
          <p:cNvSpPr>
            <a:spLocks noChangeArrowheads="1"/>
          </p:cNvSpPr>
          <p:nvPr/>
        </p:nvSpPr>
        <p:spPr bwMode="auto">
          <a:xfrm>
            <a:off x="220717" y="5034455"/>
            <a:ext cx="2381780" cy="1366344"/>
          </a:xfrm>
          <a:prstGeom prst="wedgeRectCallout">
            <a:avLst>
              <a:gd name="adj1" fmla="val 69183"/>
              <a:gd name="adj2" fmla="val -49200"/>
            </a:avLst>
          </a:prstGeom>
          <a:solidFill>
            <a:schemeClr val="accent5">
              <a:lumMod val="20000"/>
              <a:lumOff val="80000"/>
            </a:schemeClr>
          </a:solidFill>
          <a:ln w="25400">
            <a:solidFill>
              <a:schemeClr val="accent5"/>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Molecular and Cellular Biology,.</a:t>
            </a:r>
            <a:endParaRPr kumimoji="0" lang="en-US" altLang="zh-CN"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Microbiology, Developmental Biology, and</a:t>
            </a:r>
            <a:endParaRPr kumimoji="0" lang="en-US" altLang="zh-CN"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Neuroscience,.</a:t>
            </a:r>
            <a:endParaRPr kumimoji="0" lang="en-US" altLang="ja-JP"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1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Introduction to Research Ethics, etc.</a:t>
            </a:r>
          </a:p>
        </p:txBody>
      </p:sp>
      <p:sp>
        <p:nvSpPr>
          <p:cNvPr id="6155" name="AutoShape 46"/>
          <p:cNvSpPr>
            <a:spLocks noChangeArrowheads="1"/>
          </p:cNvSpPr>
          <p:nvPr/>
        </p:nvSpPr>
        <p:spPr bwMode="auto">
          <a:xfrm>
            <a:off x="6424613" y="1700213"/>
            <a:ext cx="2587039" cy="1011456"/>
          </a:xfrm>
          <a:prstGeom prst="wedgeRectCallout">
            <a:avLst>
              <a:gd name="adj1" fmla="val -66264"/>
              <a:gd name="adj2" fmla="val 45489"/>
            </a:avLst>
          </a:prstGeom>
          <a:solidFill>
            <a:schemeClr val="accent6">
              <a:lumMod val="20000"/>
              <a:lumOff val="80000"/>
            </a:schemeClr>
          </a:solidFill>
          <a:ln w="25400">
            <a:solidFill>
              <a:schemeClr val="accent6"/>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Physical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C</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hemistry,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A</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nalytical </a:t>
            </a:r>
            <a:r>
              <a:rPr lang="en-US" altLang="ja-JP" sz="1100" b="1" dirty="0">
                <a:solidFill>
                  <a:srgbClr val="385723"/>
                </a:solidFill>
                <a:latin typeface="Meiryo UI" charset="0"/>
                <a:ea typeface="Meiryo UI" charset="0"/>
                <a:cs typeface="Meiryo UI" charset="0"/>
              </a:rPr>
              <a:t>C</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hemistry,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O</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rganic </a:t>
            </a:r>
            <a:r>
              <a:rPr lang="en-US" altLang="ja-JP" sz="1100" b="1" dirty="0">
                <a:solidFill>
                  <a:srgbClr val="385723"/>
                </a:solidFill>
                <a:latin typeface="Meiryo UI" charset="0"/>
                <a:ea typeface="Meiryo UI" charset="0"/>
                <a:cs typeface="Meiryo UI" charset="0"/>
              </a:rPr>
              <a:t>C</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hemistry,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B</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asic </a:t>
            </a:r>
            <a:r>
              <a:rPr lang="en-US" altLang="ja-JP" sz="1100" b="1" dirty="0">
                <a:solidFill>
                  <a:srgbClr val="385723"/>
                </a:solidFill>
                <a:latin typeface="Meiryo UI" charset="0"/>
                <a:ea typeface="Meiryo UI" charset="0"/>
                <a:cs typeface="Meiryo UI" charset="0"/>
              </a:rPr>
              <a:t>S</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tatistics, and</a:t>
            </a:r>
            <a:endPar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Applied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M</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athematics, </a:t>
            </a:r>
            <a:r>
              <a:rPr kumimoji="0" lang="en-US" altLang="ja-JP"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B</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ioinformatics </a:t>
            </a:r>
            <a:r>
              <a:rPr lang="en-US" altLang="ja-JP" sz="1100" b="1" dirty="0">
                <a:solidFill>
                  <a:srgbClr val="385723"/>
                </a:solidFill>
                <a:latin typeface="Meiryo UI" charset="0"/>
                <a:ea typeface="Meiryo UI" charset="0"/>
                <a:cs typeface="Meiryo UI" charset="0"/>
              </a:rPr>
              <a:t>E</a:t>
            </a:r>
            <a:r>
              <a:rPr kumimoji="0" lang="ja-JP" altLang="en-US" sz="11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xercises, etc.</a:t>
            </a:r>
          </a:p>
        </p:txBody>
      </p:sp>
      <p:sp>
        <p:nvSpPr>
          <p:cNvPr id="51212" name="Text Box 47"/>
          <p:cNvSpPr txBox="1">
            <a:spLocks noChangeArrowheads="1"/>
          </p:cNvSpPr>
          <p:nvPr/>
        </p:nvSpPr>
        <p:spPr bwMode="auto">
          <a:xfrm>
            <a:off x="4782560" y="2822575"/>
            <a:ext cx="2457019" cy="48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1400" b="1" i="0" u="none" strike="noStrike" kern="1200" cap="none" spc="0" normalizeH="0" baseline="0" noProof="0" dirty="0">
                <a:ln>
                  <a:noFill/>
                </a:ln>
                <a:effectLst/>
                <a:uLnTx/>
                <a:uFillTx/>
                <a:latin typeface="Meiryo UI" charset="-128"/>
                <a:ea typeface="Meiryo UI" charset="-128"/>
                <a:cs typeface="+mn-cs"/>
                <a:sym typeface="Arial" charset="0"/>
              </a:rPr>
              <a:t>science and technology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1400" b="1" i="0" u="none" strike="noStrike" kern="1200" cap="none" spc="0" normalizeH="0" baseline="0" noProof="0" dirty="0">
                <a:ln>
                  <a:noFill/>
                </a:ln>
                <a:effectLst/>
                <a:uLnTx/>
                <a:uFillTx/>
                <a:latin typeface="Meiryo UI" charset="-128"/>
                <a:ea typeface="Meiryo UI" charset="-128"/>
                <a:cs typeface="+mn-cs"/>
                <a:sym typeface="Arial" charset="0"/>
              </a:rPr>
              <a:t>subject</a:t>
            </a:r>
          </a:p>
        </p:txBody>
      </p:sp>
      <p:sp>
        <p:nvSpPr>
          <p:cNvPr id="6157" name="AutoShape 48"/>
          <p:cNvSpPr>
            <a:spLocks noChangeArrowheads="1"/>
          </p:cNvSpPr>
          <p:nvPr/>
        </p:nvSpPr>
        <p:spPr bwMode="auto">
          <a:xfrm>
            <a:off x="5816697" y="5229225"/>
            <a:ext cx="2864845" cy="935038"/>
          </a:xfrm>
          <a:prstGeom prst="roundRect">
            <a:avLst>
              <a:gd name="adj" fmla="val 8352"/>
            </a:avLst>
          </a:prstGeom>
          <a:solidFill>
            <a:schemeClr val="accent3">
              <a:lumMod val="20000"/>
              <a:lumOff val="80000"/>
            </a:schemeClr>
          </a:solidFill>
          <a:ln w="9525">
            <a:solidFill>
              <a:srgbClr val="808080"/>
            </a:solidFill>
            <a:round/>
            <a:headEnd/>
            <a:tailEnd/>
          </a:ln>
          <a:effectLst/>
        </p:spPr>
        <p:txBody>
          <a:bodyPr wrap="none" anchor="ctr"/>
          <a:lstStyle/>
          <a:p>
            <a:pPr>
              <a:buClr>
                <a:srgbClr val="A5A5A5"/>
              </a:buClr>
              <a:defRP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Bio-medicine </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I is to learn</a:t>
            </a:r>
            <a:endParaRPr kumimoji="0" lang="en-US" altLang="ja-JP" sz="11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buClr>
                <a:srgbClr val="A5A5A5"/>
              </a:buClr>
              <a:defRPr/>
            </a:pPr>
            <a:r>
              <a:rPr kumimoji="0" lang="ja-JP" altLang="en-US" sz="11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faculty philosophy and research</a:t>
            </a:r>
            <a:endParaRPr kumimoji="0" lang="en-US" altLang="ja-JP" sz="11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buClr>
                <a:srgbClr val="A5A5A5"/>
              </a:buClr>
              <a:defRPr/>
            </a:pPr>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Bio-medical Sciences </a:t>
            </a:r>
            <a:r>
              <a:rPr lang="en-US" altLang="ja-JP"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II is for</a:t>
            </a:r>
          </a:p>
          <a:p>
            <a:pPr marL="0" marR="0" lvl="0" indent="0" algn="l" defTabSz="914400" rtl="0" eaLnBrk="0" fontAlgn="base" latinLnBrk="0" hangingPunct="0">
              <a:lnSpc>
                <a:spcPct val="100000"/>
              </a:lnSpc>
              <a:spcBef>
                <a:spcPct val="0"/>
              </a:spcBef>
              <a:spcAft>
                <a:spcPct val="0"/>
              </a:spcAft>
              <a:buClr>
                <a:srgbClr val="A5A5A5"/>
              </a:buClr>
              <a:buSzTx/>
              <a:buFontTx/>
              <a:buNone/>
              <a:tabLst/>
              <a:defRPr/>
            </a:pPr>
            <a:r>
              <a:rPr kumimoji="0" lang="ja-JP" altLang="en-US" sz="11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Guidance for Laboratory Assignment</a:t>
            </a:r>
            <a:endParaRPr kumimoji="0" lang="en-US" altLang="ja-JP" sz="11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15" name="角丸四角形 14"/>
          <p:cNvSpPr/>
          <p:nvPr/>
        </p:nvSpPr>
        <p:spPr>
          <a:xfrm>
            <a:off x="2411413" y="1052513"/>
            <a:ext cx="4319587" cy="46196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Science,</a:t>
            </a:r>
            <a:r>
              <a:rPr kumimoji="1" lang="en-US" altLang="ja-JP" sz="1400" b="1" i="0" u="none" strike="noStrike" kern="1200" cap="none" spc="0" normalizeH="0" noProof="0" dirty="0">
                <a:ln>
                  <a:noFill/>
                </a:ln>
                <a:solidFill>
                  <a:prstClr val="white"/>
                </a:solidFill>
                <a:effectLst/>
                <a:uLnTx/>
                <a:uFillTx/>
                <a:latin typeface="Century Gothic"/>
                <a:ea typeface="Meiryo UI"/>
                <a:cs typeface="+mn-cs"/>
                <a:sym typeface="Arial" pitchFamily="34" charset="0"/>
              </a:rPr>
              <a:t> </a:t>
            </a:r>
            <a:r>
              <a:rPr kumimoji="1" lang="ja-JP" altLang="en-US" sz="1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engineering and basic medicine</a:t>
            </a:r>
          </a:p>
        </p:txBody>
      </p:sp>
    </p:spTree>
    <p:extLst>
      <p:ext uri="{BB962C8B-B14F-4D97-AF65-F5344CB8AC3E}">
        <p14:creationId xmlns:p14="http://schemas.microsoft.com/office/powerpoint/2010/main" val="183739149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タイトル 2"/>
          <p:cNvSpPr>
            <a:spLocks noGrp="1"/>
          </p:cNvSpPr>
          <p:nvPr>
            <p:ph type="title"/>
          </p:nvPr>
        </p:nvSpPr>
        <p:spPr>
          <a:xfrm>
            <a:off x="73573" y="0"/>
            <a:ext cx="7903779" cy="600075"/>
          </a:xfrm>
        </p:spPr>
        <p:txBody>
          <a:bodyPr/>
          <a:lstStyle/>
          <a:p>
            <a:r>
              <a:rPr lang="ja-JP" altLang="en-US" sz="1800" dirty="0">
                <a:latin typeface="Meiryo UI" charset="-128"/>
              </a:rPr>
              <a:t>Educational Content and Objectives </a:t>
            </a:r>
            <a:br>
              <a:rPr lang="en-US" altLang="ja-JP" sz="1800" dirty="0">
                <a:latin typeface="Meiryo UI" charset="-128"/>
              </a:rPr>
            </a:br>
            <a:r>
              <a:rPr lang="en-US" altLang="ja-JP" sz="1800" dirty="0"/>
              <a:t>(</a:t>
            </a:r>
            <a:r>
              <a:rPr lang="ja-JP" altLang="en-US" sz="1800" dirty="0"/>
              <a:t>Life </a:t>
            </a:r>
            <a:r>
              <a:rPr lang="en-US" altLang="ja-JP" sz="1800" dirty="0"/>
              <a:t>Science </a:t>
            </a:r>
            <a:r>
              <a:rPr lang="ja-JP" altLang="en-US" sz="1800" dirty="0"/>
              <a:t>and Medical </a:t>
            </a:r>
            <a:r>
              <a:rPr lang="en-US" altLang="ja-JP" sz="1800" dirty="0"/>
              <a:t>Bios</a:t>
            </a:r>
            <a:r>
              <a:rPr lang="ja-JP" altLang="en-US" sz="1800" dirty="0"/>
              <a:t>cience</a:t>
            </a:r>
            <a:r>
              <a:rPr lang="en-US" altLang="ja-JP" sz="1800" dirty="0"/>
              <a:t>)</a:t>
            </a:r>
            <a:endParaRPr lang="ja-JP" altLang="en-US" sz="1800" dirty="0">
              <a:latin typeface="Meiryo UI" charset="-128"/>
            </a:endParaRPr>
          </a:p>
        </p:txBody>
      </p:sp>
      <p:sp>
        <p:nvSpPr>
          <p:cNvPr id="16387" name="Text Box 5"/>
          <p:cNvSpPr txBox="1">
            <a:spLocks noChangeArrowheads="1"/>
          </p:cNvSpPr>
          <p:nvPr/>
        </p:nvSpPr>
        <p:spPr bwMode="auto">
          <a:xfrm>
            <a:off x="468313" y="1052513"/>
            <a:ext cx="8207375" cy="707886"/>
          </a:xfrm>
          <a:prstGeom prst="rect">
            <a:avLst/>
          </a:prstGeom>
          <a:solidFill>
            <a:schemeClr val="accent5"/>
          </a:solidFill>
          <a:ln>
            <a:noFill/>
          </a:ln>
          <a:effectLst/>
        </p:spPr>
        <p:txBody>
          <a:bodyP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eaLnBrk="1" hangingPunct="1">
              <a:spcBef>
                <a:spcPct val="0"/>
              </a:spcBef>
              <a:buSzTx/>
              <a:buNone/>
              <a:defRPr/>
            </a:pPr>
            <a:r>
              <a:rPr lang="en-US" altLang="ja-JP" sz="2000" b="1" dirty="0">
                <a:solidFill>
                  <a:prstClr val="white"/>
                </a:solidFill>
                <a:ea typeface="メイリオ" panose="020B0604030504040204" pitchFamily="50" charset="-128"/>
                <a:cs typeface="メイリオ" panose="020B0604030504040204" pitchFamily="50" charset="-128"/>
              </a:rPr>
              <a:t>We train our</a:t>
            </a:r>
            <a:r>
              <a:rPr lang="ja-JP" altLang="en-US" sz="2000" b="1" dirty="0">
                <a:solidFill>
                  <a:prstClr val="white"/>
                </a:solidFill>
                <a:ea typeface="メイリオ" panose="020B0604030504040204" pitchFamily="50" charset="-128"/>
                <a:cs typeface="メイリオ" panose="020B0604030504040204" pitchFamily="50" charset="-128"/>
              </a:rPr>
              <a:t> students </a:t>
            </a:r>
            <a:r>
              <a:rPr lang="en-US" altLang="ja-JP" sz="2000" b="1" dirty="0">
                <a:solidFill>
                  <a:prstClr val="white"/>
                </a:solidFill>
                <a:ea typeface="メイリオ" panose="020B0604030504040204" pitchFamily="50" charset="-128"/>
                <a:cs typeface="メイリオ" panose="020B0604030504040204" pitchFamily="50" charset="-128"/>
              </a:rPr>
              <a:t>to</a:t>
            </a:r>
            <a:r>
              <a:rPr lang="ja-JP" altLang="en-US" sz="2000" b="1" dirty="0">
                <a:solidFill>
                  <a:prstClr val="white"/>
                </a:solidFill>
                <a:ea typeface="メイリオ" panose="020B0604030504040204" pitchFamily="50" charset="-128"/>
                <a:cs typeface="メイリオ" panose="020B0604030504040204" pitchFamily="50" charset="-128"/>
              </a:rPr>
              <a:t> be global leaders </a:t>
            </a:r>
            <a:r>
              <a:rPr lang="en-US" altLang="ja-JP" sz="2000" b="1" dirty="0">
                <a:solidFill>
                  <a:prstClr val="white"/>
                </a:solidFill>
                <a:ea typeface="メイリオ" panose="020B0604030504040204" pitchFamily="50" charset="-128"/>
                <a:cs typeface="メイリオ" panose="020B0604030504040204" pitchFamily="50" charset="-128"/>
              </a:rPr>
              <a:t>in</a:t>
            </a:r>
            <a:endParaRPr lang="ja-JP" altLang="en-US" sz="2000" b="1" dirty="0">
              <a:solidFill>
                <a:prstClr val="white"/>
              </a:solidFill>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000" b="1" i="0" u="none" strike="noStrike" kern="1200" cap="none" spc="0" normalizeH="0" baseline="0" noProof="0" dirty="0">
                <a:ln>
                  <a:noFill/>
                </a:ln>
                <a:solidFill>
                  <a:prstClr val="white"/>
                </a:solidFill>
                <a:effectLst/>
                <a:uLnTx/>
                <a:uFillTx/>
                <a:latin typeface="Century Gothic" panose="020B0502020202020204" pitchFamily="34" charset="0"/>
                <a:ea typeface="メイリオ" panose="020B0604030504040204" pitchFamily="50" charset="-128"/>
                <a:cs typeface="メイリオ" panose="020B0604030504040204" pitchFamily="50" charset="-128"/>
                <a:sym typeface="Arial" panose="020B0604020202020204" pitchFamily="34" charset="0"/>
              </a:rPr>
              <a:t>life sciences, medical sciences, and medical engineering</a:t>
            </a:r>
          </a:p>
        </p:txBody>
      </p:sp>
      <p:sp>
        <p:nvSpPr>
          <p:cNvPr id="16389" name="Text Box 7"/>
          <p:cNvSpPr txBox="1">
            <a:spLocks noChangeArrowheads="1"/>
          </p:cNvSpPr>
          <p:nvPr/>
        </p:nvSpPr>
        <p:spPr bwMode="auto">
          <a:xfrm>
            <a:off x="477837" y="3029886"/>
            <a:ext cx="81994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kumimoji="1">
                <a:solidFill>
                  <a:schemeClr val="tx1"/>
                </a:solidFill>
                <a:latin typeface="Arial" charset="0"/>
                <a:ea typeface="メイリオ" charset="0"/>
                <a:cs typeface="メイリオ" charset="0"/>
              </a:defRPr>
            </a:lvl1pPr>
            <a:lvl2pPr marL="742950" indent="-285750" eaLnBrk="0" hangingPunct="0">
              <a:defRPr kumimoji="1">
                <a:solidFill>
                  <a:schemeClr val="tx1"/>
                </a:solidFill>
                <a:latin typeface="Arial" charset="0"/>
                <a:ea typeface="メイリオ" charset="0"/>
                <a:cs typeface="メイリオ" charset="0"/>
              </a:defRPr>
            </a:lvl2pPr>
            <a:lvl3pPr marL="1143000" indent="-228600" eaLnBrk="0" hangingPunct="0">
              <a:defRPr kumimoji="1">
                <a:solidFill>
                  <a:schemeClr val="tx1"/>
                </a:solidFill>
                <a:latin typeface="Arial" charset="0"/>
                <a:ea typeface="メイリオ" charset="0"/>
                <a:cs typeface="メイリオ" charset="0"/>
              </a:defRPr>
            </a:lvl3pPr>
            <a:lvl4pPr marL="1600200" indent="-228600" eaLnBrk="0" hangingPunct="0">
              <a:defRPr kumimoji="1">
                <a:solidFill>
                  <a:schemeClr val="tx1"/>
                </a:solidFill>
                <a:latin typeface="Arial" charset="0"/>
                <a:ea typeface="メイリオ" charset="0"/>
                <a:cs typeface="メイリオ" charset="0"/>
              </a:defRPr>
            </a:lvl4pPr>
            <a:lvl5pPr marL="2057400" indent="-228600" eaLnBrk="0" hangingPunct="0">
              <a:defRPr kumimoji="1">
                <a:solidFill>
                  <a:schemeClr val="tx1"/>
                </a:solidFill>
                <a:latin typeface="Arial" charset="0"/>
                <a:ea typeface="メイリオ" charset="0"/>
                <a:cs typeface="メイリオ" charset="0"/>
              </a:defRPr>
            </a:lvl5pPr>
            <a:lvl6pPr marL="2514600" indent="-228600" eaLnBrk="0" fontAlgn="base" hangingPunct="0">
              <a:spcBef>
                <a:spcPct val="0"/>
              </a:spcBef>
              <a:spcAft>
                <a:spcPct val="0"/>
              </a:spcAft>
              <a:defRPr kumimoji="1">
                <a:solidFill>
                  <a:schemeClr val="tx1"/>
                </a:solidFill>
                <a:latin typeface="Arial" charset="0"/>
                <a:ea typeface="メイリオ" charset="0"/>
                <a:cs typeface="メイリオ" charset="0"/>
              </a:defRPr>
            </a:lvl6pPr>
            <a:lvl7pPr marL="2971800" indent="-228600" eaLnBrk="0" fontAlgn="base" hangingPunct="0">
              <a:spcBef>
                <a:spcPct val="0"/>
              </a:spcBef>
              <a:spcAft>
                <a:spcPct val="0"/>
              </a:spcAft>
              <a:defRPr kumimoji="1">
                <a:solidFill>
                  <a:schemeClr val="tx1"/>
                </a:solidFill>
                <a:latin typeface="Arial" charset="0"/>
                <a:ea typeface="メイリオ" charset="0"/>
                <a:cs typeface="メイリオ" charset="0"/>
              </a:defRPr>
            </a:lvl7pPr>
            <a:lvl8pPr marL="3429000" indent="-228600" eaLnBrk="0" fontAlgn="base" hangingPunct="0">
              <a:spcBef>
                <a:spcPct val="0"/>
              </a:spcBef>
              <a:spcAft>
                <a:spcPct val="0"/>
              </a:spcAft>
              <a:defRPr kumimoji="1">
                <a:solidFill>
                  <a:schemeClr val="tx1"/>
                </a:solidFill>
                <a:latin typeface="Arial" charset="0"/>
                <a:ea typeface="メイリオ" charset="0"/>
                <a:cs typeface="メイリオ" charset="0"/>
              </a:defRPr>
            </a:lvl8pPr>
            <a:lvl9pPr marL="3886200" indent="-228600" eaLnBrk="0" fontAlgn="base" hangingPunct="0">
              <a:spcBef>
                <a:spcPct val="0"/>
              </a:spcBef>
              <a:spcAft>
                <a:spcPct val="0"/>
              </a:spcAft>
              <a:defRPr kumimoji="1">
                <a:solidFill>
                  <a:schemeClr val="tx1"/>
                </a:solidFill>
                <a:latin typeface="Arial" charset="0"/>
                <a:ea typeface="メイリオ" charset="0"/>
                <a:cs typeface="メイリオ"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panose="05000000000000000000" pitchFamily="2" charset="2"/>
              <a:buChar char="l"/>
              <a:tabLst/>
              <a:defRPr/>
            </a:pPr>
            <a:r>
              <a:rPr kumimoji="1"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This is a </a:t>
            </a:r>
            <a:r>
              <a:rPr kumimoji="1" lang="en-US" altLang="ja-JP" sz="16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6+3 </a:t>
            </a:r>
            <a:r>
              <a:rPr kumimoji="1" lang="ja-JP" altLang="en-US" sz="16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year intensive education and research program that includes doctoral courses in </a:t>
            </a:r>
            <a:r>
              <a:rPr kumimoji="1"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collaboration with domestic and international educational and research institutions and corporate researchers.</a:t>
            </a:r>
          </a:p>
        </p:txBody>
      </p:sp>
      <p:sp>
        <p:nvSpPr>
          <p:cNvPr id="16390" name="Text Box 8"/>
          <p:cNvSpPr txBox="1">
            <a:spLocks noChangeArrowheads="1"/>
          </p:cNvSpPr>
          <p:nvPr/>
        </p:nvSpPr>
        <p:spPr bwMode="auto">
          <a:xfrm>
            <a:off x="476250" y="3923902"/>
            <a:ext cx="82010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kumimoji="1">
                <a:solidFill>
                  <a:schemeClr val="tx1"/>
                </a:solidFill>
                <a:latin typeface="Arial" charset="0"/>
                <a:ea typeface="メイリオ" charset="0"/>
                <a:cs typeface="メイリオ" charset="0"/>
              </a:defRPr>
            </a:lvl1pPr>
            <a:lvl2pPr marL="742950" indent="-285750" eaLnBrk="0" hangingPunct="0">
              <a:defRPr kumimoji="1">
                <a:solidFill>
                  <a:schemeClr val="tx1"/>
                </a:solidFill>
                <a:latin typeface="Arial" charset="0"/>
                <a:ea typeface="メイリオ" charset="0"/>
                <a:cs typeface="メイリオ" charset="0"/>
              </a:defRPr>
            </a:lvl2pPr>
            <a:lvl3pPr marL="1143000" indent="-228600" eaLnBrk="0" hangingPunct="0">
              <a:defRPr kumimoji="1">
                <a:solidFill>
                  <a:schemeClr val="tx1"/>
                </a:solidFill>
                <a:latin typeface="Arial" charset="0"/>
                <a:ea typeface="メイリオ" charset="0"/>
                <a:cs typeface="メイリオ" charset="0"/>
              </a:defRPr>
            </a:lvl3pPr>
            <a:lvl4pPr marL="1600200" indent="-228600" eaLnBrk="0" hangingPunct="0">
              <a:defRPr kumimoji="1">
                <a:solidFill>
                  <a:schemeClr val="tx1"/>
                </a:solidFill>
                <a:latin typeface="Arial" charset="0"/>
                <a:ea typeface="メイリオ" charset="0"/>
                <a:cs typeface="メイリオ" charset="0"/>
              </a:defRPr>
            </a:lvl4pPr>
            <a:lvl5pPr marL="2057400" indent="-228600" eaLnBrk="0" hangingPunct="0">
              <a:defRPr kumimoji="1">
                <a:solidFill>
                  <a:schemeClr val="tx1"/>
                </a:solidFill>
                <a:latin typeface="Arial" charset="0"/>
                <a:ea typeface="メイリオ" charset="0"/>
                <a:cs typeface="メイリオ" charset="0"/>
              </a:defRPr>
            </a:lvl5pPr>
            <a:lvl6pPr marL="2514600" indent="-228600" eaLnBrk="0" fontAlgn="base" hangingPunct="0">
              <a:spcBef>
                <a:spcPct val="0"/>
              </a:spcBef>
              <a:spcAft>
                <a:spcPct val="0"/>
              </a:spcAft>
              <a:defRPr kumimoji="1">
                <a:solidFill>
                  <a:schemeClr val="tx1"/>
                </a:solidFill>
                <a:latin typeface="Arial" charset="0"/>
                <a:ea typeface="メイリオ" charset="0"/>
                <a:cs typeface="メイリオ" charset="0"/>
              </a:defRPr>
            </a:lvl6pPr>
            <a:lvl7pPr marL="2971800" indent="-228600" eaLnBrk="0" fontAlgn="base" hangingPunct="0">
              <a:spcBef>
                <a:spcPct val="0"/>
              </a:spcBef>
              <a:spcAft>
                <a:spcPct val="0"/>
              </a:spcAft>
              <a:defRPr kumimoji="1">
                <a:solidFill>
                  <a:schemeClr val="tx1"/>
                </a:solidFill>
                <a:latin typeface="Arial" charset="0"/>
                <a:ea typeface="メイリオ" charset="0"/>
                <a:cs typeface="メイリオ" charset="0"/>
              </a:defRPr>
            </a:lvl7pPr>
            <a:lvl8pPr marL="3429000" indent="-228600" eaLnBrk="0" fontAlgn="base" hangingPunct="0">
              <a:spcBef>
                <a:spcPct val="0"/>
              </a:spcBef>
              <a:spcAft>
                <a:spcPct val="0"/>
              </a:spcAft>
              <a:defRPr kumimoji="1">
                <a:solidFill>
                  <a:schemeClr val="tx1"/>
                </a:solidFill>
                <a:latin typeface="Arial" charset="0"/>
                <a:ea typeface="メイリオ" charset="0"/>
                <a:cs typeface="メイリオ" charset="0"/>
              </a:defRPr>
            </a:lvl8pPr>
            <a:lvl9pPr marL="3886200" indent="-228600" eaLnBrk="0" fontAlgn="base" hangingPunct="0">
              <a:spcBef>
                <a:spcPct val="0"/>
              </a:spcBef>
              <a:spcAft>
                <a:spcPct val="0"/>
              </a:spcAft>
              <a:defRPr kumimoji="1">
                <a:solidFill>
                  <a:schemeClr val="tx1"/>
                </a:solidFill>
                <a:latin typeface="Arial" charset="0"/>
                <a:ea typeface="メイリオ" charset="0"/>
                <a:cs typeface="メイリオ"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panose="05000000000000000000" pitchFamily="2" charset="2"/>
              <a:buChar char="l"/>
              <a:tabLst/>
              <a:defRPr/>
            </a:pPr>
            <a:r>
              <a:rPr kumimoji="1"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Faculty members from various backgrounds are fused together in an open laboratory to develop </a:t>
            </a:r>
            <a:r>
              <a:rPr kumimoji="1" lang="ja-JP" altLang="en-US" sz="16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international researchers with a pioneering spirit that creates new fields.</a:t>
            </a:r>
          </a:p>
        </p:txBody>
      </p:sp>
      <p:sp>
        <p:nvSpPr>
          <p:cNvPr id="16391" name="Rectangle 9"/>
          <p:cNvSpPr>
            <a:spLocks noChangeArrowheads="1"/>
          </p:cNvSpPr>
          <p:nvPr/>
        </p:nvSpPr>
        <p:spPr bwMode="auto">
          <a:xfrm>
            <a:off x="710051" y="5195888"/>
            <a:ext cx="8207375" cy="1015663"/>
          </a:xfrm>
          <a:prstGeom prst="rect">
            <a:avLst/>
          </a:prstGeom>
          <a:solidFill>
            <a:schemeClr val="accent3">
              <a:lumMod val="20000"/>
              <a:lumOff val="80000"/>
            </a:schemeClr>
          </a:solidFill>
          <a:ln>
            <a:noFill/>
          </a:ln>
          <a:effec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For more information, please visit the Department of </a:t>
            </a:r>
            <a:r>
              <a:rPr kumimoji="0" lang="en-US" altLang="ja-JP"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Life Science and Medical</a:t>
            </a:r>
            <a:r>
              <a:rPr kumimoji="0" lang="en-US" altLang="ja-JP" sz="2000" b="1" i="0" u="none" strike="noStrike" kern="1200" cap="none" spc="0" normalizeH="0" noProof="0" dirty="0">
                <a:ln>
                  <a:noFill/>
                </a:ln>
                <a:solidFill>
                  <a:srgbClr val="000000"/>
                </a:solidFill>
                <a:effectLst/>
                <a:uLnTx/>
                <a:uFillTx/>
                <a:latin typeface="Century Gothic" charset="0"/>
                <a:ea typeface="Meiryo UI" charset="0"/>
                <a:cs typeface="ヒラギノ角ゴ ProN W3" charset="0"/>
                <a:sym typeface="Arial" charset="0"/>
              </a:rPr>
              <a:t> </a:t>
            </a:r>
            <a:r>
              <a:rPr kumimoji="0" lang="ja-JP" altLang="en-US"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Bio</a:t>
            </a:r>
            <a:r>
              <a:rPr kumimoji="0" lang="en-US" altLang="ja-JP"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s</a:t>
            </a:r>
            <a:r>
              <a:rPr kumimoji="0" lang="ja-JP" altLang="en-US"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ciences website.</a:t>
            </a:r>
            <a:endParaRPr kumimoji="0" lang="en-US" altLang="ja-JP" sz="2000" b="1" i="0" u="none" strike="noStrike" kern="1200" cap="none" spc="0" normalizeH="0" baseline="0" noProof="0" dirty="0">
              <a:ln>
                <a:noFill/>
              </a:ln>
              <a:solidFill>
                <a:srgbClr val="000000"/>
              </a:solidFill>
              <a:effectLst/>
              <a:uLnTx/>
              <a:uFillTx/>
              <a:latin typeface="Century Gothic" charset="0"/>
              <a:ea typeface="メイリオ" charset="0"/>
              <a:cs typeface="メイリオ"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srgbClr val="000000"/>
                </a:solidFill>
                <a:effectLst/>
                <a:uLnTx/>
                <a:uFillTx/>
                <a:latin typeface="Century Gothic" charset="0"/>
                <a:ea typeface="Meiryo UI" charset="0"/>
                <a:cs typeface="ヒラギノ角ゴ ProN W3" charset="0"/>
                <a:sym typeface="Arial" charset="0"/>
              </a:rPr>
              <a:t>(http://www.biomed.sci.waseda.ac.jp/).</a:t>
            </a:r>
          </a:p>
        </p:txBody>
      </p:sp>
      <p:sp>
        <p:nvSpPr>
          <p:cNvPr id="53255" name="正方形/長方形 1"/>
          <p:cNvSpPr>
            <a:spLocks noChangeArrowheads="1"/>
          </p:cNvSpPr>
          <p:nvPr/>
        </p:nvSpPr>
        <p:spPr bwMode="auto">
          <a:xfrm>
            <a:off x="468312" y="1920751"/>
            <a:ext cx="8207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charset="0"/>
                <a:ea typeface="Meiryo UI" charset="-128"/>
                <a:cs typeface="+mn-cs"/>
                <a:sym typeface="Arial" charset="0"/>
              </a:rPr>
              <a:t>Students are required to complete a good balance of science and engineering, life science, and medical subjects and experiments to develop the academic ability to understand biological phenomena from cells to individuals.</a:t>
            </a:r>
          </a:p>
        </p:txBody>
      </p:sp>
    </p:spTree>
    <p:extLst>
      <p:ext uri="{BB962C8B-B14F-4D97-AF65-F5344CB8AC3E}">
        <p14:creationId xmlns:p14="http://schemas.microsoft.com/office/powerpoint/2010/main" val="159724800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sz="2400" dirty="0"/>
              <a:t>Faculty in the Department of Biomedical Sciences </a:t>
            </a:r>
          </a:p>
        </p:txBody>
      </p:sp>
      <p:sp>
        <p:nvSpPr>
          <p:cNvPr id="2" name="テキスト ボックス 1"/>
          <p:cNvSpPr txBox="1"/>
          <p:nvPr/>
        </p:nvSpPr>
        <p:spPr>
          <a:xfrm>
            <a:off x="323528" y="1021959"/>
            <a:ext cx="2951449" cy="523220"/>
          </a:xfrm>
          <a:prstGeom prst="rect">
            <a:avLst/>
          </a:prstGeom>
          <a:noFill/>
        </p:spPr>
        <p:txBody>
          <a:bodyPr wrap="none" rtlCol="0" anchor="ctr" anchorCtr="0">
            <a:spAutoFit/>
          </a:bodyPr>
          <a:lstStyle/>
          <a:p>
            <a:r>
              <a:rPr kumimoji="1" lang="ja-JP" altLang="en-US" sz="2800" dirty="0">
                <a:solidFill>
                  <a:srgbClr val="045082"/>
                </a:solidFill>
                <a:latin typeface="Century Gothic"/>
                <a:ea typeface="Meiryo UI"/>
              </a:rPr>
              <a:t>Advanced </a:t>
            </a:r>
            <a:r>
              <a:rPr kumimoji="1" lang="en-US" altLang="ja-JP" sz="2800" dirty="0">
                <a:solidFill>
                  <a:srgbClr val="045082"/>
                </a:solidFill>
                <a:latin typeface="Century Gothic"/>
                <a:ea typeface="Meiryo UI"/>
              </a:rPr>
              <a:t>Top Runner</a:t>
            </a:r>
            <a:endParaRPr kumimoji="1" lang="ja-JP" altLang="en-US" sz="2800" dirty="0">
              <a:solidFill>
                <a:srgbClr val="045082"/>
              </a:solidFill>
              <a:latin typeface="Century Gothic"/>
              <a:ea typeface="Meiryo UI"/>
            </a:endParaRPr>
          </a:p>
        </p:txBody>
      </p:sp>
      <p:sp>
        <p:nvSpPr>
          <p:cNvPr id="5" name="テキスト ボックス 4"/>
          <p:cNvSpPr txBox="1"/>
          <p:nvPr/>
        </p:nvSpPr>
        <p:spPr>
          <a:xfrm>
            <a:off x="324048" y="4338350"/>
            <a:ext cx="4680000" cy="1954381"/>
          </a:xfrm>
          <a:prstGeom prst="rect">
            <a:avLst/>
          </a:prstGeom>
          <a:noFill/>
        </p:spPr>
        <p:txBody>
          <a:bodyPr wrap="square" rtlCol="0" anchor="ctr" anchorCtr="0">
            <a:spAutoFit/>
          </a:bodyPr>
          <a:lstStyle/>
          <a:p>
            <a:pPr algn="just"/>
            <a:r>
              <a:rPr lang="ja-JP" altLang="en-US" sz="1100" dirty="0">
                <a:latin typeface="Meiryo UI"/>
                <a:ea typeface="Meiryo UI"/>
              </a:rPr>
              <a:t>Most of the microorganisms on Earth have not been successfully cultivated and, as a result, their properties and characteristics are not known. In particular, since many microorganisms in the ocean are even more difficult to culture than those on land, the ocean is expected to be a treasure chest with many hidden possibilities. Professor Haruko Takeyama of the Department of Life Science and Medical Biosciences is engaged in research and development of marine biotechnology for the microorganisms of the sea, using cutting-edge technologies such as genetic engineering, Raman spectroscopic analysis technology and microfluidic devices.</a:t>
            </a:r>
            <a:endParaRPr kumimoji="1" lang="ja-JP" altLang="en-US" sz="1100" dirty="0">
              <a:solidFill>
                <a:prstClr val="white"/>
              </a:solidFill>
              <a:latin typeface="Meiryo UI"/>
              <a:ea typeface="Meiryo UI"/>
            </a:endParaRPr>
          </a:p>
        </p:txBody>
      </p:sp>
      <p:pic>
        <p:nvPicPr>
          <p:cNvPr id="3" name="図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4048" y="1705600"/>
            <a:ext cx="4680000" cy="2389787"/>
          </a:xfrm>
          <a:prstGeom prst="rect">
            <a:avLst/>
          </a:prstGeom>
        </p:spPr>
      </p:pic>
      <p:pic>
        <p:nvPicPr>
          <p:cNvPr id="7" name="Picture 2">
            <a:extLst>
              <a:ext uri="{FF2B5EF4-FFF2-40B4-BE49-F238E27FC236}">
                <a16:creationId xmlns:a16="http://schemas.microsoft.com/office/drawing/2014/main" id="{C4F49AEF-CD2D-4C21-B110-83E4D95F8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317" y="3018705"/>
            <a:ext cx="2944371" cy="2074862"/>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C680A07C-AAF7-4593-98BE-96B2CB44B6AE}"/>
              </a:ext>
            </a:extLst>
          </p:cNvPr>
          <p:cNvSpPr txBox="1"/>
          <p:nvPr/>
        </p:nvSpPr>
        <p:spPr>
          <a:xfrm>
            <a:off x="5409309" y="1665476"/>
            <a:ext cx="3588386" cy="1169551"/>
          </a:xfrm>
          <a:prstGeom prst="rect">
            <a:avLst/>
          </a:prstGeom>
          <a:noFill/>
        </p:spPr>
        <p:txBody>
          <a:bodyPr wrap="square" rtlCol="0" anchor="ctr" anchorCtr="0">
            <a:spAutoFit/>
          </a:bodyPr>
          <a:lstStyle>
            <a:defPPr>
              <a:defRPr lang="en-US"/>
            </a:defPPr>
            <a:lvl1pPr algn="just">
              <a:defRPr sz="1100">
                <a:latin typeface="Meiryo UI"/>
                <a:ea typeface="Meiryo UI"/>
              </a:defRPr>
            </a:lvl1pPr>
          </a:lstStyle>
          <a:p>
            <a:pPr algn="ctr"/>
            <a:r>
              <a:rPr lang="en-US" altLang="ja-JP" sz="1400" dirty="0"/>
              <a:t>The Moonshot Research and Development Program Goal 5</a:t>
            </a:r>
            <a:endParaRPr lang="ja-JP" altLang="ja-JP" sz="1400" dirty="0"/>
          </a:p>
          <a:p>
            <a:pPr algn="ctr"/>
            <a:r>
              <a:rPr lang="en-US" altLang="ja-JP" sz="1400" dirty="0"/>
              <a:t>“Construction of circulating production platform by environmental control based on Soil Microbe Atlas”</a:t>
            </a:r>
            <a:endParaRPr lang="ja-JP" altLang="ja-JP" sz="1400" dirty="0"/>
          </a:p>
        </p:txBody>
      </p:sp>
      <p:sp>
        <p:nvSpPr>
          <p:cNvPr id="9" name="テキスト ボックス 8">
            <a:extLst>
              <a:ext uri="{FF2B5EF4-FFF2-40B4-BE49-F238E27FC236}">
                <a16:creationId xmlns:a16="http://schemas.microsoft.com/office/drawing/2014/main" id="{7CDC737F-4C3B-4B27-897A-B90ECCE0D32B}"/>
              </a:ext>
            </a:extLst>
          </p:cNvPr>
          <p:cNvSpPr txBox="1"/>
          <p:nvPr/>
        </p:nvSpPr>
        <p:spPr>
          <a:xfrm>
            <a:off x="5555615" y="5277246"/>
            <a:ext cx="3588385" cy="523220"/>
          </a:xfrm>
          <a:prstGeom prst="rect">
            <a:avLst/>
          </a:prstGeom>
          <a:noFill/>
        </p:spPr>
        <p:txBody>
          <a:bodyPr wrap="square" rtlCol="0" anchor="ctr" anchorCtr="0">
            <a:spAutoFit/>
          </a:bodyPr>
          <a:lstStyle>
            <a:defPPr>
              <a:defRPr lang="en-US"/>
            </a:defPPr>
            <a:lvl1pPr marL="0" marR="0" lvl="0" indent="0" algn="ctr"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l"/>
            <a:r>
              <a:rPr lang="ja-JP" altLang="en-US" sz="1400" dirty="0">
                <a:hlinkClick r:id="rId4"/>
              </a:rPr>
              <a:t>https://www.microbe-soil.sci.waseda.ac.jp/2021/06/08/84/</a:t>
            </a:r>
            <a:endParaRPr lang="en-US" altLang="ja-JP" sz="1400" dirty="0"/>
          </a:p>
        </p:txBody>
      </p:sp>
    </p:spTree>
    <p:extLst>
      <p:ext uri="{BB962C8B-B14F-4D97-AF65-F5344CB8AC3E}">
        <p14:creationId xmlns:p14="http://schemas.microsoft.com/office/powerpoint/2010/main" val="178355370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sz="2400" dirty="0">
                <a:cs typeface="+mj-cs"/>
                <a:sym typeface="Arial" pitchFamily="34" charset="0"/>
              </a:rPr>
              <a:t>Introduction to </a:t>
            </a:r>
            <a:r>
              <a:rPr lang="ja-JP" altLang="en-US" sz="2400" dirty="0">
                <a:cs typeface="+mj-cs"/>
                <a:sym typeface="ヒラギノ角ゴ ProN W6" charset="-128"/>
              </a:rPr>
              <a:t>Department of Electrical </a:t>
            </a:r>
            <a:r>
              <a:rPr lang="en-US" altLang="ja-JP" sz="2400" dirty="0">
                <a:cs typeface="+mj-cs"/>
                <a:sym typeface="ヒラギノ角ゴ ProN W6" charset="-128"/>
              </a:rPr>
              <a:t>ENGINEERGIN</a:t>
            </a:r>
            <a:r>
              <a:rPr lang="ja-JP" altLang="en-US" sz="2400" dirty="0">
                <a:cs typeface="+mj-cs"/>
                <a:sym typeface="ヒラギノ角ゴ ProN W6" charset="-128"/>
              </a:rPr>
              <a:t> and Bio</a:t>
            </a:r>
            <a:r>
              <a:rPr lang="en-US" altLang="ja-JP" sz="2400" dirty="0">
                <a:cs typeface="+mj-cs"/>
                <a:sym typeface="ヒラギノ角ゴ ProN W6" charset="-128"/>
              </a:rPr>
              <a:t>SCIENCE</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43</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12417502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テキスト ボックス 5"/>
          <p:cNvSpPr txBox="1">
            <a:spLocks noChangeArrowheads="1"/>
          </p:cNvSpPr>
          <p:nvPr/>
        </p:nvSpPr>
        <p:spPr bwMode="auto">
          <a:xfrm>
            <a:off x="323850" y="1529226"/>
            <a:ext cx="5187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kumimoji="1" sz="2400">
                <a:solidFill>
                  <a:schemeClr val="tx1"/>
                </a:solidFill>
                <a:latin typeface="Century Gothic" charset="0"/>
                <a:ea typeface="Meiryo UI" charset="0"/>
                <a:cs typeface="Meiryo UI" charset="0"/>
                <a:sym typeface="Arial" charset="0"/>
              </a:defRPr>
            </a:lvl1pPr>
            <a:lvl2pPr marL="742950">
              <a:defRPr kumimoji="1" sz="2000">
                <a:solidFill>
                  <a:schemeClr val="tx1"/>
                </a:solidFill>
                <a:latin typeface="Century Gothic" charset="0"/>
                <a:ea typeface="Meiryo UI" charset="0"/>
                <a:cs typeface="Meiryo UI" charset="0"/>
                <a:sym typeface="Arial" charset="0"/>
              </a:defRPr>
            </a:lvl2pPr>
            <a:lvl3pPr marL="1143000">
              <a:defRPr kumimoji="1">
                <a:solidFill>
                  <a:schemeClr val="tx1"/>
                </a:solidFill>
                <a:latin typeface="Century Gothic" charset="0"/>
                <a:ea typeface="Meiryo UI" charset="0"/>
                <a:cs typeface="Meiryo UI" charset="0"/>
                <a:sym typeface="Arial" charset="0"/>
              </a:defRPr>
            </a:lvl3pPr>
            <a:lvl4pPr marL="1600200">
              <a:defRPr kumimoji="1" sz="1600">
                <a:solidFill>
                  <a:schemeClr val="tx1"/>
                </a:solidFill>
                <a:latin typeface="Century Gothic" charset="0"/>
                <a:ea typeface="Meiryo UI" charset="0"/>
                <a:cs typeface="Meiryo UI" charset="0"/>
                <a:sym typeface="Arial" charset="0"/>
              </a:defRPr>
            </a:lvl4pPr>
            <a:lvl5pPr marL="2057400">
              <a:defRPr kumimoji="1" sz="1600">
                <a:solidFill>
                  <a:schemeClr val="tx1"/>
                </a:solidFill>
                <a:latin typeface="Century Gothic" charset="0"/>
                <a:ea typeface="Meiryo UI" charset="0"/>
                <a:cs typeface="Meiryo UI" charset="0"/>
                <a:sym typeface="Arial" charset="0"/>
              </a:defRPr>
            </a:lvl5pPr>
            <a:lvl6pPr marL="2514600" eaLnBrk="0" hangingPunct="0">
              <a:defRPr kumimoji="1" sz="1600">
                <a:solidFill>
                  <a:schemeClr val="tx1"/>
                </a:solidFill>
                <a:latin typeface="Century Gothic" charset="0"/>
                <a:ea typeface="Meiryo UI" charset="0"/>
                <a:cs typeface="Meiryo UI" charset="0"/>
                <a:sym typeface="Arial" charset="0"/>
              </a:defRPr>
            </a:lvl6pPr>
            <a:lvl7pPr marL="2971800" eaLnBrk="0" hangingPunct="0">
              <a:defRPr kumimoji="1" sz="1600">
                <a:solidFill>
                  <a:schemeClr val="tx1"/>
                </a:solidFill>
                <a:latin typeface="Century Gothic" charset="0"/>
                <a:ea typeface="Meiryo UI" charset="0"/>
                <a:cs typeface="Meiryo UI" charset="0"/>
                <a:sym typeface="Arial" charset="0"/>
              </a:defRPr>
            </a:lvl7pPr>
            <a:lvl8pPr marL="3429000" eaLnBrk="0" hangingPunct="0">
              <a:defRPr kumimoji="1" sz="1600">
                <a:solidFill>
                  <a:schemeClr val="tx1"/>
                </a:solidFill>
                <a:latin typeface="Century Gothic" charset="0"/>
                <a:ea typeface="Meiryo UI" charset="0"/>
                <a:cs typeface="Meiryo UI" charset="0"/>
                <a:sym typeface="Arial" charset="0"/>
              </a:defRPr>
            </a:lvl8pPr>
            <a:lvl9pPr marL="3886200" eaLnBrk="0" hangingPunct="0">
              <a:defRPr kumimoji="1" sz="1600">
                <a:solidFill>
                  <a:schemeClr val="tx1"/>
                </a:solidFill>
                <a:latin typeface="Century Gothic" charset="0"/>
                <a:ea typeface="Meiryo UI" charset="0"/>
                <a:cs typeface="Meiryo UI" charset="0"/>
                <a:sym typeface="Arial"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0"/>
              <a:buChar char="l"/>
              <a:tabLst/>
              <a:defRPr/>
            </a:pPr>
            <a:r>
              <a:rPr kumimoji="0" lang="ja-JP" altLang="en-US"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Combining life sciences and electrical and electronic information fields</a:t>
            </a:r>
            <a:endParaRPr kumimoji="0" lang="en-US" altLang="ja-JP"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endParaRPr>
          </a:p>
        </p:txBody>
      </p:sp>
      <p:sp>
        <p:nvSpPr>
          <p:cNvPr id="49155" name="テキスト ボックス 6"/>
          <p:cNvSpPr txBox="1">
            <a:spLocks noChangeArrowheads="1"/>
          </p:cNvSpPr>
          <p:nvPr/>
        </p:nvSpPr>
        <p:spPr bwMode="auto">
          <a:xfrm>
            <a:off x="335842" y="2377282"/>
            <a:ext cx="4877289"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Century Gothic" charset="0"/>
                <a:ea typeface="Meiryo UI" charset="0"/>
                <a:cs typeface="Meiryo UI" charset="0"/>
                <a:sym typeface="Arial" charset="0"/>
              </a:defRPr>
            </a:lvl1pPr>
            <a:lvl2pPr marL="742950">
              <a:defRPr kumimoji="1" sz="2000">
                <a:solidFill>
                  <a:schemeClr val="tx1"/>
                </a:solidFill>
                <a:latin typeface="Century Gothic" charset="0"/>
                <a:ea typeface="Meiryo UI" charset="0"/>
                <a:cs typeface="Meiryo UI" charset="0"/>
                <a:sym typeface="Arial" charset="0"/>
              </a:defRPr>
            </a:lvl2pPr>
            <a:lvl3pPr marL="1143000">
              <a:defRPr kumimoji="1">
                <a:solidFill>
                  <a:schemeClr val="tx1"/>
                </a:solidFill>
                <a:latin typeface="Century Gothic" charset="0"/>
                <a:ea typeface="Meiryo UI" charset="0"/>
                <a:cs typeface="Meiryo UI" charset="0"/>
                <a:sym typeface="Arial" charset="0"/>
              </a:defRPr>
            </a:lvl3pPr>
            <a:lvl4pPr marL="1600200">
              <a:defRPr kumimoji="1" sz="1600">
                <a:solidFill>
                  <a:schemeClr val="tx1"/>
                </a:solidFill>
                <a:latin typeface="Century Gothic" charset="0"/>
                <a:ea typeface="Meiryo UI" charset="0"/>
                <a:cs typeface="Meiryo UI" charset="0"/>
                <a:sym typeface="Arial" charset="0"/>
              </a:defRPr>
            </a:lvl4pPr>
            <a:lvl5pPr marL="2057400">
              <a:defRPr kumimoji="1" sz="1600">
                <a:solidFill>
                  <a:schemeClr val="tx1"/>
                </a:solidFill>
                <a:latin typeface="Century Gothic" charset="0"/>
                <a:ea typeface="Meiryo UI" charset="0"/>
                <a:cs typeface="Meiryo UI" charset="0"/>
                <a:sym typeface="Arial" charset="0"/>
              </a:defRPr>
            </a:lvl5pPr>
            <a:lvl6pPr marL="2514600" eaLnBrk="0" hangingPunct="0">
              <a:defRPr kumimoji="1" sz="1600">
                <a:solidFill>
                  <a:schemeClr val="tx1"/>
                </a:solidFill>
                <a:latin typeface="Century Gothic" charset="0"/>
                <a:ea typeface="Meiryo UI" charset="0"/>
                <a:cs typeface="Meiryo UI" charset="0"/>
                <a:sym typeface="Arial" charset="0"/>
              </a:defRPr>
            </a:lvl6pPr>
            <a:lvl7pPr marL="2971800" eaLnBrk="0" hangingPunct="0">
              <a:defRPr kumimoji="1" sz="1600">
                <a:solidFill>
                  <a:schemeClr val="tx1"/>
                </a:solidFill>
                <a:latin typeface="Century Gothic" charset="0"/>
                <a:ea typeface="Meiryo UI" charset="0"/>
                <a:cs typeface="Meiryo UI" charset="0"/>
                <a:sym typeface="Arial" charset="0"/>
              </a:defRPr>
            </a:lvl7pPr>
            <a:lvl8pPr marL="3429000" eaLnBrk="0" hangingPunct="0">
              <a:defRPr kumimoji="1" sz="1600">
                <a:solidFill>
                  <a:schemeClr val="tx1"/>
                </a:solidFill>
                <a:latin typeface="Century Gothic" charset="0"/>
                <a:ea typeface="Meiryo UI" charset="0"/>
                <a:cs typeface="Meiryo UI" charset="0"/>
                <a:sym typeface="Arial" charset="0"/>
              </a:defRPr>
            </a:lvl8pPr>
            <a:lvl9pPr marL="3886200" eaLnBrk="0" hangingPunct="0">
              <a:defRPr kumimoji="1" sz="1600">
                <a:solidFill>
                  <a:schemeClr val="tx1"/>
                </a:solidFill>
                <a:latin typeface="Century Gothic" charset="0"/>
                <a:ea typeface="Meiryo UI" charset="0"/>
                <a:cs typeface="Meiryo UI" charset="0"/>
                <a:sym typeface="Arial" charset="0"/>
              </a:defRPr>
            </a:lvl9pPr>
          </a:lstStyle>
          <a:p>
            <a:pPr marL="171450" marR="0" lvl="0" indent="-171450" algn="l" defTabSz="914400" rtl="0" eaLnBrk="1" fontAlgn="base" latinLnBrk="0" hangingPunct="1">
              <a:lnSpc>
                <a:spcPct val="100000"/>
              </a:lnSpc>
              <a:spcBef>
                <a:spcPct val="0"/>
              </a:spcBef>
              <a:spcAft>
                <a:spcPct val="0"/>
              </a:spcAft>
              <a:buClr>
                <a:schemeClr val="accent1">
                  <a:lumMod val="75000"/>
                </a:schemeClr>
              </a:buClr>
              <a:buSzTx/>
              <a:buFont typeface="Wingdings" panose="05000000000000000000" pitchFamily="2" charset="2"/>
              <a:buChar char="l"/>
              <a:tabLst/>
              <a:defRPr/>
            </a:pPr>
            <a:r>
              <a:rPr kumimoji="0" lang="ja-JP" altLang="en-US" sz="1200" dirty="0">
                <a:solidFill>
                  <a:srgbClr val="000000"/>
                </a:solidFill>
                <a:latin typeface="Meiryo UI"/>
                <a:ea typeface="Meiryo UI"/>
                <a:cs typeface="ヒラギノ明朝 ProN W3" charset="0"/>
              </a:rPr>
              <a:t>  Challenging both "research in depth in each field" and "research that </a:t>
            </a:r>
            <a:r>
              <a:rPr kumimoji="0" lang="ja-JP" altLang="en-US"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spans multiple fields</a:t>
            </a:r>
            <a:endParaRPr kumimoji="0" lang="en-US" altLang="ja-JP"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endParaRPr>
          </a:p>
        </p:txBody>
      </p:sp>
      <p:sp>
        <p:nvSpPr>
          <p:cNvPr id="50186" name="テキスト ボックス 1"/>
          <p:cNvSpPr txBox="1">
            <a:spLocks noChangeArrowheads="1"/>
          </p:cNvSpPr>
          <p:nvPr/>
        </p:nvSpPr>
        <p:spPr bwMode="auto">
          <a:xfrm>
            <a:off x="323850" y="2877315"/>
            <a:ext cx="4103688" cy="369332"/>
          </a:xfrm>
          <a:prstGeom prst="rect">
            <a:avLst/>
          </a:prstGeom>
          <a:solidFill>
            <a:schemeClr val="accent6"/>
          </a:solidFill>
          <a:ln>
            <a:noFill/>
          </a:ln>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Various research fields</a:t>
            </a:r>
          </a:p>
        </p:txBody>
      </p:sp>
      <p:sp>
        <p:nvSpPr>
          <p:cNvPr id="49157" name="正方形/長方形 25599"/>
          <p:cNvSpPr>
            <a:spLocks noChangeArrowheads="1"/>
          </p:cNvSpPr>
          <p:nvPr/>
        </p:nvSpPr>
        <p:spPr bwMode="auto">
          <a:xfrm>
            <a:off x="323850" y="1965383"/>
            <a:ext cx="5232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0"/>
              <a:buChar char="l"/>
              <a:tabLst/>
              <a:defRPr/>
            </a:pPr>
            <a:r>
              <a:rPr kumimoji="0" lang="en-US" altLang="ja-JP"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Four </a:t>
            </a:r>
            <a:r>
              <a:rPr kumimoji="0" lang="ja-JP" altLang="en-US"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vertices in the </a:t>
            </a:r>
            <a:r>
              <a:rPr kumimoji="0" lang="en-US" altLang="ja-JP"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four </a:t>
            </a:r>
            <a:r>
              <a:rPr kumimoji="0" lang="ja-JP" altLang="en-US"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domains of life, electricity, electronics and information</a:t>
            </a:r>
          </a:p>
        </p:txBody>
      </p:sp>
      <p:sp>
        <p:nvSpPr>
          <p:cNvPr id="50219" name="正方形/長方形 25600"/>
          <p:cNvSpPr>
            <a:spLocks noChangeArrowheads="1"/>
          </p:cNvSpPr>
          <p:nvPr/>
        </p:nvSpPr>
        <p:spPr bwMode="auto">
          <a:xfrm>
            <a:off x="282973" y="3271015"/>
            <a:ext cx="3918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lvl="0" algn="ctr">
              <a:defRPr/>
            </a:pPr>
            <a:r>
              <a:rPr kumimoji="1" lang="ja-JP" altLang="en-US" sz="1400" b="0" i="0" u="none" strike="noStrike" kern="1200" cap="none" spc="0" normalizeH="0" baseline="0" noProof="0" dirty="0">
                <a:ln>
                  <a:noFill/>
                </a:ln>
                <a:solidFill>
                  <a:schemeClr val="tx1"/>
                </a:solidFill>
                <a:effectLst/>
                <a:uLnTx/>
                <a:uFillTx/>
                <a:latin typeface="Century Gothic"/>
                <a:ea typeface="Meiryo UI"/>
                <a:cs typeface="+mn-cs"/>
                <a:sym typeface="Arial" panose="020B0604020202020204" pitchFamily="34" charset="0"/>
              </a:rPr>
              <a:t>Themes that </a:t>
            </a:r>
            <a:r>
              <a:rPr kumimoji="1" lang="en-US" altLang="ja-JP" sz="1400" b="0" i="0" u="none" strike="noStrike" kern="1200" cap="none" spc="0" normalizeH="0" baseline="0" noProof="0" dirty="0">
                <a:ln>
                  <a:noFill/>
                </a:ln>
                <a:solidFill>
                  <a:schemeClr val="tx1"/>
                </a:solidFill>
                <a:effectLst/>
                <a:uLnTx/>
                <a:uFillTx/>
                <a:latin typeface="Century Gothic"/>
                <a:ea typeface="Meiryo UI"/>
                <a:cs typeface="+mn-cs"/>
                <a:sym typeface="Arial" panose="020B0604020202020204" pitchFamily="34" charset="0"/>
              </a:rPr>
              <a:t>sharply</a:t>
            </a:r>
            <a:r>
              <a:rPr kumimoji="1" lang="ja-JP" altLang="en-US" sz="1400" b="0" i="0" u="none" strike="noStrike" kern="1200" cap="none" spc="0" normalizeH="0" baseline="0" noProof="0" dirty="0">
                <a:ln>
                  <a:noFill/>
                </a:ln>
                <a:solidFill>
                  <a:schemeClr val="tx1"/>
                </a:solidFill>
                <a:effectLst/>
                <a:uLnTx/>
                <a:uFillTx/>
                <a:latin typeface="Century Gothic"/>
                <a:ea typeface="Meiryo UI"/>
                <a:cs typeface="+mn-cs"/>
                <a:sym typeface="Arial" panose="020B0604020202020204" pitchFamily="34" charset="0"/>
              </a:rPr>
              <a:t> </a:t>
            </a:r>
            <a:r>
              <a:rPr kumimoji="1" lang="en-US" altLang="ja-JP" sz="1400" b="0" i="0" u="none" strike="noStrike" kern="1200" cap="none" spc="0" normalizeH="0" baseline="0" noProof="0" dirty="0">
                <a:ln>
                  <a:noFill/>
                </a:ln>
                <a:solidFill>
                  <a:schemeClr val="tx1"/>
                </a:solidFill>
                <a:effectLst/>
                <a:uLnTx/>
                <a:uFillTx/>
                <a:latin typeface="Century Gothic"/>
                <a:ea typeface="Meiryo UI"/>
                <a:cs typeface="+mn-cs"/>
                <a:sym typeface="Arial" panose="020B0604020202020204" pitchFamily="34" charset="0"/>
              </a:rPr>
              <a:t>penetrates </a:t>
            </a:r>
            <a:r>
              <a:rPr kumimoji="1" lang="ja-JP" altLang="en-US" sz="1400" b="0" i="0" u="none" strike="noStrike" kern="1200" cap="none" spc="0" normalizeH="0" baseline="0" noProof="0" dirty="0">
                <a:ln>
                  <a:noFill/>
                </a:ln>
                <a:solidFill>
                  <a:schemeClr val="tx1"/>
                </a:solidFill>
                <a:effectLst/>
                <a:uLnTx/>
                <a:uFillTx/>
                <a:latin typeface="Century Gothic"/>
                <a:ea typeface="Meiryo UI"/>
                <a:cs typeface="+mn-cs"/>
                <a:sym typeface="Arial" panose="020B0604020202020204" pitchFamily="34" charset="0"/>
              </a:rPr>
              <a:t>each </a:t>
            </a:r>
            <a:r>
              <a:rPr kumimoji="1" lang="ja-JP" altLang="en-US" sz="1400" dirty="0">
                <a:solidFill>
                  <a:schemeClr val="tx1"/>
                </a:solidFill>
                <a:latin typeface="Century Gothic"/>
                <a:ea typeface="Meiryo UI"/>
              </a:rPr>
              <a:t>field</a:t>
            </a:r>
          </a:p>
        </p:txBody>
      </p:sp>
      <p:sp>
        <p:nvSpPr>
          <p:cNvPr id="50220" name="正方形/長方形 25602"/>
          <p:cNvSpPr>
            <a:spLocks noChangeArrowheads="1"/>
          </p:cNvSpPr>
          <p:nvPr/>
        </p:nvSpPr>
        <p:spPr bwMode="auto">
          <a:xfrm>
            <a:off x="323850" y="3548587"/>
            <a:ext cx="42481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A theme that lies on the </a:t>
            </a:r>
            <a:r>
              <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line connecting </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the two vertices</a:t>
            </a:r>
            <a:endParaRPr kumimoji="0"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0221" name="正方形/長方形 25603"/>
          <p:cNvSpPr>
            <a:spLocks noChangeArrowheads="1"/>
          </p:cNvSpPr>
          <p:nvPr/>
        </p:nvSpPr>
        <p:spPr bwMode="auto">
          <a:xfrm>
            <a:off x="323850" y="3976410"/>
            <a:ext cx="4103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A theme corresponding to a surface </a:t>
            </a:r>
            <a:r>
              <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composed of </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three vertices</a:t>
            </a:r>
            <a:endParaRPr kumimoji="0"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0222" name="正方形/長方形 25604"/>
          <p:cNvSpPr>
            <a:spLocks noChangeArrowheads="1"/>
          </p:cNvSpPr>
          <p:nvPr/>
        </p:nvSpPr>
        <p:spPr bwMode="auto">
          <a:xfrm>
            <a:off x="323850" y="4432785"/>
            <a:ext cx="4103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A theme </a:t>
            </a:r>
            <a:r>
              <a:rPr kumimoji="1" lang="en-US" altLang="ja-JP" sz="1200" dirty="0">
                <a:latin typeface="Century Gothic"/>
                <a:ea typeface="Meiryo UI"/>
              </a:rPr>
              <a:t>leading to a </a:t>
            </a:r>
            <a:r>
              <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consolidated research composed </a:t>
            </a:r>
            <a:r>
              <a:rPr kumimoji="1" lang="en-US" altLang="ja-JP" sz="1200" b="0" i="0" u="none" strike="noStrike" kern="1200" cap="none" spc="0" normalizeH="0" noProof="0" dirty="0">
                <a:ln>
                  <a:noFill/>
                </a:ln>
                <a:solidFill>
                  <a:srgbClr val="000000"/>
                </a:solidFill>
                <a:effectLst/>
                <a:uLnTx/>
                <a:uFillTx/>
                <a:latin typeface="Century Gothic"/>
                <a:ea typeface="Meiryo UI"/>
                <a:cs typeface="+mn-cs"/>
                <a:sym typeface="Arial" panose="020B0604020202020204" pitchFamily="34" charset="0"/>
              </a:rPr>
              <a:t>of </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all four vertices</a:t>
            </a:r>
            <a:endParaRPr kumimoji="0"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0223" name="正方形/長方形 25605"/>
          <p:cNvSpPr>
            <a:spLocks noChangeArrowheads="1"/>
          </p:cNvSpPr>
          <p:nvPr/>
        </p:nvSpPr>
        <p:spPr bwMode="auto">
          <a:xfrm>
            <a:off x="1" y="5290258"/>
            <a:ext cx="62087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The theory and technology gained at each </a:t>
            </a:r>
            <a:r>
              <a:rPr kumimoji="1" lang="en-US" altLang="ja-JP"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field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dirty="0">
                <a:solidFill>
                  <a:srgbClr val="ED7D31"/>
                </a:solidFill>
                <a:latin typeface="Meiryo UI" panose="020B0604030504040204" pitchFamily="50" charset="-128"/>
                <a:ea typeface="Meiryo UI" panose="020B0604030504040204" pitchFamily="50" charset="-128"/>
                <a:cs typeface="Meiryo UI" panose="020B0604030504040204" pitchFamily="50" charset="-128"/>
              </a:rPr>
              <a:t>e</a:t>
            </a:r>
            <a:r>
              <a:rPr kumimoji="1" lang="ja-JP" altLang="en-US"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xpan</a:t>
            </a:r>
            <a:r>
              <a:rPr kumimoji="1" lang="en-US" altLang="ja-JP"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d</a:t>
            </a:r>
            <a:r>
              <a:rPr kumimoji="1" lang="ja-JP" altLang="en-US"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 into the fusion field</a:t>
            </a:r>
            <a:r>
              <a:rPr kumimoji="1" lang="en-US" altLang="ja-JP"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rPr>
              <a:t>.</a:t>
            </a:r>
            <a:endParaRPr kumimoji="0" lang="ja-JP" altLang="en-US" sz="16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anose="020B0604020202020204" pitchFamily="34" charset="0"/>
            </a:endParaRPr>
          </a:p>
        </p:txBody>
      </p:sp>
      <p:sp>
        <p:nvSpPr>
          <p:cNvPr id="50224" name="正方形/長方形 25606"/>
          <p:cNvSpPr>
            <a:spLocks noChangeArrowheads="1"/>
          </p:cNvSpPr>
          <p:nvPr/>
        </p:nvSpPr>
        <p:spPr bwMode="auto">
          <a:xfrm>
            <a:off x="0" y="5886833"/>
            <a:ext cx="64881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Consolidate </a:t>
            </a:r>
            <a:r>
              <a:rPr kumimoji="1" lang="en-US" altLang="ja-JP" sz="16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lots</a:t>
            </a:r>
            <a:r>
              <a:rPr kumimoji="1" lang="en-US" altLang="ja-JP" sz="1600" b="1" i="0" u="none" strike="noStrike" kern="1200" cap="none" spc="0" normalizeH="0" noProof="0" dirty="0">
                <a:ln>
                  <a:noFill/>
                </a:ln>
                <a:solidFill>
                  <a:srgbClr val="ED7D31"/>
                </a:solidFill>
                <a:effectLst/>
                <a:uLnTx/>
                <a:uFillTx/>
                <a:latin typeface="Century Gothic"/>
                <a:ea typeface="Meiryo UI"/>
                <a:cs typeface="+mn-cs"/>
                <a:sym typeface="Arial" panose="020B0604020202020204" pitchFamily="34" charset="0"/>
              </a:rPr>
              <a:t> of research </a:t>
            </a:r>
            <a:r>
              <a:rPr kumimoji="1" lang="ja-JP" altLang="en-US" sz="16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examples in the fusion field </a:t>
            </a:r>
            <a:endParaRPr kumimoji="1" lang="en-US" altLang="ja-JP" sz="16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dirty="0">
                <a:solidFill>
                  <a:srgbClr val="ED7D31"/>
                </a:solidFill>
                <a:latin typeface="Century Gothic"/>
                <a:ea typeface="Meiryo UI"/>
              </a:rPr>
              <a:t>and develop them into higher level </a:t>
            </a:r>
            <a:r>
              <a:rPr kumimoji="1" lang="en-US" altLang="ja-JP" sz="1600" b="1" dirty="0" err="1">
                <a:solidFill>
                  <a:srgbClr val="ED7D31"/>
                </a:solidFill>
                <a:latin typeface="Century Gothic"/>
                <a:ea typeface="Meiryo UI"/>
              </a:rPr>
              <a:t>ressearch</a:t>
            </a:r>
            <a:r>
              <a:rPr kumimoji="1" lang="en-US" altLang="ja-JP" sz="1600" b="1" dirty="0">
                <a:solidFill>
                  <a:srgbClr val="ED7D31"/>
                </a:solidFill>
                <a:latin typeface="Century Gothic"/>
                <a:ea typeface="Meiryo UI"/>
              </a:rPr>
              <a:t> </a:t>
            </a:r>
            <a:endParaRPr kumimoji="1" lang="ja-JP" altLang="en-US" sz="16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p:txBody>
      </p:sp>
      <p:sp>
        <p:nvSpPr>
          <p:cNvPr id="50225" name="二等辺三角形 25607"/>
          <p:cNvSpPr>
            <a:spLocks noChangeArrowheads="1"/>
          </p:cNvSpPr>
          <p:nvPr/>
        </p:nvSpPr>
        <p:spPr bwMode="auto">
          <a:xfrm flipV="1">
            <a:off x="1943100" y="4931279"/>
            <a:ext cx="863600" cy="288925"/>
          </a:xfrm>
          <a:prstGeom prst="triangle">
            <a:avLst>
              <a:gd name="adj" fmla="val 50000"/>
            </a:avLst>
          </a:prstGeom>
          <a:solidFill>
            <a:schemeClr val="accent3"/>
          </a:solidFill>
          <a:ln w="9525" algn="ctr">
            <a:noFill/>
            <a:round/>
            <a:headEnd/>
            <a:tailEnd/>
          </a:ln>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56332" name="タイトル 25608"/>
          <p:cNvSpPr>
            <a:spLocks noGrp="1"/>
          </p:cNvSpPr>
          <p:nvPr>
            <p:ph type="title"/>
          </p:nvPr>
        </p:nvSpPr>
        <p:spPr>
          <a:xfrm>
            <a:off x="180475" y="0"/>
            <a:ext cx="8495214" cy="600075"/>
          </a:xfrm>
        </p:spPr>
        <p:txBody>
          <a:bodyPr/>
          <a:lstStyle/>
          <a:p>
            <a:r>
              <a:rPr lang="ja-JP" altLang="en-US" sz="2300" dirty="0"/>
              <a:t>Research Field </a:t>
            </a:r>
            <a:r>
              <a:rPr lang="en-US" altLang="ja-JP" sz="2300" dirty="0"/>
              <a:t>(</a:t>
            </a:r>
            <a:r>
              <a:rPr lang="ja-JP" altLang="en-US" sz="2300" dirty="0"/>
              <a:t>Electrical Engineering and </a:t>
            </a:r>
            <a:r>
              <a:rPr lang="en-US" altLang="ja-JP" sz="2300" dirty="0"/>
              <a:t>Bios</a:t>
            </a:r>
            <a:r>
              <a:rPr lang="ja-JP" altLang="en-US" sz="2300" dirty="0"/>
              <a:t>cience</a:t>
            </a:r>
            <a:r>
              <a:rPr lang="en-US" altLang="ja-JP" sz="2300" dirty="0"/>
              <a:t>) </a:t>
            </a:r>
            <a:endParaRPr lang="ja-JP" altLang="en-US" sz="2300" dirty="0"/>
          </a:p>
        </p:txBody>
      </p:sp>
      <p:sp>
        <p:nvSpPr>
          <p:cNvPr id="57" name="角丸四角形 56"/>
          <p:cNvSpPr/>
          <p:nvPr/>
        </p:nvSpPr>
        <p:spPr>
          <a:xfrm>
            <a:off x="323850" y="840886"/>
            <a:ext cx="4103688" cy="68421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rPr>
              <a:t>Human body is information bodies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rPr>
              <a:t>connected</a:t>
            </a:r>
            <a:r>
              <a:rPr kumimoji="1" lang="en-US" altLang="ja-JP" sz="1600" b="1" i="0" u="none" strike="noStrike" kern="1200" cap="none" spc="0" normalizeH="0" noProof="0" dirty="0">
                <a:ln>
                  <a:noFill/>
                </a:ln>
                <a:solidFill>
                  <a:prstClr val="white"/>
                </a:solidFill>
                <a:effectLst/>
                <a:uLnTx/>
                <a:uFillTx/>
                <a:latin typeface="Century Gothic"/>
                <a:ea typeface="Meiryo UI"/>
                <a:cs typeface="+mn-cs"/>
                <a:sym typeface="ヒラギノ角ゴ Std W8" charset="0"/>
              </a:rPr>
              <a:t> with </a:t>
            </a:r>
            <a:r>
              <a:rPr kumimoji="1" lang="ja-JP" altLang="en-US" sz="16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rPr>
              <a:t>electrical signals</a:t>
            </a:r>
          </a:p>
        </p:txBody>
      </p:sp>
      <p:grpSp>
        <p:nvGrpSpPr>
          <p:cNvPr id="56335" name="グループ化 1"/>
          <p:cNvGrpSpPr>
            <a:grpSpLocks/>
          </p:cNvGrpSpPr>
          <p:nvPr/>
        </p:nvGrpSpPr>
        <p:grpSpPr bwMode="auto">
          <a:xfrm>
            <a:off x="4546804" y="1557337"/>
            <a:ext cx="4688362" cy="4206875"/>
            <a:chOff x="4546804" y="1557337"/>
            <a:chExt cx="4688362" cy="4206875"/>
          </a:xfrm>
        </p:grpSpPr>
        <p:grpSp>
          <p:nvGrpSpPr>
            <p:cNvPr id="56336" name="グループ化 1"/>
            <p:cNvGrpSpPr>
              <a:grpSpLocks/>
            </p:cNvGrpSpPr>
            <p:nvPr/>
          </p:nvGrpSpPr>
          <p:grpSpPr bwMode="auto">
            <a:xfrm>
              <a:off x="4546804" y="1557337"/>
              <a:ext cx="4688362" cy="4206875"/>
              <a:chOff x="3790022" y="1336675"/>
              <a:chExt cx="5785341" cy="5191125"/>
            </a:xfrm>
          </p:grpSpPr>
          <p:sp>
            <p:nvSpPr>
              <p:cNvPr id="50178" name="円/楕円 57"/>
              <p:cNvSpPr>
                <a:spLocks noChangeArrowheads="1"/>
              </p:cNvSpPr>
              <p:nvPr/>
            </p:nvSpPr>
            <p:spPr bwMode="auto">
              <a:xfrm>
                <a:off x="5560653" y="3828415"/>
                <a:ext cx="2701381" cy="2699385"/>
              </a:xfrm>
              <a:prstGeom prst="ellipse">
                <a:avLst/>
              </a:prstGeom>
              <a:solidFill>
                <a:schemeClr val="accent6">
                  <a:lumMod val="60000"/>
                  <a:lumOff val="40000"/>
                  <a:alpha val="50195"/>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60" name="円/楕円 59"/>
              <p:cNvSpPr/>
              <p:nvPr/>
            </p:nvSpPr>
            <p:spPr bwMode="auto">
              <a:xfrm>
                <a:off x="3821113" y="2776477"/>
                <a:ext cx="2699422" cy="2701345"/>
              </a:xfrm>
              <a:prstGeom prst="ellipse">
                <a:avLst/>
              </a:prstGeom>
              <a:solidFill>
                <a:schemeClr val="accent5">
                  <a:lumMod val="60000"/>
                  <a:lumOff val="40000"/>
                  <a:alpha val="50196"/>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50180" name="円/楕円 60"/>
              <p:cNvSpPr>
                <a:spLocks noChangeArrowheads="1"/>
              </p:cNvSpPr>
              <p:nvPr/>
            </p:nvSpPr>
            <p:spPr bwMode="auto">
              <a:xfrm>
                <a:off x="5123810" y="1336675"/>
                <a:ext cx="2701380" cy="2664125"/>
              </a:xfrm>
              <a:prstGeom prst="ellipse">
                <a:avLst/>
              </a:prstGeom>
              <a:solidFill>
                <a:schemeClr val="accent4">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50181" name="円/楕円 61"/>
              <p:cNvSpPr>
                <a:spLocks noChangeArrowheads="1"/>
              </p:cNvSpPr>
              <p:nvPr/>
            </p:nvSpPr>
            <p:spPr bwMode="auto">
              <a:xfrm>
                <a:off x="6185556" y="2502229"/>
                <a:ext cx="2699422" cy="2699385"/>
              </a:xfrm>
              <a:prstGeom prst="ellipse">
                <a:avLst/>
              </a:prstGeom>
              <a:solidFill>
                <a:schemeClr val="accent2">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grpSp>
            <p:nvGrpSpPr>
              <p:cNvPr id="56342" name="グループ化 58"/>
              <p:cNvGrpSpPr>
                <a:grpSpLocks/>
              </p:cNvGrpSpPr>
              <p:nvPr/>
            </p:nvGrpSpPr>
            <p:grpSpPr bwMode="auto">
              <a:xfrm>
                <a:off x="5076825" y="2533650"/>
                <a:ext cx="2519363" cy="2879725"/>
                <a:chOff x="10548664" y="2602935"/>
                <a:chExt cx="2364587" cy="2863585"/>
              </a:xfrm>
            </p:grpSpPr>
            <p:cxnSp>
              <p:nvCxnSpPr>
                <p:cNvPr id="36" name="直線コネクタ 35"/>
                <p:cNvCxnSpPr/>
                <p:nvPr/>
              </p:nvCxnSpPr>
              <p:spPr bwMode="auto">
                <a:xfrm flipV="1">
                  <a:off x="10548636" y="3925506"/>
                  <a:ext cx="2364433" cy="288295"/>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0" name="直線コネクタ 39"/>
                <p:cNvCxnSpPr/>
                <p:nvPr/>
              </p:nvCxnSpPr>
              <p:spPr bwMode="auto">
                <a:xfrm>
                  <a:off x="10548636" y="4219643"/>
                  <a:ext cx="1632672" cy="124667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4" name="直線コネクタ 43"/>
                <p:cNvCxnSpPr/>
                <p:nvPr/>
              </p:nvCxnSpPr>
              <p:spPr bwMode="auto">
                <a:xfrm flipH="1">
                  <a:off x="12181308" y="3925506"/>
                  <a:ext cx="731761" cy="1540817"/>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8" name="直線コネクタ 47"/>
                <p:cNvCxnSpPr/>
                <p:nvPr/>
              </p:nvCxnSpPr>
              <p:spPr bwMode="auto">
                <a:xfrm>
                  <a:off x="11844845" y="2602856"/>
                  <a:ext cx="336463" cy="2863466"/>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52" name="直線コネクタ 51"/>
                <p:cNvCxnSpPr/>
                <p:nvPr/>
              </p:nvCxnSpPr>
              <p:spPr bwMode="auto">
                <a:xfrm flipH="1">
                  <a:off x="10548636" y="2602856"/>
                  <a:ext cx="1296209" cy="1610944"/>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55" name="直線コネクタ 54"/>
                <p:cNvCxnSpPr/>
                <p:nvPr/>
              </p:nvCxnSpPr>
              <p:spPr bwMode="auto">
                <a:xfrm>
                  <a:off x="11844845" y="2602856"/>
                  <a:ext cx="1068224" cy="134212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grpSp>
          <p:sp>
            <p:nvSpPr>
              <p:cNvPr id="50188" name="テキスト ボックス 4"/>
              <p:cNvSpPr txBox="1">
                <a:spLocks noChangeArrowheads="1"/>
              </p:cNvSpPr>
              <p:nvPr/>
            </p:nvSpPr>
            <p:spPr bwMode="auto">
              <a:xfrm>
                <a:off x="5840276" y="1343361"/>
                <a:ext cx="1349441" cy="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FFC000">
                        <a:lumMod val="50000"/>
                      </a:srgbClr>
                    </a:solidFill>
                    <a:effectLst/>
                    <a:uLnTx/>
                    <a:uFillTx/>
                    <a:latin typeface="Century Gothic"/>
                    <a:ea typeface="Meiryo UI"/>
                    <a:cs typeface="Meiryo UI" panose="020B0604030504040204" pitchFamily="50" charset="-128"/>
                    <a:sym typeface="Arial" panose="020B0604020202020204" pitchFamily="34" charset="0"/>
                  </a:rPr>
                  <a:t>life cycle</a:t>
                </a:r>
              </a:p>
            </p:txBody>
          </p:sp>
          <p:sp>
            <p:nvSpPr>
              <p:cNvPr id="10" name="テキスト ボックス 9"/>
              <p:cNvSpPr txBox="1"/>
              <p:nvPr/>
            </p:nvSpPr>
            <p:spPr>
              <a:xfrm>
                <a:off x="3790022" y="3896032"/>
                <a:ext cx="1456257" cy="721590"/>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rPr>
                  <a:t>electrical </a:t>
                </a:r>
                <a:endParaRPr kumimoji="1" lang="en-US" altLang="ja-JP" sz="16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rPr>
                  <a:t>system</a:t>
                </a:r>
              </a:p>
            </p:txBody>
          </p:sp>
          <p:sp>
            <p:nvSpPr>
              <p:cNvPr id="11" name="テキスト ボックス 10"/>
              <p:cNvSpPr txBox="1"/>
              <p:nvPr/>
            </p:nvSpPr>
            <p:spPr>
              <a:xfrm>
                <a:off x="6125305" y="5951685"/>
                <a:ext cx="1580875" cy="417763"/>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70AD47">
                        <a:lumMod val="75000"/>
                      </a:srgbClr>
                    </a:solidFill>
                    <a:effectLst/>
                    <a:uLnTx/>
                    <a:uFillTx/>
                    <a:latin typeface="Century Gothic"/>
                    <a:ea typeface="Meiryo UI"/>
                    <a:cs typeface="Meiryo UI" panose="020B0604030504040204" pitchFamily="50" charset="-128"/>
                    <a:sym typeface="Arial" pitchFamily="34" charset="0"/>
                  </a:rPr>
                  <a:t>electronics</a:t>
                </a:r>
              </a:p>
            </p:txBody>
          </p:sp>
          <p:sp>
            <p:nvSpPr>
              <p:cNvPr id="50191" name="テキスト ボックス 11"/>
              <p:cNvSpPr txBox="1">
                <a:spLocks noChangeArrowheads="1"/>
              </p:cNvSpPr>
              <p:nvPr/>
            </p:nvSpPr>
            <p:spPr bwMode="auto">
              <a:xfrm>
                <a:off x="7856023" y="3734754"/>
                <a:ext cx="1719340" cy="72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rPr>
                  <a:t>information-</a:t>
                </a:r>
                <a:endParaRPr kumimoji="1" lang="en-US" altLang="ja-JP" sz="16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rPr>
                  <a:t>related</a:t>
                </a:r>
              </a:p>
            </p:txBody>
          </p:sp>
          <p:sp>
            <p:nvSpPr>
              <p:cNvPr id="13" name="テキスト ボックス 12"/>
              <p:cNvSpPr txBox="1"/>
              <p:nvPr/>
            </p:nvSpPr>
            <p:spPr>
              <a:xfrm>
                <a:off x="5233509" y="1825185"/>
                <a:ext cx="2101109"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DNA </a:t>
                </a: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functional structure</a:t>
                </a:r>
              </a:p>
            </p:txBody>
          </p:sp>
          <p:sp>
            <p:nvSpPr>
              <p:cNvPr id="14" name="テキスト ボックス 13"/>
              <p:cNvSpPr txBox="1"/>
              <p:nvPr/>
            </p:nvSpPr>
            <p:spPr>
              <a:xfrm>
                <a:off x="6726223" y="1650766"/>
                <a:ext cx="1559117"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biological rhythm</a:t>
                </a:r>
              </a:p>
            </p:txBody>
          </p:sp>
          <p:sp>
            <p:nvSpPr>
              <p:cNvPr id="15" name="テキスト ボックス 14"/>
              <p:cNvSpPr txBox="1"/>
              <p:nvPr/>
            </p:nvSpPr>
            <p:spPr>
              <a:xfrm>
                <a:off x="5298155" y="2138485"/>
                <a:ext cx="1276252"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neuroscience</a:t>
                </a:r>
              </a:p>
            </p:txBody>
          </p:sp>
          <p:sp>
            <p:nvSpPr>
              <p:cNvPr id="16" name="テキスト ボックス 15"/>
              <p:cNvSpPr txBox="1"/>
              <p:nvPr/>
            </p:nvSpPr>
            <p:spPr>
              <a:xfrm>
                <a:off x="6720347" y="2089512"/>
                <a:ext cx="1675823"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theoretical biology</a:t>
                </a:r>
              </a:p>
            </p:txBody>
          </p:sp>
          <p:sp>
            <p:nvSpPr>
              <p:cNvPr id="17" name="テキスト ボックス 16"/>
              <p:cNvSpPr txBox="1"/>
              <p:nvPr/>
            </p:nvSpPr>
            <p:spPr>
              <a:xfrm>
                <a:off x="4235808" y="2962575"/>
                <a:ext cx="1357354"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natural energy</a:t>
                </a:r>
              </a:p>
            </p:txBody>
          </p:sp>
          <p:sp>
            <p:nvSpPr>
              <p:cNvPr id="18" name="テキスト ボックス 17"/>
              <p:cNvSpPr txBox="1"/>
              <p:nvPr/>
            </p:nvSpPr>
            <p:spPr>
              <a:xfrm>
                <a:off x="3821113" y="3644081"/>
                <a:ext cx="1927039"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Electric energy system</a:t>
                </a:r>
              </a:p>
            </p:txBody>
          </p:sp>
          <p:sp>
            <p:nvSpPr>
              <p:cNvPr id="19" name="テキスト ボックス 18"/>
              <p:cNvSpPr txBox="1"/>
              <p:nvPr/>
            </p:nvSpPr>
            <p:spPr>
              <a:xfrm>
                <a:off x="4936566" y="4524432"/>
                <a:ext cx="1598678"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superconductivity</a:t>
                </a:r>
              </a:p>
            </p:txBody>
          </p:sp>
          <p:sp>
            <p:nvSpPr>
              <p:cNvPr id="21" name="テキスト ボックス 20"/>
              <p:cNvSpPr txBox="1"/>
              <p:nvPr/>
            </p:nvSpPr>
            <p:spPr>
              <a:xfrm>
                <a:off x="5486215" y="5223764"/>
                <a:ext cx="1762858"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Functional Materials</a:t>
                </a:r>
              </a:p>
            </p:txBody>
          </p:sp>
          <p:sp>
            <p:nvSpPr>
              <p:cNvPr id="23" name="テキスト ボックス 22"/>
              <p:cNvSpPr txBox="1"/>
              <p:nvPr/>
            </p:nvSpPr>
            <p:spPr>
              <a:xfrm>
                <a:off x="6152254" y="5693703"/>
                <a:ext cx="2755851"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Semiconductor Nanotechnology</a:t>
                </a:r>
              </a:p>
            </p:txBody>
          </p:sp>
          <p:sp>
            <p:nvSpPr>
              <p:cNvPr id="24" name="テキスト ボックス 23"/>
              <p:cNvSpPr txBox="1"/>
              <p:nvPr/>
            </p:nvSpPr>
            <p:spPr>
              <a:xfrm>
                <a:off x="5894808" y="4204423"/>
                <a:ext cx="1292077"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system design</a:t>
                </a:r>
              </a:p>
            </p:txBody>
          </p:sp>
          <p:sp>
            <p:nvSpPr>
              <p:cNvPr id="25" name="テキスト ボックス 24"/>
              <p:cNvSpPr txBox="1"/>
              <p:nvPr/>
            </p:nvSpPr>
            <p:spPr>
              <a:xfrm>
                <a:off x="6109380" y="4929721"/>
                <a:ext cx="2134736"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optical integrated circuit</a:t>
                </a:r>
              </a:p>
            </p:txBody>
          </p:sp>
          <p:sp>
            <p:nvSpPr>
              <p:cNvPr id="26" name="テキスト ボックス 25"/>
              <p:cNvSpPr txBox="1"/>
              <p:nvPr/>
            </p:nvSpPr>
            <p:spPr>
              <a:xfrm>
                <a:off x="7006353" y="5292326"/>
                <a:ext cx="1675823"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quantum materials</a:t>
                </a:r>
              </a:p>
            </p:txBody>
          </p:sp>
          <p:sp>
            <p:nvSpPr>
              <p:cNvPr id="27" name="テキスト ボックス 26"/>
              <p:cNvSpPr txBox="1"/>
              <p:nvPr/>
            </p:nvSpPr>
            <p:spPr>
              <a:xfrm>
                <a:off x="7266752" y="4356336"/>
                <a:ext cx="1456257"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computer-vision</a:t>
                </a:r>
              </a:p>
            </p:txBody>
          </p:sp>
          <p:sp>
            <p:nvSpPr>
              <p:cNvPr id="28" name="テキスト ボックス 27"/>
              <p:cNvSpPr txBox="1"/>
              <p:nvPr/>
            </p:nvSpPr>
            <p:spPr>
              <a:xfrm>
                <a:off x="5958319" y="3947908"/>
                <a:ext cx="1367244"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medical optics</a:t>
                </a:r>
              </a:p>
            </p:txBody>
          </p:sp>
          <p:sp>
            <p:nvSpPr>
              <p:cNvPr id="29" name="テキスト ボックス 28"/>
              <p:cNvSpPr txBox="1"/>
              <p:nvPr/>
            </p:nvSpPr>
            <p:spPr>
              <a:xfrm>
                <a:off x="5667078" y="3446774"/>
                <a:ext cx="2033854"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photobiological control</a:t>
                </a:r>
              </a:p>
            </p:txBody>
          </p:sp>
          <p:sp>
            <p:nvSpPr>
              <p:cNvPr id="30" name="テキスト ボックス 29"/>
              <p:cNvSpPr txBox="1"/>
              <p:nvPr/>
            </p:nvSpPr>
            <p:spPr>
              <a:xfrm>
                <a:off x="6771124" y="3598687"/>
                <a:ext cx="2004183"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biometric identification</a:t>
                </a:r>
              </a:p>
            </p:txBody>
          </p:sp>
          <p:sp>
            <p:nvSpPr>
              <p:cNvPr id="31" name="テキスト ボックス 30"/>
              <p:cNvSpPr txBox="1"/>
              <p:nvPr/>
            </p:nvSpPr>
            <p:spPr>
              <a:xfrm>
                <a:off x="5187819" y="3194876"/>
                <a:ext cx="1305924"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bioinformatics</a:t>
                </a:r>
              </a:p>
            </p:txBody>
          </p:sp>
          <p:sp>
            <p:nvSpPr>
              <p:cNvPr id="32" name="テキスト ボックス 31"/>
              <p:cNvSpPr txBox="1"/>
              <p:nvPr/>
            </p:nvSpPr>
            <p:spPr>
              <a:xfrm>
                <a:off x="5339182" y="2598692"/>
                <a:ext cx="2605516"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intracellular signal transduction</a:t>
                </a:r>
              </a:p>
            </p:txBody>
          </p:sp>
          <p:sp>
            <p:nvSpPr>
              <p:cNvPr id="33" name="テキスト ボックス 32"/>
              <p:cNvSpPr txBox="1"/>
              <p:nvPr/>
            </p:nvSpPr>
            <p:spPr>
              <a:xfrm>
                <a:off x="7784898" y="2749384"/>
                <a:ext cx="1582853"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machine learning</a:t>
                </a:r>
              </a:p>
            </p:txBody>
          </p:sp>
          <p:sp>
            <p:nvSpPr>
              <p:cNvPr id="34" name="テキスト ボックス 33"/>
              <p:cNvSpPr txBox="1"/>
              <p:nvPr/>
            </p:nvSpPr>
            <p:spPr>
              <a:xfrm>
                <a:off x="7614697" y="3053212"/>
                <a:ext cx="1960666" cy="493721"/>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stochastic information </a:t>
                </a:r>
                <a:endParaRPr kumimoji="1" lang="en-US" altLang="ja-JP"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processing</a:t>
                </a:r>
              </a:p>
            </p:txBody>
          </p:sp>
          <p:sp>
            <p:nvSpPr>
              <p:cNvPr id="22" name="テキスト ボックス 21"/>
              <p:cNvSpPr txBox="1"/>
              <p:nvPr/>
            </p:nvSpPr>
            <p:spPr>
              <a:xfrm>
                <a:off x="4120772" y="4800037"/>
                <a:ext cx="159653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power electronics</a:t>
                </a:r>
              </a:p>
            </p:txBody>
          </p:sp>
          <p:sp>
            <p:nvSpPr>
              <p:cNvPr id="20" name="テキスト ボックス 19"/>
              <p:cNvSpPr txBox="1"/>
              <p:nvPr/>
            </p:nvSpPr>
            <p:spPr>
              <a:xfrm>
                <a:off x="6741865" y="4652923"/>
                <a:ext cx="1644174" cy="303827"/>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Photonic Materials</a:t>
                </a:r>
              </a:p>
            </p:txBody>
          </p:sp>
          <p:sp>
            <p:nvSpPr>
              <p:cNvPr id="63" name="円/楕円 62"/>
              <p:cNvSpPr/>
              <p:nvPr/>
            </p:nvSpPr>
            <p:spPr bwMode="auto">
              <a:xfrm>
                <a:off x="6708593" y="5295642"/>
                <a:ext cx="215484" cy="215481"/>
              </a:xfrm>
              <a:prstGeom prst="ellipse">
                <a:avLst/>
              </a:prstGeom>
              <a:solidFill>
                <a:schemeClr val="accent6"/>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5" name="円/楕円 64"/>
              <p:cNvSpPr/>
              <p:nvPr/>
            </p:nvSpPr>
            <p:spPr bwMode="auto">
              <a:xfrm>
                <a:off x="4980807" y="4051731"/>
                <a:ext cx="215484" cy="215481"/>
              </a:xfrm>
              <a:prstGeom prst="ellipse">
                <a:avLst/>
              </a:prstGeom>
              <a:solidFill>
                <a:schemeClr val="accent5"/>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6" name="円/楕円 65"/>
              <p:cNvSpPr/>
              <p:nvPr/>
            </p:nvSpPr>
            <p:spPr bwMode="auto">
              <a:xfrm>
                <a:off x="7496088" y="3769648"/>
                <a:ext cx="215484" cy="217439"/>
              </a:xfrm>
              <a:prstGeom prst="ellipse">
                <a:avLst/>
              </a:prstGeom>
              <a:solidFill>
                <a:schemeClr val="accent2"/>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7" name="円/楕円 66"/>
              <p:cNvSpPr/>
              <p:nvPr/>
            </p:nvSpPr>
            <p:spPr bwMode="auto">
              <a:xfrm>
                <a:off x="6352066" y="2376858"/>
                <a:ext cx="215484" cy="215481"/>
              </a:xfrm>
              <a:prstGeom prst="ellipse">
                <a:avLst/>
              </a:prstGeom>
              <a:solidFill>
                <a:schemeClr val="accent4">
                  <a:lumMod val="75000"/>
                </a:schemeClr>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6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grpSp>
        <p:sp>
          <p:nvSpPr>
            <p:cNvPr id="58" name="テキスト ボックス 57"/>
            <p:cNvSpPr txBox="1"/>
            <p:nvPr/>
          </p:nvSpPr>
          <p:spPr bwMode="auto">
            <a:xfrm>
              <a:off x="6248400" y="2879725"/>
              <a:ext cx="1236236" cy="246221"/>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synthetic biology</a:t>
              </a:r>
            </a:p>
          </p:txBody>
        </p:sp>
      </p:grpSp>
    </p:spTree>
    <p:extLst>
      <p:ext uri="{BB962C8B-B14F-4D97-AF65-F5344CB8AC3E}">
        <p14:creationId xmlns:p14="http://schemas.microsoft.com/office/powerpoint/2010/main" val="405550295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円/楕円 1"/>
          <p:cNvSpPr/>
          <p:nvPr/>
        </p:nvSpPr>
        <p:spPr>
          <a:xfrm>
            <a:off x="1082675" y="1704975"/>
            <a:ext cx="6978650" cy="4532313"/>
          </a:xfrm>
          <a:prstGeom prst="ellipse">
            <a:avLst/>
          </a:prstGeom>
          <a:gradFill flip="none" rotWithShape="1">
            <a:gsLst>
              <a:gs pos="0">
                <a:schemeClr val="bg1"/>
              </a:gs>
              <a:gs pos="100000">
                <a:schemeClr val="bg1"/>
              </a:gs>
              <a:gs pos="90000">
                <a:schemeClr val="accent5">
                  <a:lumMod val="20000"/>
                  <a:lumOff val="80000"/>
                </a:schemeClr>
              </a:gs>
            </a:gsLst>
            <a:path path="shape">
              <a:fillToRect l="50000" t="50000" r="50000" b="50000"/>
            </a:path>
            <a:tileRect/>
          </a:gra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grpSp>
        <p:nvGrpSpPr>
          <p:cNvPr id="57346" name="グループ化 45"/>
          <p:cNvGrpSpPr>
            <a:grpSpLocks/>
          </p:cNvGrpSpPr>
          <p:nvPr/>
        </p:nvGrpSpPr>
        <p:grpSpPr bwMode="auto">
          <a:xfrm>
            <a:off x="2484438" y="1890713"/>
            <a:ext cx="4103687" cy="4206875"/>
            <a:chOff x="3821113" y="1336675"/>
            <a:chExt cx="5064125" cy="5191125"/>
          </a:xfrm>
        </p:grpSpPr>
        <p:sp>
          <p:nvSpPr>
            <p:cNvPr id="47" name="円/楕円 57"/>
            <p:cNvSpPr>
              <a:spLocks noChangeArrowheads="1"/>
            </p:cNvSpPr>
            <p:nvPr/>
          </p:nvSpPr>
          <p:spPr bwMode="auto">
            <a:xfrm>
              <a:off x="5560743" y="3828415"/>
              <a:ext cx="2701519" cy="2699385"/>
            </a:xfrm>
            <a:prstGeom prst="ellipse">
              <a:avLst/>
            </a:prstGeom>
            <a:solidFill>
              <a:schemeClr val="accent6">
                <a:lumMod val="60000"/>
                <a:lumOff val="40000"/>
                <a:alpha val="50195"/>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48" name="円/楕円 47"/>
            <p:cNvSpPr/>
            <p:nvPr/>
          </p:nvSpPr>
          <p:spPr bwMode="auto">
            <a:xfrm>
              <a:off x="3821113" y="2776477"/>
              <a:ext cx="2699561" cy="2701345"/>
            </a:xfrm>
            <a:prstGeom prst="ellipse">
              <a:avLst/>
            </a:prstGeom>
            <a:solidFill>
              <a:schemeClr val="accent5">
                <a:lumMod val="60000"/>
                <a:lumOff val="40000"/>
                <a:alpha val="50196"/>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49" name="円/楕円 60"/>
            <p:cNvSpPr>
              <a:spLocks noChangeArrowheads="1"/>
            </p:cNvSpPr>
            <p:nvPr/>
          </p:nvSpPr>
          <p:spPr bwMode="auto">
            <a:xfrm>
              <a:off x="5123876" y="1336675"/>
              <a:ext cx="2701521" cy="2664125"/>
            </a:xfrm>
            <a:prstGeom prst="ellipse">
              <a:avLst/>
            </a:prstGeom>
            <a:solidFill>
              <a:schemeClr val="accent4">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50" name="円/楕円 61"/>
            <p:cNvSpPr>
              <a:spLocks noChangeArrowheads="1"/>
            </p:cNvSpPr>
            <p:nvPr/>
          </p:nvSpPr>
          <p:spPr bwMode="auto">
            <a:xfrm>
              <a:off x="6185677" y="2502229"/>
              <a:ext cx="2699561" cy="2699385"/>
            </a:xfrm>
            <a:prstGeom prst="ellipse">
              <a:avLst/>
            </a:prstGeom>
            <a:solidFill>
              <a:schemeClr val="accent2">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grpSp>
          <p:nvGrpSpPr>
            <p:cNvPr id="57380" name="グループ化 58"/>
            <p:cNvGrpSpPr>
              <a:grpSpLocks/>
            </p:cNvGrpSpPr>
            <p:nvPr/>
          </p:nvGrpSpPr>
          <p:grpSpPr bwMode="auto">
            <a:xfrm>
              <a:off x="5076825" y="2533650"/>
              <a:ext cx="2519363" cy="2879725"/>
              <a:chOff x="10548664" y="2602935"/>
              <a:chExt cx="2364587" cy="2863585"/>
            </a:xfrm>
          </p:grpSpPr>
          <p:cxnSp>
            <p:nvCxnSpPr>
              <p:cNvPr id="82" name="直線コネクタ 81"/>
              <p:cNvCxnSpPr/>
              <p:nvPr/>
            </p:nvCxnSpPr>
            <p:spPr bwMode="auto">
              <a:xfrm flipV="1">
                <a:off x="10548695" y="3925506"/>
                <a:ext cx="2364555" cy="288295"/>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3" name="直線コネクタ 82"/>
              <p:cNvCxnSpPr/>
              <p:nvPr/>
            </p:nvCxnSpPr>
            <p:spPr bwMode="auto">
              <a:xfrm>
                <a:off x="10548695" y="4219643"/>
                <a:ext cx="1632756" cy="124667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4" name="直線コネクタ 83"/>
              <p:cNvCxnSpPr/>
              <p:nvPr/>
            </p:nvCxnSpPr>
            <p:spPr bwMode="auto">
              <a:xfrm flipH="1">
                <a:off x="12181451" y="3925506"/>
                <a:ext cx="731798" cy="1540817"/>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5" name="直線コネクタ 84"/>
              <p:cNvCxnSpPr/>
              <p:nvPr/>
            </p:nvCxnSpPr>
            <p:spPr bwMode="auto">
              <a:xfrm>
                <a:off x="11844972" y="2602856"/>
                <a:ext cx="336480" cy="2863466"/>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6" name="直線コネクタ 85"/>
              <p:cNvCxnSpPr/>
              <p:nvPr/>
            </p:nvCxnSpPr>
            <p:spPr bwMode="auto">
              <a:xfrm flipH="1">
                <a:off x="10548695" y="2602856"/>
                <a:ext cx="1296277" cy="1610944"/>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7" name="直線コネクタ 86"/>
              <p:cNvCxnSpPr/>
              <p:nvPr/>
            </p:nvCxnSpPr>
            <p:spPr bwMode="auto">
              <a:xfrm>
                <a:off x="11844972" y="2602856"/>
                <a:ext cx="1068278" cy="134212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grpSp>
        <p:sp>
          <p:nvSpPr>
            <p:cNvPr id="52" name="テキスト ボックス 4"/>
            <p:cNvSpPr txBox="1">
              <a:spLocks noChangeArrowheads="1"/>
            </p:cNvSpPr>
            <p:nvPr/>
          </p:nvSpPr>
          <p:spPr bwMode="auto">
            <a:xfrm>
              <a:off x="5742056" y="1938670"/>
              <a:ext cx="1083350" cy="45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C000">
                      <a:lumMod val="50000"/>
                    </a:srgbClr>
                  </a:solidFill>
                  <a:effectLst/>
                  <a:uLnTx/>
                  <a:uFillTx/>
                  <a:latin typeface="Century Gothic"/>
                  <a:ea typeface="Meiryo UI"/>
                  <a:cs typeface="Meiryo UI" panose="020B0604030504040204" pitchFamily="50" charset="-128"/>
                  <a:sym typeface="Arial" panose="020B0604020202020204" pitchFamily="34" charset="0"/>
                </a:rPr>
                <a:t>life cycle</a:t>
              </a:r>
            </a:p>
          </p:txBody>
        </p:sp>
        <p:sp>
          <p:nvSpPr>
            <p:cNvPr id="53" name="テキスト ボックス 52"/>
            <p:cNvSpPr txBox="1"/>
            <p:nvPr/>
          </p:nvSpPr>
          <p:spPr>
            <a:xfrm>
              <a:off x="4281487" y="4391502"/>
              <a:ext cx="1083351" cy="45446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rPr>
                <a:t>electrical system</a:t>
              </a:r>
            </a:p>
          </p:txBody>
        </p:sp>
        <p:sp>
          <p:nvSpPr>
            <p:cNvPr id="54" name="テキスト ボックス 53"/>
            <p:cNvSpPr txBox="1"/>
            <p:nvPr/>
          </p:nvSpPr>
          <p:spPr>
            <a:xfrm>
              <a:off x="6026995" y="5498425"/>
              <a:ext cx="1081392" cy="45642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70AD47">
                      <a:lumMod val="75000"/>
                    </a:srgbClr>
                  </a:solidFill>
                  <a:effectLst/>
                  <a:uLnTx/>
                  <a:uFillTx/>
                  <a:latin typeface="Century Gothic"/>
                  <a:ea typeface="Meiryo UI"/>
                  <a:cs typeface="Meiryo UI" panose="020B0604030504040204" pitchFamily="50" charset="-128"/>
                  <a:sym typeface="Arial" pitchFamily="34" charset="0"/>
                </a:rPr>
                <a:t>electronics</a:t>
              </a:r>
            </a:p>
          </p:txBody>
        </p:sp>
        <p:sp>
          <p:nvSpPr>
            <p:cNvPr id="55" name="テキスト ボックス 11"/>
            <p:cNvSpPr txBox="1">
              <a:spLocks noChangeArrowheads="1"/>
            </p:cNvSpPr>
            <p:nvPr/>
          </p:nvSpPr>
          <p:spPr bwMode="auto">
            <a:xfrm>
              <a:off x="7729403" y="3685414"/>
              <a:ext cx="1083351" cy="45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rPr>
                <a:t>information-related</a:t>
              </a:r>
            </a:p>
          </p:txBody>
        </p:sp>
        <p:sp>
          <p:nvSpPr>
            <p:cNvPr id="78" name="円/楕円 77"/>
            <p:cNvSpPr/>
            <p:nvPr/>
          </p:nvSpPr>
          <p:spPr bwMode="auto">
            <a:xfrm>
              <a:off x="6708742" y="5295642"/>
              <a:ext cx="215495" cy="215481"/>
            </a:xfrm>
            <a:prstGeom prst="ellipse">
              <a:avLst/>
            </a:prstGeom>
            <a:solidFill>
              <a:schemeClr val="accent6"/>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79" name="円/楕円 78"/>
            <p:cNvSpPr/>
            <p:nvPr/>
          </p:nvSpPr>
          <p:spPr bwMode="auto">
            <a:xfrm>
              <a:off x="4980866" y="4051731"/>
              <a:ext cx="215495" cy="215481"/>
            </a:xfrm>
            <a:prstGeom prst="ellipse">
              <a:avLst/>
            </a:prstGeom>
            <a:solidFill>
              <a:schemeClr val="accent5"/>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80" name="円/楕円 79"/>
            <p:cNvSpPr/>
            <p:nvPr/>
          </p:nvSpPr>
          <p:spPr bwMode="auto">
            <a:xfrm>
              <a:off x="7496277" y="3769648"/>
              <a:ext cx="215495" cy="217439"/>
            </a:xfrm>
            <a:prstGeom prst="ellipse">
              <a:avLst/>
            </a:prstGeom>
            <a:solidFill>
              <a:schemeClr val="accent2"/>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81" name="円/楕円 80"/>
            <p:cNvSpPr/>
            <p:nvPr/>
          </p:nvSpPr>
          <p:spPr bwMode="auto">
            <a:xfrm>
              <a:off x="6352196" y="2376858"/>
              <a:ext cx="215495" cy="215481"/>
            </a:xfrm>
            <a:prstGeom prst="ellipse">
              <a:avLst/>
            </a:prstGeom>
            <a:solidFill>
              <a:schemeClr val="accent4">
                <a:lumMod val="75000"/>
              </a:schemeClr>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grpSp>
      <p:sp>
        <p:nvSpPr>
          <p:cNvPr id="51204" name="テキスト ボックス 1"/>
          <p:cNvSpPr txBox="1">
            <a:spLocks noChangeArrowheads="1"/>
          </p:cNvSpPr>
          <p:nvPr/>
        </p:nvSpPr>
        <p:spPr bwMode="auto">
          <a:xfrm>
            <a:off x="1974173" y="1329005"/>
            <a:ext cx="51956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rPr>
              <a:t>Advanced Subjects and Graduate School Courses</a:t>
            </a:r>
            <a:endParaRPr kumimoji="1" lang="en-US" altLang="ja-JP" sz="16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rPr>
              <a:t>Specialized </a:t>
            </a:r>
            <a:r>
              <a:rPr kumimoji="1" lang="en-US" altLang="ja-JP" sz="16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rPr>
              <a:t>S</a:t>
            </a:r>
            <a:r>
              <a:rPr kumimoji="1" lang="ja-JP" altLang="en-US" sz="16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rPr>
              <a:t>ubjects</a:t>
            </a:r>
          </a:p>
        </p:txBody>
      </p:sp>
      <p:sp>
        <p:nvSpPr>
          <p:cNvPr id="51210" name="テキスト ボックス 28"/>
          <p:cNvSpPr txBox="1">
            <a:spLocks noChangeArrowheads="1"/>
          </p:cNvSpPr>
          <p:nvPr/>
        </p:nvSpPr>
        <p:spPr bwMode="auto">
          <a:xfrm>
            <a:off x="2627313" y="1992313"/>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Basic Life Sciences</a:t>
            </a:r>
          </a:p>
        </p:txBody>
      </p:sp>
      <p:sp>
        <p:nvSpPr>
          <p:cNvPr id="51211" name="テキスト ボックス 29"/>
          <p:cNvSpPr txBox="1">
            <a:spLocks noChangeArrowheads="1"/>
          </p:cNvSpPr>
          <p:nvPr/>
        </p:nvSpPr>
        <p:spPr bwMode="auto">
          <a:xfrm>
            <a:off x="1692275" y="2390775"/>
            <a:ext cx="1381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The Science of Health and Disease</a:t>
            </a:r>
          </a:p>
        </p:txBody>
      </p:sp>
      <p:sp>
        <p:nvSpPr>
          <p:cNvPr id="51212" name="テキスト ボックス 30"/>
          <p:cNvSpPr txBox="1">
            <a:spLocks noChangeArrowheads="1"/>
          </p:cNvSpPr>
          <p:nvPr/>
        </p:nvSpPr>
        <p:spPr bwMode="auto">
          <a:xfrm>
            <a:off x="1187450" y="2787650"/>
            <a:ext cx="14144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Medical Electronics</a:t>
            </a:r>
          </a:p>
        </p:txBody>
      </p:sp>
      <p:sp>
        <p:nvSpPr>
          <p:cNvPr id="51213" name="テキスト ボックス 31"/>
          <p:cNvSpPr txBox="1">
            <a:spLocks noChangeArrowheads="1"/>
          </p:cNvSpPr>
          <p:nvPr/>
        </p:nvSpPr>
        <p:spPr bwMode="auto">
          <a:xfrm>
            <a:off x="0" y="3184525"/>
            <a:ext cx="38526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Medical Electrical Measurement</a:t>
            </a:r>
          </a:p>
        </p:txBody>
      </p:sp>
      <p:sp>
        <p:nvSpPr>
          <p:cNvPr id="51214" name="テキスト ボックス 32"/>
          <p:cNvSpPr txBox="1">
            <a:spLocks noChangeArrowheads="1"/>
          </p:cNvSpPr>
          <p:nvPr/>
        </p:nvSpPr>
        <p:spPr bwMode="auto">
          <a:xfrm>
            <a:off x="539750" y="3581400"/>
            <a:ext cx="15986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Energy Systems</a:t>
            </a:r>
          </a:p>
        </p:txBody>
      </p:sp>
      <p:sp>
        <p:nvSpPr>
          <p:cNvPr id="51215" name="テキスト ボックス 33"/>
          <p:cNvSpPr txBox="1">
            <a:spLocks noChangeArrowheads="1"/>
          </p:cNvSpPr>
          <p:nvPr/>
        </p:nvSpPr>
        <p:spPr bwMode="auto">
          <a:xfrm>
            <a:off x="719866" y="3978275"/>
            <a:ext cx="1293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P</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ower network</a:t>
            </a:r>
          </a:p>
        </p:txBody>
      </p:sp>
      <p:sp>
        <p:nvSpPr>
          <p:cNvPr id="51216" name="テキスト ボックス 34"/>
          <p:cNvSpPr txBox="1">
            <a:spLocks noChangeArrowheads="1"/>
          </p:cNvSpPr>
          <p:nvPr/>
        </p:nvSpPr>
        <p:spPr bwMode="auto">
          <a:xfrm>
            <a:off x="776288" y="4375150"/>
            <a:ext cx="14192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Introduction to Energy Conversion</a:t>
            </a:r>
          </a:p>
        </p:txBody>
      </p:sp>
      <p:sp>
        <p:nvSpPr>
          <p:cNvPr id="51217" name="テキスト ボックス 35"/>
          <p:cNvSpPr txBox="1">
            <a:spLocks noChangeArrowheads="1"/>
          </p:cNvSpPr>
          <p:nvPr/>
        </p:nvSpPr>
        <p:spPr bwMode="auto">
          <a:xfrm>
            <a:off x="1187450" y="4773613"/>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Introduction to Materials Science</a:t>
            </a:r>
          </a:p>
        </p:txBody>
      </p:sp>
      <p:sp>
        <p:nvSpPr>
          <p:cNvPr id="51218" name="テキスト ボックス 36"/>
          <p:cNvSpPr txBox="1">
            <a:spLocks noChangeArrowheads="1"/>
          </p:cNvSpPr>
          <p:nvPr/>
        </p:nvSpPr>
        <p:spPr bwMode="auto">
          <a:xfrm>
            <a:off x="1619250" y="5170488"/>
            <a:ext cx="1108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Introduction to Electronics</a:t>
            </a:r>
          </a:p>
        </p:txBody>
      </p:sp>
      <p:sp>
        <p:nvSpPr>
          <p:cNvPr id="51219" name="テキスト ボックス 37"/>
          <p:cNvSpPr txBox="1">
            <a:spLocks noChangeArrowheads="1"/>
          </p:cNvSpPr>
          <p:nvPr/>
        </p:nvSpPr>
        <p:spPr bwMode="auto">
          <a:xfrm>
            <a:off x="2239963" y="5567363"/>
            <a:ext cx="1108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Structure of Matter</a:t>
            </a:r>
          </a:p>
        </p:txBody>
      </p:sp>
      <p:sp>
        <p:nvSpPr>
          <p:cNvPr id="51220" name="テキスト ボックス 38"/>
          <p:cNvSpPr txBox="1">
            <a:spLocks noChangeArrowheads="1"/>
          </p:cNvSpPr>
          <p:nvPr/>
        </p:nvSpPr>
        <p:spPr bwMode="auto">
          <a:xfrm>
            <a:off x="2839635" y="5964238"/>
            <a:ext cx="15279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Q</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uantum science</a:t>
            </a:r>
          </a:p>
        </p:txBody>
      </p:sp>
      <p:sp>
        <p:nvSpPr>
          <p:cNvPr id="51221" name="テキスト ボックス 39"/>
          <p:cNvSpPr txBox="1">
            <a:spLocks noChangeArrowheads="1"/>
          </p:cNvSpPr>
          <p:nvPr/>
        </p:nvSpPr>
        <p:spPr bwMode="auto">
          <a:xfrm>
            <a:off x="5219700" y="6069338"/>
            <a:ext cx="9540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The Science of Vacuum</a:t>
            </a:r>
          </a:p>
        </p:txBody>
      </p:sp>
      <p:sp>
        <p:nvSpPr>
          <p:cNvPr id="51222" name="テキスト ボックス 40"/>
          <p:cNvSpPr txBox="1">
            <a:spLocks noChangeArrowheads="1"/>
          </p:cNvSpPr>
          <p:nvPr/>
        </p:nvSpPr>
        <p:spPr bwMode="auto">
          <a:xfrm>
            <a:off x="5724525" y="5737550"/>
            <a:ext cx="16335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Introduction to Computer Hardware</a:t>
            </a:r>
          </a:p>
        </p:txBody>
      </p:sp>
      <p:sp>
        <p:nvSpPr>
          <p:cNvPr id="51223" name="テキスト ボックス 41"/>
          <p:cNvSpPr txBox="1">
            <a:spLocks noChangeArrowheads="1"/>
          </p:cNvSpPr>
          <p:nvPr/>
        </p:nvSpPr>
        <p:spPr bwMode="auto">
          <a:xfrm>
            <a:off x="6300788" y="5407350"/>
            <a:ext cx="1603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Computer Software</a:t>
            </a:r>
          </a:p>
        </p:txBody>
      </p:sp>
      <p:sp>
        <p:nvSpPr>
          <p:cNvPr id="51224" name="テキスト ボックス 42"/>
          <p:cNvSpPr txBox="1">
            <a:spLocks noChangeArrowheads="1"/>
          </p:cNvSpPr>
          <p:nvPr/>
        </p:nvSpPr>
        <p:spPr bwMode="auto">
          <a:xfrm>
            <a:off x="6792240" y="5075563"/>
            <a:ext cx="1255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C</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ontrol theory</a:t>
            </a:r>
          </a:p>
        </p:txBody>
      </p:sp>
      <p:sp>
        <p:nvSpPr>
          <p:cNvPr id="51225" name="テキスト ボックス 43"/>
          <p:cNvSpPr txBox="1">
            <a:spLocks noChangeArrowheads="1"/>
          </p:cNvSpPr>
          <p:nvPr/>
        </p:nvSpPr>
        <p:spPr bwMode="auto">
          <a:xfrm>
            <a:off x="7092950" y="4742188"/>
            <a:ext cx="1155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Data Analysis</a:t>
            </a:r>
          </a:p>
        </p:txBody>
      </p:sp>
      <p:sp>
        <p:nvSpPr>
          <p:cNvPr id="51226" name="テキスト ボックス 44"/>
          <p:cNvSpPr txBox="1">
            <a:spLocks noChangeArrowheads="1"/>
          </p:cNvSpPr>
          <p:nvPr/>
        </p:nvSpPr>
        <p:spPr bwMode="auto">
          <a:xfrm>
            <a:off x="5940425" y="4411988"/>
            <a:ext cx="3203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Introduction to Computational Science</a:t>
            </a:r>
          </a:p>
        </p:txBody>
      </p:sp>
      <p:sp>
        <p:nvSpPr>
          <p:cNvPr id="51227" name="テキスト ボックス 45"/>
          <p:cNvSpPr txBox="1">
            <a:spLocks noChangeArrowheads="1"/>
          </p:cNvSpPr>
          <p:nvPr/>
        </p:nvSpPr>
        <p:spPr bwMode="auto">
          <a:xfrm>
            <a:off x="6483669" y="4113318"/>
            <a:ext cx="26917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S</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tochastic information processing</a:t>
            </a:r>
          </a:p>
        </p:txBody>
      </p:sp>
      <p:sp>
        <p:nvSpPr>
          <p:cNvPr id="51228" name="テキスト ボックス 46"/>
          <p:cNvSpPr txBox="1">
            <a:spLocks noChangeArrowheads="1"/>
          </p:cNvSpPr>
          <p:nvPr/>
        </p:nvSpPr>
        <p:spPr bwMode="auto">
          <a:xfrm>
            <a:off x="7242212" y="3562408"/>
            <a:ext cx="9444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S</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imulation</a:t>
            </a:r>
          </a:p>
        </p:txBody>
      </p:sp>
      <p:sp>
        <p:nvSpPr>
          <p:cNvPr id="51229" name="テキスト ボックス 47"/>
          <p:cNvSpPr txBox="1">
            <a:spLocks noChangeArrowheads="1"/>
          </p:cNvSpPr>
          <p:nvPr/>
        </p:nvSpPr>
        <p:spPr bwMode="auto">
          <a:xfrm>
            <a:off x="6992938" y="3314700"/>
            <a:ext cx="1108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Life Information Science</a:t>
            </a:r>
          </a:p>
        </p:txBody>
      </p:sp>
      <p:sp>
        <p:nvSpPr>
          <p:cNvPr id="51230" name="テキスト ボックス 48"/>
          <p:cNvSpPr txBox="1">
            <a:spLocks noChangeArrowheads="1"/>
          </p:cNvSpPr>
          <p:nvPr/>
        </p:nvSpPr>
        <p:spPr bwMode="auto">
          <a:xfrm>
            <a:off x="6214366" y="2652713"/>
            <a:ext cx="2081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rPr>
              <a:t>I</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ntroduction to Biophysics</a:t>
            </a:r>
          </a:p>
        </p:txBody>
      </p:sp>
      <p:sp>
        <p:nvSpPr>
          <p:cNvPr id="51231" name="テキスト ボックス 49"/>
          <p:cNvSpPr txBox="1">
            <a:spLocks noChangeArrowheads="1"/>
          </p:cNvSpPr>
          <p:nvPr/>
        </p:nvSpPr>
        <p:spPr bwMode="auto">
          <a:xfrm>
            <a:off x="5364163" y="1992313"/>
            <a:ext cx="1689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The Molecular Biology of Medicine and Time</a:t>
            </a:r>
          </a:p>
        </p:txBody>
      </p:sp>
      <p:sp>
        <p:nvSpPr>
          <p:cNvPr id="51232" name="テキスト ボックス 50"/>
          <p:cNvSpPr txBox="1">
            <a:spLocks noChangeArrowheads="1"/>
          </p:cNvSpPr>
          <p:nvPr/>
        </p:nvSpPr>
        <p:spPr bwMode="auto">
          <a:xfrm>
            <a:off x="5940425" y="2322513"/>
            <a:ext cx="1689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The Biology of Genetics and Diversification</a:t>
            </a:r>
          </a:p>
        </p:txBody>
      </p:sp>
      <p:sp>
        <p:nvSpPr>
          <p:cNvPr id="57371" name="タイトル 4"/>
          <p:cNvSpPr>
            <a:spLocks noGrp="1"/>
          </p:cNvSpPr>
          <p:nvPr>
            <p:ph type="title"/>
          </p:nvPr>
        </p:nvSpPr>
        <p:spPr/>
        <p:txBody>
          <a:bodyPr/>
          <a:lstStyle/>
          <a:p>
            <a:r>
              <a:rPr lang="ja-JP" altLang="en-US" sz="2400" dirty="0"/>
              <a:t>Education </a:t>
            </a:r>
            <a:r>
              <a:rPr lang="en-US" altLang="ja-JP" sz="2400" dirty="0"/>
              <a:t>(</a:t>
            </a:r>
            <a:r>
              <a:rPr lang="ja-JP" altLang="en-US" sz="2400" dirty="0"/>
              <a:t>Electrical </a:t>
            </a:r>
            <a:r>
              <a:rPr lang="en-US" altLang="ja-JP" sz="2400" dirty="0"/>
              <a:t>Engineering </a:t>
            </a:r>
            <a:r>
              <a:rPr lang="ja-JP" altLang="en-US" sz="2400" dirty="0"/>
              <a:t>and Bio</a:t>
            </a:r>
            <a:r>
              <a:rPr lang="en-US" altLang="ja-JP" sz="2400" dirty="0"/>
              <a:t>science) </a:t>
            </a:r>
            <a:endParaRPr lang="ja-JP" altLang="en-US" sz="2400" dirty="0"/>
          </a:p>
        </p:txBody>
      </p:sp>
      <p:sp>
        <p:nvSpPr>
          <p:cNvPr id="45" name="角丸四角形 44"/>
          <p:cNvSpPr/>
          <p:nvPr/>
        </p:nvSpPr>
        <p:spPr>
          <a:xfrm>
            <a:off x="2474912" y="814561"/>
            <a:ext cx="4319587" cy="46196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Educational Programmes: Subject Group System</a:t>
            </a:r>
          </a:p>
        </p:txBody>
      </p:sp>
      <p:sp>
        <p:nvSpPr>
          <p:cNvPr id="88" name="テキスト ボックス 1"/>
          <p:cNvSpPr txBox="1">
            <a:spLocks noChangeArrowheads="1"/>
          </p:cNvSpPr>
          <p:nvPr/>
        </p:nvSpPr>
        <p:spPr bwMode="auto">
          <a:xfrm>
            <a:off x="3881753" y="3511355"/>
            <a:ext cx="14350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glow rad="127000">
                    <a:prstClr val="white"/>
                  </a:glow>
                </a:effectLst>
                <a:uLnTx/>
                <a:uFillTx/>
                <a:latin typeface="Century Gothic"/>
                <a:ea typeface="Meiryo UI"/>
                <a:cs typeface="+mn-cs"/>
                <a:sym typeface="Arial" panose="020B0604020202020204" pitchFamily="34" charset="0"/>
              </a:rPr>
              <a:t>Basic</a:t>
            </a:r>
            <a:r>
              <a:rPr kumimoji="1" lang="ja-JP" altLang="en-US" sz="2400" b="1" i="0" u="none" strike="noStrike" kern="1200" cap="none" spc="0" normalizeH="0" baseline="0" noProof="0" dirty="0">
                <a:ln>
                  <a:noFill/>
                </a:ln>
                <a:solidFill>
                  <a:srgbClr val="000000"/>
                </a:solidFill>
                <a:effectLst>
                  <a:glow rad="127000">
                    <a:prstClr val="white"/>
                  </a:glow>
                </a:effectLst>
                <a:uLnTx/>
                <a:uFillTx/>
                <a:latin typeface="Century Gothic"/>
                <a:ea typeface="Meiryo UI"/>
                <a:cs typeface="+mn-cs"/>
                <a:sym typeface="Arial" panose="020B0604020202020204" pitchFamily="34" charset="0"/>
              </a:rPr>
              <a:t> </a:t>
            </a:r>
            <a:endParaRPr kumimoji="1" lang="en-US" altLang="ja-JP" sz="2400" b="1" i="0" u="none" strike="noStrike" kern="1200" cap="none" spc="0" normalizeH="0" baseline="0" noProof="0" dirty="0">
              <a:ln>
                <a:noFill/>
              </a:ln>
              <a:solidFill>
                <a:srgbClr val="000000"/>
              </a:solidFill>
              <a:effectLst>
                <a:glow rad="127000">
                  <a:prstClr val="white"/>
                </a:glow>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1" dirty="0">
                <a:effectLst>
                  <a:glow rad="127000">
                    <a:prstClr val="white"/>
                  </a:glow>
                </a:effectLst>
                <a:latin typeface="Century Gothic"/>
                <a:ea typeface="Meiryo UI"/>
              </a:rPr>
              <a:t>S</a:t>
            </a:r>
            <a:r>
              <a:rPr kumimoji="1" lang="ja-JP" altLang="en-US" sz="2400" b="1" i="0" u="none" strike="noStrike" kern="1200" cap="none" spc="0" normalizeH="0" baseline="0" noProof="0" dirty="0">
                <a:ln>
                  <a:noFill/>
                </a:ln>
                <a:solidFill>
                  <a:srgbClr val="000000"/>
                </a:solidFill>
                <a:effectLst>
                  <a:glow rad="127000">
                    <a:prstClr val="white"/>
                  </a:glow>
                </a:effectLst>
                <a:uLnTx/>
                <a:uFillTx/>
                <a:latin typeface="Century Gothic"/>
                <a:ea typeface="Meiryo UI"/>
                <a:cs typeface="+mn-cs"/>
                <a:sym typeface="Arial" panose="020B0604020202020204" pitchFamily="34" charset="0"/>
              </a:rPr>
              <a:t>ubjects</a:t>
            </a:r>
          </a:p>
        </p:txBody>
      </p:sp>
      <p:sp>
        <p:nvSpPr>
          <p:cNvPr id="3" name="正方形/長方形 2"/>
          <p:cNvSpPr/>
          <p:nvPr/>
        </p:nvSpPr>
        <p:spPr>
          <a:xfrm>
            <a:off x="6603113" y="2982913"/>
            <a:ext cx="1463862" cy="276999"/>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200" dirty="0">
                <a:latin typeface="Century Gothic"/>
                <a:ea typeface="Meiryo UI"/>
                <a:sym typeface="Arial" pitchFamily="34" charset="0"/>
              </a:rPr>
              <a:t>S</a:t>
            </a:r>
            <a:r>
              <a:rPr kumimoji="1" lang="ja-JP" altLang="en-US" sz="12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ynthetic biology</a:t>
            </a:r>
          </a:p>
        </p:txBody>
      </p:sp>
    </p:spTree>
    <p:extLst>
      <p:ext uri="{BB962C8B-B14F-4D97-AF65-F5344CB8AC3E}">
        <p14:creationId xmlns:p14="http://schemas.microsoft.com/office/powerpoint/2010/main" val="6776454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205554" y="0"/>
            <a:ext cx="8207375" cy="600075"/>
          </a:xfrm>
        </p:spPr>
        <p:txBody>
          <a:bodyPr/>
          <a:lstStyle/>
          <a:p>
            <a:r>
              <a:rPr lang="ja-JP" altLang="en-US" sz="1800" dirty="0"/>
              <a:t>Faculty members of the Department of </a:t>
            </a:r>
            <a:r>
              <a:rPr lang="en-US" altLang="ja-JP" sz="1800" dirty="0"/>
              <a:t>Electrical Engineering and Bioscience</a:t>
            </a:r>
            <a:endParaRPr lang="ja-JP" altLang="en-US" sz="1800" dirty="0"/>
          </a:p>
        </p:txBody>
      </p:sp>
      <p:sp>
        <p:nvSpPr>
          <p:cNvPr id="2" name="テキスト ボックス 1"/>
          <p:cNvSpPr txBox="1"/>
          <p:nvPr/>
        </p:nvSpPr>
        <p:spPr>
          <a:xfrm>
            <a:off x="323009" y="835232"/>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Advanced </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sp>
        <p:nvSpPr>
          <p:cNvPr id="5" name="テキスト ボックス 4"/>
          <p:cNvSpPr txBox="1"/>
          <p:nvPr/>
        </p:nvSpPr>
        <p:spPr>
          <a:xfrm>
            <a:off x="115614" y="3841790"/>
            <a:ext cx="4887396" cy="2677656"/>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Since the discovery of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DNA, the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source of life, in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1869,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many scientists have been studying it, and the Human Genome Project, completed in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2003, has revealed the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entire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DNA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sequence of humans. At present, research is being conducted based on this information to elucidate the sequence, structure and roles of substances expressed from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DNA,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such as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RNA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and proteins, in order to better understand the mechanisms of biological activities. This has led to the development of instruments that can amplify and analyze </a:t>
            </a:r>
            <a:r>
              <a:rPr kumimoji="0" lang="en-US" altLang="ja-JP" sz="1050" b="0" i="0" u="none" strike="noStrike" kern="1200" cap="none" spc="0" normalizeH="0" baseline="0" noProof="0" dirty="0">
                <a:ln>
                  <a:noFill/>
                </a:ln>
                <a:solidFill>
                  <a:srgbClr val="000000"/>
                </a:solidFill>
                <a:effectLst/>
                <a:uLnTx/>
                <a:uFillTx/>
                <a:latin typeface="Meiryo UI"/>
                <a:ea typeface="Meiryo UI"/>
                <a:cs typeface="+mn-cs"/>
                <a:sym typeface="Arial" charset="0"/>
              </a:rPr>
              <a:t>DNA </a:t>
            </a:r>
            <a:r>
              <a:rPr kumimoji="0" lang="ja-JP" altLang="en-US" sz="1050" b="0" i="0" u="none" strike="noStrike" kern="1200" cap="none" spc="0" normalizeH="0" baseline="0" noProof="0" dirty="0">
                <a:ln>
                  <a:noFill/>
                </a:ln>
                <a:solidFill>
                  <a:srgbClr val="000000"/>
                </a:solidFill>
                <a:effectLst/>
                <a:uLnTx/>
                <a:uFillTx/>
                <a:latin typeface="Meiryo UI"/>
                <a:ea typeface="Meiryo UI"/>
                <a:cs typeface="+mn-cs"/>
                <a:sym typeface="Arial" charset="0"/>
              </a:rPr>
              <a:t>faster and in greater quantities, resulting in the accumulation of too much sequence data to handle. In the field of bioinformatics, we aim to make new discoveries by reviewing these data, which must contain a great deal of useful information, from various perspectives using information science technology, and developing highly efficient and accurate analysis and prediction tools that incorporate knowledge from various fields such as mathematics, physics and chemistry. is Associate Professor Michiaki Hamada of the Department of Electrical, Computer and Biological Engineering</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a:t>
            </a:r>
            <a:endParaRPr kumimoji="1" lang="ja-JP" altLang="en-US" sz="1000" b="0" i="0" u="none" strike="noStrike" kern="1200" cap="none" spc="0" normalizeH="0" baseline="0" noProof="0" dirty="0">
              <a:ln>
                <a:noFill/>
              </a:ln>
              <a:solidFill>
                <a:prstClr val="white"/>
              </a:solidFill>
              <a:effectLst/>
              <a:uLnTx/>
              <a:uFillTx/>
              <a:latin typeface="Meiryo UI"/>
              <a:ea typeface="Meiryo UI"/>
              <a:cs typeface="+mn-cs"/>
              <a:sym typeface="Arial" charset="0"/>
            </a:endParaRPr>
          </a:p>
        </p:txBody>
      </p:sp>
      <p:pic>
        <p:nvPicPr>
          <p:cNvPr id="7" name="図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15576" y="3625740"/>
            <a:ext cx="3855648" cy="2574387"/>
          </a:xfrm>
          <a:prstGeom prst="rect">
            <a:avLst/>
          </a:prstGeom>
        </p:spPr>
      </p:pic>
      <p:sp>
        <p:nvSpPr>
          <p:cNvPr id="9" name="テキスト ボックス 8"/>
          <p:cNvSpPr txBox="1"/>
          <p:nvPr/>
        </p:nvSpPr>
        <p:spPr>
          <a:xfrm>
            <a:off x="5148064" y="3344876"/>
            <a:ext cx="3527624" cy="246221"/>
          </a:xfrm>
          <a:prstGeom prst="rect">
            <a:avLst/>
          </a:prstGeom>
          <a:noFill/>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ja-JP" sz="1000" b="0" i="0" u="none" strike="noStrike" kern="1200" cap="none" spc="0" normalizeH="0" baseline="0" noProof="0" dirty="0" err="1">
                <a:ln>
                  <a:noFill/>
                </a:ln>
                <a:solidFill>
                  <a:srgbClr val="000000"/>
                </a:solidFill>
                <a:effectLst/>
                <a:uLnTx/>
                <a:uFillTx/>
                <a:latin typeface="Meiryo UI"/>
                <a:ea typeface="Meiryo UI"/>
                <a:cs typeface="+mn-cs"/>
                <a:sym typeface="Arial" charset="0"/>
              </a:rPr>
              <a:t>Rtools</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 a </a:t>
            </a:r>
            <a:r>
              <a:rPr kumimoji="0" lang="en-US" altLang="ja-JP" sz="1000" b="0" i="0" u="none" strike="noStrike" kern="1200" cap="none" spc="0" normalizeH="0" baseline="0" noProof="0" dirty="0">
                <a:ln>
                  <a:noFill/>
                </a:ln>
                <a:solidFill>
                  <a:srgbClr val="000000"/>
                </a:solidFill>
                <a:effectLst/>
                <a:uLnTx/>
                <a:uFillTx/>
                <a:latin typeface="Meiryo UI"/>
                <a:ea typeface="Meiryo UI"/>
                <a:cs typeface="+mn-cs"/>
                <a:sym typeface="Arial" charset="0"/>
              </a:rPr>
              <a:t>web </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server that integrates a number of </a:t>
            </a:r>
            <a:r>
              <a:rPr kumimoji="0" lang="en-US" altLang="ja-JP" sz="1000" b="0" i="0" u="none" strike="noStrike" kern="1200" cap="none" spc="0" normalizeH="0" baseline="0" noProof="0" dirty="0">
                <a:ln>
                  <a:noFill/>
                </a:ln>
                <a:solidFill>
                  <a:srgbClr val="000000"/>
                </a:solidFill>
                <a:effectLst/>
                <a:uLnTx/>
                <a:uFillTx/>
                <a:latin typeface="Meiryo UI"/>
                <a:ea typeface="Meiryo UI"/>
                <a:cs typeface="+mn-cs"/>
                <a:sym typeface="Arial" charset="0"/>
              </a:rPr>
              <a:t>RNA </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information analysis tools</a:t>
            </a:r>
          </a:p>
        </p:txBody>
      </p:sp>
      <p:pic>
        <p:nvPicPr>
          <p:cNvPr id="3" name="図 2">
            <a:extLst>
              <a:ext uri="{FF2B5EF4-FFF2-40B4-BE49-F238E27FC236}">
                <a16:creationId xmlns:a16="http://schemas.microsoft.com/office/drawing/2014/main" id="{274D8223-8229-0953-6987-8E1027B0F1F2}"/>
              </a:ext>
            </a:extLst>
          </p:cNvPr>
          <p:cNvPicPr>
            <a:picLocks noChangeAspect="1"/>
          </p:cNvPicPr>
          <p:nvPr/>
        </p:nvPicPr>
        <p:blipFill>
          <a:blip r:embed="rId3"/>
          <a:stretch>
            <a:fillRect/>
          </a:stretch>
        </p:blipFill>
        <p:spPr>
          <a:xfrm>
            <a:off x="605374" y="1336117"/>
            <a:ext cx="3907875" cy="2505673"/>
          </a:xfrm>
          <a:prstGeom prst="rect">
            <a:avLst/>
          </a:prstGeom>
        </p:spPr>
      </p:pic>
    </p:spTree>
    <p:extLst>
      <p:ext uri="{BB962C8B-B14F-4D97-AF65-F5344CB8AC3E}">
        <p14:creationId xmlns:p14="http://schemas.microsoft.com/office/powerpoint/2010/main" val="363938875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0" y="0"/>
            <a:ext cx="8207375" cy="600075"/>
          </a:xfrm>
        </p:spPr>
        <p:txBody>
          <a:bodyPr/>
          <a:lstStyle/>
          <a:p>
            <a:r>
              <a:rPr lang="ja-JP" altLang="en-US" sz="2400" dirty="0">
                <a:latin typeface="+mn-ea"/>
                <a:ea typeface="+mn-ea"/>
              </a:rPr>
              <a:t>英語学位プログラム</a:t>
            </a:r>
            <a:r>
              <a:rPr lang="en-US" altLang="ja-JP" sz="2400" dirty="0">
                <a:latin typeface="+mn-ea"/>
                <a:ea typeface="+mn-ea"/>
              </a:rPr>
              <a:t>:</a:t>
            </a:r>
            <a:r>
              <a:rPr lang="en-US" altLang="ja-JP" sz="2400" dirty="0"/>
              <a:t>Physics, Chemistry, Bioscience Majors</a:t>
            </a:r>
            <a:endParaRPr lang="ja-JP" altLang="en-US" sz="2400" dirty="0">
              <a:latin typeface="+mn-ea"/>
              <a:ea typeface="+mn-ea"/>
            </a:endParaRPr>
          </a:p>
        </p:txBody>
      </p:sp>
      <p:sp>
        <p:nvSpPr>
          <p:cNvPr id="8" name="正方形/長方形 7"/>
          <p:cNvSpPr/>
          <p:nvPr/>
        </p:nvSpPr>
        <p:spPr>
          <a:xfrm>
            <a:off x="0" y="866845"/>
            <a:ext cx="6350000" cy="1077218"/>
          </a:xfrm>
          <a:prstGeom prst="rect">
            <a:avLst/>
          </a:prstGeom>
        </p:spPr>
        <p:txBody>
          <a:bodyPr wrap="square">
            <a:spAutoFit/>
          </a:bodyPr>
          <a:lstStyle/>
          <a:p>
            <a:pPr algn="just"/>
            <a:r>
              <a:rPr lang="en-US" altLang="ja-JP" sz="1600" dirty="0"/>
              <a:t>In 2010, the Faculty of Science and Engineering at </a:t>
            </a:r>
            <a:r>
              <a:rPr lang="en-US" altLang="ja-JP" sz="1600" dirty="0" err="1"/>
              <a:t>Waseda</a:t>
            </a:r>
            <a:r>
              <a:rPr lang="en-US" altLang="ja-JP" sz="1600" dirty="0"/>
              <a:t> University became one of the first institutions in Japan to introduce an English-based Program, offering students the opportunity to acquire an undergraduate degree solely taught in English.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974" y="816045"/>
            <a:ext cx="2582526" cy="1723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p:cNvSpPr/>
          <p:nvPr/>
        </p:nvSpPr>
        <p:spPr>
          <a:xfrm>
            <a:off x="12700" y="2049754"/>
            <a:ext cx="6337300" cy="584775"/>
          </a:xfrm>
          <a:prstGeom prst="rect">
            <a:avLst/>
          </a:prstGeom>
        </p:spPr>
        <p:txBody>
          <a:bodyPr wrap="square">
            <a:spAutoFit/>
          </a:bodyPr>
          <a:lstStyle/>
          <a:p>
            <a:pPr algn="just"/>
            <a:r>
              <a:rPr lang="en-US" altLang="ja-JP" sz="1600" dirty="0"/>
              <a:t>This program has been highly acclaimed both in Japan and overseas.</a:t>
            </a:r>
          </a:p>
        </p:txBody>
      </p:sp>
      <p:sp>
        <p:nvSpPr>
          <p:cNvPr id="6" name="正方形/長方形 5"/>
          <p:cNvSpPr/>
          <p:nvPr/>
        </p:nvSpPr>
        <p:spPr>
          <a:xfrm>
            <a:off x="5168900" y="3971648"/>
            <a:ext cx="4000500" cy="2554545"/>
          </a:xfrm>
          <a:prstGeom prst="rect">
            <a:avLst/>
          </a:prstGeom>
        </p:spPr>
        <p:txBody>
          <a:bodyPr wrap="square">
            <a:spAutoFit/>
          </a:bodyPr>
          <a:lstStyle/>
          <a:p>
            <a:pPr algn="just"/>
            <a:r>
              <a:rPr lang="en-US" altLang="ja-JP" sz="1600" dirty="0"/>
              <a:t>The English-based program of the Faculty of Science and Engineering covers a wide range of scientific and engineering disciplines. We offer unique specialized courses that cannot be found in the international science programs of other universities in Japan. The School of Advanced Science and Engineering offers our students three program; Physics, Chemistry, and  Bioscience.</a:t>
            </a:r>
            <a:endParaRPr lang="ja-JP" altLang="en-US" sz="1600" dirty="0"/>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0069" t="63951" r="6112" b="8272"/>
          <a:stretch/>
        </p:blipFill>
        <p:spPr bwMode="auto">
          <a:xfrm>
            <a:off x="63500" y="4096776"/>
            <a:ext cx="5054600" cy="233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正方形/長方形 9"/>
          <p:cNvSpPr/>
          <p:nvPr/>
        </p:nvSpPr>
        <p:spPr>
          <a:xfrm>
            <a:off x="12700" y="2648209"/>
            <a:ext cx="9067800" cy="1323439"/>
          </a:xfrm>
          <a:prstGeom prst="rect">
            <a:avLst/>
          </a:prstGeom>
        </p:spPr>
        <p:txBody>
          <a:bodyPr wrap="square">
            <a:spAutoFit/>
          </a:bodyPr>
          <a:lstStyle/>
          <a:p>
            <a:pPr algn="just"/>
            <a:r>
              <a:rPr lang="en-US" altLang="ja-JP" sz="1600" dirty="0"/>
              <a:t>From April 2018, the undergraduate “English-based Program” is reorganized into seven Majors, with education and research programs strengthened through the addition of new disciplines and by boosting the faculty numbers. Based around this world-class program, we aim to create new value through the mutual stimulation of a diverse student body and by building the best possible environment for education in science and engineering.</a:t>
            </a:r>
            <a:endParaRPr lang="ja-JP" altLang="en-US" sz="1600" dirty="0"/>
          </a:p>
        </p:txBody>
      </p:sp>
    </p:spTree>
    <p:extLst>
      <p:ext uri="{BB962C8B-B14F-4D97-AF65-F5344CB8AC3E}">
        <p14:creationId xmlns:p14="http://schemas.microsoft.com/office/powerpoint/2010/main" val="150028155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C:\Users\0000531115\Desktop\IPSE カリキュラム.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0725"/>
            <a:ext cx="9144000"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テキスト ボックス 4"/>
          <p:cNvSpPr txBox="1">
            <a:spLocks noChangeArrowheads="1"/>
          </p:cNvSpPr>
          <p:nvPr/>
        </p:nvSpPr>
        <p:spPr bwMode="auto">
          <a:xfrm>
            <a:off x="0" y="5286375"/>
            <a:ext cx="9271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charset="0"/>
                <a:ea typeface="ＭＳ Ｐゴシック" charset="-128"/>
              </a:defRPr>
            </a:lvl1pPr>
            <a:lvl2pPr marL="742950" indent="-285750">
              <a:spcBef>
                <a:spcPct val="20000"/>
              </a:spcBef>
              <a:buFont typeface="Arial" charset="0"/>
              <a:buChar char="–"/>
              <a:defRPr kumimoji="1" sz="2800">
                <a:solidFill>
                  <a:schemeClr val="tx1"/>
                </a:solidFill>
                <a:latin typeface="Calibri" charset="0"/>
                <a:ea typeface="ＭＳ Ｐゴシック" charset="-128"/>
              </a:defRPr>
            </a:lvl2pPr>
            <a:lvl3pPr marL="1143000" indent="-228600">
              <a:spcBef>
                <a:spcPct val="20000"/>
              </a:spcBef>
              <a:buFont typeface="Arial" charset="0"/>
              <a:buChar char="•"/>
              <a:defRPr kumimoji="1" sz="2400">
                <a:solidFill>
                  <a:schemeClr val="tx1"/>
                </a:solidFill>
                <a:latin typeface="Calibri" charset="0"/>
                <a:ea typeface="ＭＳ Ｐゴシック" charset="-128"/>
              </a:defRPr>
            </a:lvl3pPr>
            <a:lvl4pPr marL="1600200" indent="-228600">
              <a:spcBef>
                <a:spcPct val="20000"/>
              </a:spcBef>
              <a:buFont typeface="Arial" charset="0"/>
              <a:buChar char="–"/>
              <a:defRPr kumimoji="1" sz="2000">
                <a:solidFill>
                  <a:schemeClr val="tx1"/>
                </a:solidFill>
                <a:latin typeface="Calibri" charset="0"/>
                <a:ea typeface="ＭＳ Ｐゴシック" charset="-128"/>
              </a:defRPr>
            </a:lvl4pPr>
            <a:lvl5pPr marL="2057400" indent="-228600">
              <a:spcBef>
                <a:spcPct val="20000"/>
              </a:spcBef>
              <a:buFont typeface="Arial" charset="0"/>
              <a:buChar char="»"/>
              <a:defRPr kumimoji="1"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9pPr>
          </a:lstStyle>
          <a:p>
            <a:pPr eaLnBrk="1" hangingPunct="1">
              <a:spcBef>
                <a:spcPct val="0"/>
              </a:spcBef>
              <a:buFontTx/>
              <a:buNone/>
            </a:pPr>
            <a:r>
              <a:rPr lang="ja-JP" altLang="en-US" sz="1800" b="1" dirty="0">
                <a:latin typeface="+mn-ea"/>
                <a:ea typeface="+mn-ea"/>
                <a:cs typeface="Calibri" charset="0"/>
              </a:rPr>
              <a:t>・</a:t>
            </a:r>
            <a:r>
              <a:rPr lang="en-US" altLang="ja-JP" sz="1800" b="1" dirty="0">
                <a:latin typeface="+mn-ea"/>
                <a:ea typeface="+mn-ea"/>
                <a:cs typeface="Calibri" charset="0"/>
              </a:rPr>
              <a:t>Students can obtain a degree by taking courses in English only</a:t>
            </a:r>
          </a:p>
          <a:p>
            <a:pPr eaLnBrk="1" hangingPunct="1">
              <a:spcBef>
                <a:spcPct val="0"/>
              </a:spcBef>
              <a:buFontTx/>
              <a:buNone/>
            </a:pPr>
            <a:r>
              <a:rPr lang="ja-JP" altLang="en-US" sz="1800" b="1" dirty="0">
                <a:latin typeface="+mn-ea"/>
                <a:ea typeface="+mn-ea"/>
                <a:cs typeface="Calibri" charset="0"/>
              </a:rPr>
              <a:t>・</a:t>
            </a:r>
            <a:r>
              <a:rPr lang="en-US" altLang="ja-JP" sz="1800" b="1" dirty="0">
                <a:latin typeface="+mn-ea"/>
                <a:ea typeface="+mn-ea"/>
                <a:cs typeface="Calibri" charset="0"/>
              </a:rPr>
              <a:t>No Japanese Language proficiency is required </a:t>
            </a:r>
            <a:r>
              <a:rPr lang="en-US" altLang="ja-JP" sz="1800" dirty="0">
                <a:latin typeface="+mn-ea"/>
                <a:ea typeface="+mn-ea"/>
                <a:cs typeface="Calibri" charset="0"/>
              </a:rPr>
              <a:t>in prior to enter the program</a:t>
            </a:r>
          </a:p>
          <a:p>
            <a:pPr eaLnBrk="1" hangingPunct="1">
              <a:spcBef>
                <a:spcPct val="0"/>
              </a:spcBef>
              <a:buFontTx/>
              <a:buNone/>
            </a:pPr>
            <a:r>
              <a:rPr lang="ja-JP" altLang="en-US" sz="1800" dirty="0">
                <a:latin typeface="+mn-ea"/>
                <a:ea typeface="+mn-ea"/>
                <a:cs typeface="Calibri" charset="0"/>
              </a:rPr>
              <a:t>・</a:t>
            </a:r>
            <a:r>
              <a:rPr lang="en-US" altLang="ja-JP" sz="1800" b="1" dirty="0">
                <a:latin typeface="+mn-ea"/>
                <a:ea typeface="+mn-ea"/>
                <a:cs typeface="Calibri" charset="0"/>
              </a:rPr>
              <a:t>Japanese language course is compulsory </a:t>
            </a:r>
            <a:r>
              <a:rPr lang="en-US" altLang="ja-JP" sz="1800" dirty="0">
                <a:latin typeface="+mn-ea"/>
                <a:ea typeface="+mn-ea"/>
                <a:cs typeface="Calibri" charset="0"/>
              </a:rPr>
              <a:t>for admitted in both Apr/Sept </a:t>
            </a:r>
          </a:p>
          <a:p>
            <a:pPr eaLnBrk="1" hangingPunct="1">
              <a:spcBef>
                <a:spcPct val="0"/>
              </a:spcBef>
              <a:buFontTx/>
              <a:buNone/>
            </a:pPr>
            <a:r>
              <a:rPr lang="en-US" altLang="ja-JP" sz="1800" dirty="0">
                <a:latin typeface="+mn-ea"/>
                <a:ea typeface="+mn-ea"/>
                <a:cs typeface="Calibri" charset="0"/>
              </a:rPr>
              <a:t>  application</a:t>
            </a:r>
          </a:p>
          <a:p>
            <a:pPr eaLnBrk="1" hangingPunct="1">
              <a:spcBef>
                <a:spcPct val="0"/>
              </a:spcBef>
              <a:buFontTx/>
              <a:buNone/>
            </a:pPr>
            <a:endParaRPr lang="ja-JP" altLang="en-US" sz="1800" dirty="0">
              <a:latin typeface="+mn-ea"/>
              <a:ea typeface="+mn-ea"/>
              <a:cs typeface="Calibri" charset="0"/>
            </a:endParaRPr>
          </a:p>
        </p:txBody>
      </p:sp>
      <p:sp>
        <p:nvSpPr>
          <p:cNvPr id="4" name="正方形/長方形 3"/>
          <p:cNvSpPr/>
          <p:nvPr/>
        </p:nvSpPr>
        <p:spPr>
          <a:xfrm>
            <a:off x="-41198" y="82034"/>
            <a:ext cx="7895303" cy="400110"/>
          </a:xfrm>
          <a:prstGeom prst="rect">
            <a:avLst/>
          </a:prstGeom>
        </p:spPr>
        <p:txBody>
          <a:bodyPr wrap="none">
            <a:spAutoFit/>
          </a:bodyPr>
          <a:lstStyle/>
          <a:p>
            <a:pPr algn="ctr" eaLnBrk="1" hangingPunct="1">
              <a:defRPr/>
            </a:pPr>
            <a:r>
              <a:rPr lang="en-US" altLang="ja-JP" sz="2000" dirty="0">
                <a:solidFill>
                  <a:schemeClr val="tx1"/>
                </a:solidFill>
                <a:latin typeface="+mn-ea"/>
                <a:ea typeface="+mn-ea"/>
                <a:cs typeface="Calibri" charset="0"/>
              </a:rPr>
              <a:t>Curriculum Outline of </a:t>
            </a:r>
            <a:r>
              <a:rPr lang="en-US" altLang="ja-JP" sz="2000" dirty="0"/>
              <a:t>Physics, Chemistry, and  Bioscience Majors</a:t>
            </a:r>
            <a:endParaRPr lang="en-US" altLang="ja-JP" sz="2000" dirty="0">
              <a:solidFill>
                <a:schemeClr val="tx1"/>
              </a:solidFill>
              <a:latin typeface="+mn-ea"/>
              <a:ea typeface="+mn-ea"/>
              <a:cs typeface="Calibri" charset="0"/>
            </a:endParaRPr>
          </a:p>
        </p:txBody>
      </p:sp>
    </p:spTree>
    <p:extLst>
      <p:ext uri="{BB962C8B-B14F-4D97-AF65-F5344CB8AC3E}">
        <p14:creationId xmlns:p14="http://schemas.microsoft.com/office/powerpoint/2010/main" val="3220079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PHYSICS </a:t>
            </a: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49</a:t>
            </a:fld>
            <a:endParaRPr kumimoji="0" lang="en-US" altLang="ja-JP" sz="1000">
              <a:solidFill>
                <a:prstClr val="black"/>
              </a:solidFill>
              <a:latin typeface="Arial" charset="0"/>
              <a:ea typeface="ヒラギノ角ゴ ProN W3" charset="-128"/>
              <a:cs typeface="Arial" charset="0"/>
            </a:endParaRPr>
          </a:p>
        </p:txBody>
      </p:sp>
      <p:sp>
        <p:nvSpPr>
          <p:cNvPr id="3" name="正方形/長方形 2"/>
          <p:cNvSpPr/>
          <p:nvPr/>
        </p:nvSpPr>
        <p:spPr>
          <a:xfrm>
            <a:off x="190500" y="4452035"/>
            <a:ext cx="7188200" cy="369332"/>
          </a:xfrm>
          <a:prstGeom prst="rect">
            <a:avLst/>
          </a:prstGeom>
        </p:spPr>
        <p:txBody>
          <a:bodyPr wrap="square">
            <a:spAutoFit/>
          </a:bodyPr>
          <a:lstStyle/>
          <a:p>
            <a:r>
              <a:rPr lang="en-US" altLang="ja-JP" dirty="0"/>
              <a:t>https://www.ase.sci.waseda.ac.jp/english/departments/physics.php</a:t>
            </a:r>
            <a:endParaRPr lang="ja-JP" altLang="en-US" dirty="0"/>
          </a:p>
        </p:txBody>
      </p:sp>
    </p:spTree>
    <p:extLst>
      <p:ext uri="{BB962C8B-B14F-4D97-AF65-F5344CB8AC3E}">
        <p14:creationId xmlns:p14="http://schemas.microsoft.com/office/powerpoint/2010/main" val="161377595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ja-JP" altLang="en-US" sz="2400" dirty="0"/>
              <a:t>Features of Physics </a:t>
            </a:r>
            <a:r>
              <a:rPr lang="en-US" altLang="ja-JP" sz="2400" dirty="0"/>
              <a:t>Major</a:t>
            </a:r>
            <a:endParaRPr lang="ja-JP" altLang="en-US" sz="2400" dirty="0"/>
          </a:p>
        </p:txBody>
      </p:sp>
      <p:sp>
        <p:nvSpPr>
          <p:cNvPr id="2" name="正方形/長方形 1"/>
          <p:cNvSpPr/>
          <p:nvPr/>
        </p:nvSpPr>
        <p:spPr>
          <a:xfrm>
            <a:off x="0" y="857935"/>
            <a:ext cx="8750300" cy="523220"/>
          </a:xfrm>
          <a:prstGeom prst="rect">
            <a:avLst/>
          </a:prstGeom>
        </p:spPr>
        <p:txBody>
          <a:bodyPr wrap="square">
            <a:spAutoFit/>
          </a:bodyPr>
          <a:lstStyle/>
          <a:p>
            <a:r>
              <a:rPr lang="en-US" altLang="ja-JP" sz="2800" dirty="0">
                <a:latin typeface="+mn-ea"/>
                <a:ea typeface="+mn-ea"/>
              </a:rPr>
              <a:t>Let's acquire a solid basis for flexible thinking! </a:t>
            </a:r>
            <a:endParaRPr lang="ja-JP" altLang="en-US" sz="2800" dirty="0">
              <a:latin typeface="+mn-ea"/>
              <a:ea typeface="+mn-ea"/>
            </a:endParaRPr>
          </a:p>
        </p:txBody>
      </p:sp>
      <p:sp>
        <p:nvSpPr>
          <p:cNvPr id="3" name="正方形/長方形 2"/>
          <p:cNvSpPr/>
          <p:nvPr/>
        </p:nvSpPr>
        <p:spPr>
          <a:xfrm>
            <a:off x="0" y="1482755"/>
            <a:ext cx="9144000" cy="2308324"/>
          </a:xfrm>
          <a:prstGeom prst="rect">
            <a:avLst/>
          </a:prstGeom>
        </p:spPr>
        <p:txBody>
          <a:bodyPr wrap="square">
            <a:spAutoFit/>
          </a:bodyPr>
          <a:lstStyle/>
          <a:p>
            <a:pPr algn="just"/>
            <a:r>
              <a:rPr lang="en-US" altLang="ja-JP" dirty="0"/>
              <a:t>The Major in Physics will provide you with a solid basis in physics, which strengthens your way of logical and scientific thinking and enables you to pursue cutting-edge researches on pure and applied physics. You can systematically learn the fundamentals in classical and modern physics and the basics in the physics-based engineering. In the graduation thesis, you may discover as-yet-unknown phenomena in physics, break new ground in the discipline, and develop epoch-making technologies. The faculty members who are well-versed in a wide area of physics are looking forward to enjoying physics with you! </a:t>
            </a:r>
            <a:endParaRPr lang="ja-JP"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3791079"/>
            <a:ext cx="3898900" cy="2595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5601" y="3807594"/>
            <a:ext cx="1916674" cy="1437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7707" y="4330699"/>
            <a:ext cx="1784193" cy="1669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44139" y="5194300"/>
            <a:ext cx="1710961" cy="1285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563765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25400" y="0"/>
            <a:ext cx="8585200" cy="600075"/>
          </a:xfrm>
        </p:spPr>
        <p:txBody>
          <a:bodyPr/>
          <a:lstStyle/>
          <a:p>
            <a:r>
              <a:rPr lang="en-US" altLang="ja-JP" sz="2400" dirty="0"/>
              <a:t>Message from student and graduate/Faculty Member </a:t>
            </a:r>
            <a:endParaRPr lang="ja-JP" altLang="en-US" sz="2400" dirty="0"/>
          </a:p>
        </p:txBody>
      </p:sp>
      <p:sp>
        <p:nvSpPr>
          <p:cNvPr id="2" name="正方形/長方形 1"/>
          <p:cNvSpPr/>
          <p:nvPr/>
        </p:nvSpPr>
        <p:spPr>
          <a:xfrm>
            <a:off x="50800" y="2734370"/>
            <a:ext cx="2755899" cy="3600986"/>
          </a:xfrm>
          <a:prstGeom prst="rect">
            <a:avLst/>
          </a:prstGeom>
        </p:spPr>
        <p:txBody>
          <a:bodyPr wrap="square">
            <a:spAutoFit/>
          </a:bodyPr>
          <a:lstStyle/>
          <a:p>
            <a:pPr algn="just"/>
            <a:r>
              <a:rPr lang="en-US" altLang="ja-JP" sz="1200" dirty="0">
                <a:latin typeface="+mn-ea"/>
                <a:ea typeface="+mn-ea"/>
              </a:rPr>
              <a:t>Living in Malaysia for almost my whole life, I was brought up in a multicultural community. Coming to </a:t>
            </a:r>
            <a:r>
              <a:rPr lang="en-US" altLang="ja-JP" sz="1200" dirty="0" err="1">
                <a:latin typeface="+mn-ea"/>
                <a:ea typeface="+mn-ea"/>
              </a:rPr>
              <a:t>Waseda</a:t>
            </a:r>
            <a:r>
              <a:rPr lang="en-US" altLang="ja-JP" sz="1200" dirty="0">
                <a:latin typeface="+mn-ea"/>
                <a:ea typeface="+mn-ea"/>
              </a:rPr>
              <a:t> felt just like home, welcoming me with a student-friendly atmosphere and an international environment. I enjoy studying physics because it unravels various mysteries of the universe in such a logical and concise manner. Since young, I loved playing sport and I’m glad to have joined the windsurfing club, where I can meet students from various departments and create everlasting bonds with my teammates. I’m confident to say, I’m having the best time of my life! </a:t>
            </a:r>
            <a:endParaRPr lang="ja-JP" altLang="en-US" sz="1200" dirty="0">
              <a:latin typeface="+mn-ea"/>
              <a:ea typeface="+mn-ea"/>
            </a:endParaRPr>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742" t="15106" r="6006" b="20081"/>
          <a:stretch/>
        </p:blipFill>
        <p:spPr bwMode="auto">
          <a:xfrm>
            <a:off x="387349" y="891499"/>
            <a:ext cx="2082800" cy="1724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23552"/>
          <a:stretch/>
        </p:blipFill>
        <p:spPr bwMode="auto">
          <a:xfrm>
            <a:off x="3361531" y="891499"/>
            <a:ext cx="1697037" cy="1724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p:cNvSpPr/>
          <p:nvPr/>
        </p:nvSpPr>
        <p:spPr>
          <a:xfrm>
            <a:off x="2908299" y="2734370"/>
            <a:ext cx="2730501" cy="3600986"/>
          </a:xfrm>
          <a:prstGeom prst="rect">
            <a:avLst/>
          </a:prstGeom>
        </p:spPr>
        <p:txBody>
          <a:bodyPr wrap="square">
            <a:spAutoFit/>
          </a:bodyPr>
          <a:lstStyle/>
          <a:p>
            <a:pPr algn="just"/>
            <a:r>
              <a:rPr lang="en-US" altLang="ja-JP" sz="1200" dirty="0">
                <a:latin typeface="+mn-ea"/>
                <a:ea typeface="+mn-ea"/>
              </a:rPr>
              <a:t>Learning physics in English was a privilege especially in Japan where the leading edge research was happening. The best thing about the IPSE Applied Physics program was that it provided me with the strong foundation. Not only on the core skills, but emerging skills such as programming, academic writing and presenting gave me the confidence as a Physics graduate. I most enjoyed my time with the experienced and passionate professors from freshmen where they were always willing to help whenever I needed them. A great course for a challenging and exciting experience! </a:t>
            </a:r>
            <a:endParaRPr lang="ja-JP" altLang="en-US" sz="1200" dirty="0">
              <a:latin typeface="+mn-ea"/>
              <a:ea typeface="+mn-ea"/>
            </a:endParaRPr>
          </a:p>
        </p:txBody>
      </p:sp>
      <p:pic>
        <p:nvPicPr>
          <p:cNvPr id="717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73055" t="17037" r="3681" b="8272"/>
          <a:stretch/>
        </p:blipFill>
        <p:spPr bwMode="auto">
          <a:xfrm>
            <a:off x="5791201" y="805588"/>
            <a:ext cx="3252885" cy="5874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209294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 y="2781300"/>
            <a:ext cx="5767388"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Chemistry </a:t>
            </a:r>
            <a:br>
              <a:rPr lang="en-US" altLang="ja-JP" sz="2400" dirty="0">
                <a:cs typeface="+mj-cs"/>
                <a:sym typeface="Arial" pitchFamily="34" charset="0"/>
              </a:rPr>
            </a:b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52</a:t>
            </a:fld>
            <a:endParaRPr kumimoji="0" lang="en-US" altLang="ja-JP" sz="1000">
              <a:solidFill>
                <a:prstClr val="black"/>
              </a:solidFill>
              <a:latin typeface="Arial" charset="0"/>
              <a:ea typeface="ヒラギノ角ゴ ProN W3" charset="-128"/>
              <a:cs typeface="Arial" charset="0"/>
            </a:endParaRPr>
          </a:p>
        </p:txBody>
      </p:sp>
      <p:sp>
        <p:nvSpPr>
          <p:cNvPr id="4" name="正方形/長方形 3"/>
          <p:cNvSpPr/>
          <p:nvPr/>
        </p:nvSpPr>
        <p:spPr>
          <a:xfrm>
            <a:off x="107577" y="4396753"/>
            <a:ext cx="7498079" cy="369332"/>
          </a:xfrm>
          <a:prstGeom prst="rect">
            <a:avLst/>
          </a:prstGeom>
        </p:spPr>
        <p:txBody>
          <a:bodyPr wrap="square">
            <a:spAutoFit/>
          </a:bodyPr>
          <a:lstStyle/>
          <a:p>
            <a:r>
              <a:rPr lang="en-US" altLang="ja-JP" dirty="0"/>
              <a:t>https://www.ase.sci.waseda.ac.jp/english/departments/chemistry.php</a:t>
            </a:r>
            <a:endParaRPr lang="ja-JP" altLang="en-US" dirty="0"/>
          </a:p>
        </p:txBody>
      </p:sp>
    </p:spTree>
    <p:extLst>
      <p:ext uri="{BB962C8B-B14F-4D97-AF65-F5344CB8AC3E}">
        <p14:creationId xmlns:p14="http://schemas.microsoft.com/office/powerpoint/2010/main" val="375052130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ja-JP" altLang="en-US" sz="2400" dirty="0"/>
              <a:t>Features of </a:t>
            </a:r>
            <a:r>
              <a:rPr lang="en-US" altLang="ja-JP" sz="2400" dirty="0"/>
              <a:t>Chemistry </a:t>
            </a:r>
            <a:r>
              <a:rPr lang="ja-JP" altLang="en-US" sz="2400" dirty="0"/>
              <a:t> </a:t>
            </a:r>
            <a:r>
              <a:rPr lang="en-US" altLang="ja-JP" sz="2400" dirty="0"/>
              <a:t>Major</a:t>
            </a:r>
            <a:endParaRPr lang="ja-JP" altLang="en-US" sz="2400" dirty="0"/>
          </a:p>
        </p:txBody>
      </p:sp>
      <p:sp>
        <p:nvSpPr>
          <p:cNvPr id="4" name="正方形/長方形 3">
            <a:extLst>
              <a:ext uri="{FF2B5EF4-FFF2-40B4-BE49-F238E27FC236}">
                <a16:creationId xmlns:a16="http://schemas.microsoft.com/office/drawing/2014/main" id="{A8A468B3-9114-A386-2C07-38A22CEE8A3C}"/>
              </a:ext>
            </a:extLst>
          </p:cNvPr>
          <p:cNvSpPr/>
          <p:nvPr/>
        </p:nvSpPr>
        <p:spPr>
          <a:xfrm>
            <a:off x="0" y="857935"/>
            <a:ext cx="8750300" cy="523220"/>
          </a:xfrm>
          <a:prstGeom prst="rect">
            <a:avLst/>
          </a:prstGeom>
        </p:spPr>
        <p:txBody>
          <a:bodyPr wrap="square">
            <a:spAutoFit/>
          </a:bodyPr>
          <a:lstStyle/>
          <a:p>
            <a:r>
              <a:rPr lang="en-US" altLang="ja-JP" sz="2800" dirty="0"/>
              <a:t>New Chemistry opens a new world!</a:t>
            </a:r>
            <a:endParaRPr lang="ja-JP" altLang="en-US" sz="2800" dirty="0">
              <a:latin typeface="+mn-ea"/>
              <a:ea typeface="+mn-ea"/>
            </a:endParaRPr>
          </a:p>
        </p:txBody>
      </p:sp>
      <p:sp>
        <p:nvSpPr>
          <p:cNvPr id="5" name="正方形/長方形 4">
            <a:extLst>
              <a:ext uri="{FF2B5EF4-FFF2-40B4-BE49-F238E27FC236}">
                <a16:creationId xmlns:a16="http://schemas.microsoft.com/office/drawing/2014/main" id="{B9C30C1E-C3BF-CC2D-9FCF-C6C913D2533F}"/>
              </a:ext>
            </a:extLst>
          </p:cNvPr>
          <p:cNvSpPr/>
          <p:nvPr/>
        </p:nvSpPr>
        <p:spPr>
          <a:xfrm>
            <a:off x="0" y="1378010"/>
            <a:ext cx="9055100" cy="2585323"/>
          </a:xfrm>
          <a:prstGeom prst="rect">
            <a:avLst/>
          </a:prstGeom>
        </p:spPr>
        <p:txBody>
          <a:bodyPr wrap="square">
            <a:spAutoFit/>
          </a:bodyPr>
          <a:lstStyle/>
          <a:p>
            <a:pPr algn="just"/>
            <a:r>
              <a:rPr lang="en-US" altLang="ja-JP" dirty="0"/>
              <a:t>Chemistry is a field of science that studies chemical syntheses and reactions, as well as the functions of substances and materials, at the atomic and molecular levels. Our undergraduate curriculum covers the major areas of chemistry and chemical engineering and is designed to provide students with broad knowledge and understanding. It also offers opportunities for more in-depth study in their specific area of interest in Japanese. Upon completion of our program, students have the choice of continuing their research in graduate programs or starting a professional career in a range of fields, such as environmental science, biotechnology, nanotechnology, and chemical engineering. </a:t>
            </a:r>
            <a:endParaRPr lang="ja-JP" altLang="en-US" dirty="0"/>
          </a:p>
        </p:txBody>
      </p:sp>
      <p:pic>
        <p:nvPicPr>
          <p:cNvPr id="6" name="Picture 2">
            <a:extLst>
              <a:ext uri="{FF2B5EF4-FFF2-40B4-BE49-F238E27FC236}">
                <a16:creationId xmlns:a16="http://schemas.microsoft.com/office/drawing/2014/main" id="{194A5804-12A3-57B6-D978-D1C381820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003866"/>
            <a:ext cx="3721100" cy="2482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6B1355C9-4ED7-6325-C34D-3AEC2D151B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003866"/>
            <a:ext cx="3708400" cy="2475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66130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394700" cy="600075"/>
          </a:xfrm>
        </p:spPr>
        <p:txBody>
          <a:bodyPr/>
          <a:lstStyle/>
          <a:p>
            <a:r>
              <a:rPr lang="en-US" altLang="ja-JP" sz="2400" dirty="0"/>
              <a:t>Message from student and graduate/Faculty Member </a:t>
            </a:r>
            <a:endParaRPr lang="ja-JP" altLang="en-US" sz="2400" dirty="0"/>
          </a:p>
        </p:txBody>
      </p:sp>
      <p:sp>
        <p:nvSpPr>
          <p:cNvPr id="4" name="正方形/長方形 3">
            <a:extLst>
              <a:ext uri="{FF2B5EF4-FFF2-40B4-BE49-F238E27FC236}">
                <a16:creationId xmlns:a16="http://schemas.microsoft.com/office/drawing/2014/main" id="{430D2257-D86C-C70C-A743-6E30F3349547}"/>
              </a:ext>
            </a:extLst>
          </p:cNvPr>
          <p:cNvSpPr/>
          <p:nvPr/>
        </p:nvSpPr>
        <p:spPr>
          <a:xfrm>
            <a:off x="26737" y="2400300"/>
            <a:ext cx="2451100" cy="3970318"/>
          </a:xfrm>
          <a:prstGeom prst="rect">
            <a:avLst/>
          </a:prstGeom>
        </p:spPr>
        <p:txBody>
          <a:bodyPr wrap="square">
            <a:spAutoFit/>
          </a:bodyPr>
          <a:lstStyle/>
          <a:p>
            <a:pPr algn="just"/>
            <a:r>
              <a:rPr lang="en-US" altLang="ja-JP" sz="1200" dirty="0" err="1">
                <a:latin typeface="+mn-ea"/>
                <a:ea typeface="+mn-ea"/>
              </a:rPr>
              <a:t>Waseda</a:t>
            </a:r>
            <a:r>
              <a:rPr lang="en-US" altLang="ja-JP" sz="1200" dirty="0">
                <a:latin typeface="+mn-ea"/>
                <a:ea typeface="+mn-ea"/>
              </a:rPr>
              <a:t> for me is the place that showed me challenge and enormous amount of opportunities. Majoring chemistry here meant access to various laboratories and learning from the best professors in the field. People here have different backgrounds which allows me to learn so much from others. Classes are also different as they are usually small but can be big and each professor has his/her own teaching technique and they always welcome and encourage questions. We have plenty of circles and activities which allow close interactions with the Japanese culture. </a:t>
            </a:r>
            <a:endParaRPr lang="ja-JP" altLang="en-US" sz="1200" dirty="0">
              <a:latin typeface="+mn-ea"/>
              <a:ea typeface="+mn-ea"/>
            </a:endParaRPr>
          </a:p>
        </p:txBody>
      </p:sp>
      <p:sp>
        <p:nvSpPr>
          <p:cNvPr id="5" name="正方形/長方形 4">
            <a:extLst>
              <a:ext uri="{FF2B5EF4-FFF2-40B4-BE49-F238E27FC236}">
                <a16:creationId xmlns:a16="http://schemas.microsoft.com/office/drawing/2014/main" id="{97105F72-32B1-E6D6-069C-198EFF5C489D}"/>
              </a:ext>
            </a:extLst>
          </p:cNvPr>
          <p:cNvSpPr/>
          <p:nvPr/>
        </p:nvSpPr>
        <p:spPr>
          <a:xfrm>
            <a:off x="2477837" y="2387600"/>
            <a:ext cx="2525470" cy="4154984"/>
          </a:xfrm>
          <a:prstGeom prst="rect">
            <a:avLst/>
          </a:prstGeom>
        </p:spPr>
        <p:txBody>
          <a:bodyPr wrap="square">
            <a:spAutoFit/>
          </a:bodyPr>
          <a:lstStyle/>
          <a:p>
            <a:pPr algn="just"/>
            <a:r>
              <a:rPr lang="en-US" altLang="ja-JP" sz="1200" dirty="0">
                <a:latin typeface="+mn-ea"/>
                <a:ea typeface="+mn-ea"/>
              </a:rPr>
              <a:t>Studying at </a:t>
            </a:r>
            <a:r>
              <a:rPr lang="en-US" altLang="ja-JP" sz="1200" dirty="0" err="1">
                <a:latin typeface="+mn-ea"/>
                <a:ea typeface="+mn-ea"/>
              </a:rPr>
              <a:t>Waseda</a:t>
            </a:r>
            <a:r>
              <a:rPr lang="en-US" altLang="ja-JP" sz="1200" dirty="0">
                <a:latin typeface="+mn-ea"/>
                <a:ea typeface="+mn-ea"/>
              </a:rPr>
              <a:t> was an extraordinary experience. As a chemistry major, I was exposed to aspects of chemistry both theoretically and practically. I especially enjoyed the biomedical laboratory conducted at Tokyo Women's Medical University. This course was what ultimately motivated me to study biochemistry further. I recently started working as a research technician in a biology laboratory at ETH Zürich. It is a laboratory that focuses on studying the molecular and cellular mechanisms behind wound healing and skin cancer. The G30 </a:t>
            </a:r>
            <a:r>
              <a:rPr lang="en-US" altLang="ja-JP" sz="1200" dirty="0" err="1">
                <a:latin typeface="+mn-ea"/>
                <a:ea typeface="+mn-ea"/>
              </a:rPr>
              <a:t>programme</a:t>
            </a:r>
            <a:r>
              <a:rPr lang="en-US" altLang="ja-JP" sz="1200" dirty="0">
                <a:latin typeface="+mn-ea"/>
                <a:ea typeface="+mn-ea"/>
              </a:rPr>
              <a:t> is a perfect fit for any international students like myself. </a:t>
            </a:r>
            <a:endParaRPr lang="ja-JP" altLang="en-US" sz="1200" dirty="0">
              <a:latin typeface="+mn-ea"/>
              <a:ea typeface="+mn-ea"/>
            </a:endParaRPr>
          </a:p>
        </p:txBody>
      </p:sp>
      <p:pic>
        <p:nvPicPr>
          <p:cNvPr id="6" name="Picture 2">
            <a:extLst>
              <a:ext uri="{FF2B5EF4-FFF2-40B4-BE49-F238E27FC236}">
                <a16:creationId xmlns:a16="http://schemas.microsoft.com/office/drawing/2014/main" id="{36965C4C-E57C-B881-820C-5EB57A66E2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470" t="19068" r="13554" b="27754"/>
          <a:stretch/>
        </p:blipFill>
        <p:spPr bwMode="auto">
          <a:xfrm>
            <a:off x="338779" y="876300"/>
            <a:ext cx="1811642" cy="14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F02BAA04-B8ED-DCAC-511C-535D44828E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7951"/>
          <a:stretch/>
        </p:blipFill>
        <p:spPr bwMode="auto">
          <a:xfrm>
            <a:off x="2985173" y="863600"/>
            <a:ext cx="1533525" cy="147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表 7">
            <a:extLst>
              <a:ext uri="{FF2B5EF4-FFF2-40B4-BE49-F238E27FC236}">
                <a16:creationId xmlns:a16="http://schemas.microsoft.com/office/drawing/2014/main" id="{D97C76D6-AE9D-7FF8-77EB-97FD6F19EE10}"/>
              </a:ext>
            </a:extLst>
          </p:cNvPr>
          <p:cNvGraphicFramePr>
            <a:graphicFrameLocks noGrp="1"/>
          </p:cNvGraphicFramePr>
          <p:nvPr>
            <p:extLst>
              <p:ext uri="{D42A27DB-BD31-4B8C-83A1-F6EECF244321}">
                <p14:modId xmlns:p14="http://schemas.microsoft.com/office/powerpoint/2010/main" val="918152963"/>
              </p:ext>
            </p:extLst>
          </p:nvPr>
        </p:nvGraphicFramePr>
        <p:xfrm>
          <a:off x="5005137" y="820653"/>
          <a:ext cx="4082716" cy="5592760"/>
        </p:xfrm>
        <a:graphic>
          <a:graphicData uri="http://schemas.openxmlformats.org/drawingml/2006/table">
            <a:tbl>
              <a:tblPr>
                <a:tableStyleId>{5C22544A-7EE6-4342-B048-85BDC9FD1C3A}</a:tableStyleId>
              </a:tblPr>
              <a:tblGrid>
                <a:gridCol w="1287200">
                  <a:extLst>
                    <a:ext uri="{9D8B030D-6E8A-4147-A177-3AD203B41FA5}">
                      <a16:colId xmlns:a16="http://schemas.microsoft.com/office/drawing/2014/main" val="2674036984"/>
                    </a:ext>
                  </a:extLst>
                </a:gridCol>
                <a:gridCol w="2795516">
                  <a:extLst>
                    <a:ext uri="{9D8B030D-6E8A-4147-A177-3AD203B41FA5}">
                      <a16:colId xmlns:a16="http://schemas.microsoft.com/office/drawing/2014/main" val="3250640379"/>
                    </a:ext>
                  </a:extLst>
                </a:gridCol>
              </a:tblGrid>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EGUCHI, Miharu</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Photo Chemistry, Nano-structure Control</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771268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FUKUNAGA, Akihiko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Energy Materials</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9171015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HANADA, Nobuko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Materials Science, Chemical Engineering</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88362807"/>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HIRAI, Yusuke</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Polymer Physical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9328349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HOMMA, Takayuki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Functional Surface Chemistry, Interfacial Electrochemistry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044016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HOSOKAWA,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Seijiro</a:t>
                      </a: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Synthetic Organic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1801499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IMURA, Kohei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Photo-Physical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1779740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ISHII, Ayumi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Matreials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1680120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KANOMATA, Nobuhiro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Functional Organic Chemistry, Organic Stereochemistry, Heterocyclic Chemistry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18836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KIRIMURA,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Kohtaro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Applied Biochemistry, Microbial Functions Development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9448206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KOHORI, Fukashi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Chemical Engineering, Interface Engineering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3022714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KOIDE, Takaki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Biomolecular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8779451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KUNIMOTO, Masahiro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Functional Surface Chemistry, Electroanalytical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3596607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MATSUKATA, Masahiko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Catalytic Chemistry, Membrane Separation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1145123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MOMMA, Toshiyuki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Applied Electrochemistry, Chemistry of Energy Materials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97722657"/>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NAKADA, Masahisa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Synthetic Organic Chemistry, Total Synthesis of Bioactive Compounds, Asymmetric Catalysis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70042478"/>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NAKAI, Hiromi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Electronic State Theory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3992968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NAKAO, Yoichi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Chemical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0098431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NODA, Suguru</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Reaction Engineering, Materials Process Engineering</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8962260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OYAIZU, Kenichi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Polymer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4067091"/>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SAKTI, Aditya Wibawa</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Molecular Simulation</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4251434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SEINO,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Junji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Cheminformatics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223538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SEKINE, Yasushi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Catalysis, Surface Ionics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6094890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SHIBATA, Takanori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Reaction Organic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400784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SHIMOJIMA, Atsushi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Solid State Chemistry, Synthetic Inorganic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61921618"/>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SUGA, Takeo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Polymer Chemistry, Functional Polymers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424434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SUGAHARA, Yoshiyuki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Materials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5027533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TERADA, Yasuhiko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Molecular Biology &amp; Cellular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9952891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UMENO Daisuke</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 Umeno: Synthetic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0641231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YAMAGUCHI, Junichiro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Organic Chemistry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6860947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YAMAGUCHI, Tadashi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Coordination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79828031"/>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YAMAMOTO, Kana</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Bioorganic Chemistry, Medicinal Chemistry, Asymmetric Synthesis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79343837"/>
                  </a:ext>
                </a:extLst>
              </a:tr>
            </a:tbl>
          </a:graphicData>
        </a:graphic>
      </p:graphicFrame>
    </p:spTree>
    <p:extLst>
      <p:ext uri="{BB962C8B-B14F-4D97-AF65-F5344CB8AC3E}">
        <p14:creationId xmlns:p14="http://schemas.microsoft.com/office/powerpoint/2010/main" val="234095196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BIOSCIENCE </a:t>
            </a: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55</a:t>
            </a:fld>
            <a:endParaRPr kumimoji="0" lang="en-US" altLang="ja-JP" sz="1000">
              <a:solidFill>
                <a:prstClr val="black"/>
              </a:solidFill>
              <a:latin typeface="Arial" charset="0"/>
              <a:ea typeface="ヒラギノ角ゴ ProN W3" charset="-128"/>
              <a:cs typeface="Arial" charset="0"/>
            </a:endParaRPr>
          </a:p>
        </p:txBody>
      </p:sp>
      <p:sp>
        <p:nvSpPr>
          <p:cNvPr id="4" name="正方形/長方形 3"/>
          <p:cNvSpPr/>
          <p:nvPr/>
        </p:nvSpPr>
        <p:spPr>
          <a:xfrm>
            <a:off x="252803" y="4289176"/>
            <a:ext cx="7718613" cy="369332"/>
          </a:xfrm>
          <a:prstGeom prst="rect">
            <a:avLst/>
          </a:prstGeom>
        </p:spPr>
        <p:txBody>
          <a:bodyPr wrap="square">
            <a:spAutoFit/>
          </a:bodyPr>
          <a:lstStyle/>
          <a:p>
            <a:r>
              <a:rPr lang="en-US" altLang="ja-JP" dirty="0"/>
              <a:t>https://www.ase.sci.waseda.ac.jp/english/departments/bioscience.php</a:t>
            </a:r>
            <a:endParaRPr lang="ja-JP" altLang="en-US" dirty="0"/>
          </a:p>
        </p:txBody>
      </p:sp>
    </p:spTree>
    <p:extLst>
      <p:ext uri="{BB962C8B-B14F-4D97-AF65-F5344CB8AC3E}">
        <p14:creationId xmlns:p14="http://schemas.microsoft.com/office/powerpoint/2010/main" val="375052130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ja-JP" altLang="en-US" sz="2400" dirty="0"/>
              <a:t>Features of </a:t>
            </a:r>
            <a:r>
              <a:rPr lang="en-US" altLang="ja-JP" sz="2400" dirty="0"/>
              <a:t>Bioscience</a:t>
            </a:r>
            <a:r>
              <a:rPr lang="ja-JP" altLang="en-US" sz="2400" dirty="0"/>
              <a:t> </a:t>
            </a:r>
            <a:r>
              <a:rPr lang="en-US" altLang="ja-JP" sz="2400" dirty="0"/>
              <a:t>Major</a:t>
            </a:r>
            <a:endParaRPr lang="ja-JP" altLang="en-US" sz="2400" dirty="0"/>
          </a:p>
        </p:txBody>
      </p:sp>
      <p:sp>
        <p:nvSpPr>
          <p:cNvPr id="2" name="正方形/長方形 1"/>
          <p:cNvSpPr/>
          <p:nvPr/>
        </p:nvSpPr>
        <p:spPr>
          <a:xfrm>
            <a:off x="0" y="972235"/>
            <a:ext cx="9144000" cy="954107"/>
          </a:xfrm>
          <a:prstGeom prst="rect">
            <a:avLst/>
          </a:prstGeom>
        </p:spPr>
        <p:txBody>
          <a:bodyPr wrap="square">
            <a:spAutoFit/>
          </a:bodyPr>
          <a:lstStyle/>
          <a:p>
            <a:r>
              <a:rPr lang="en-US" altLang="ja-JP" sz="2800" dirty="0"/>
              <a:t>Bioscience unveils the “secrets” of life for its application to advanced medical practice </a:t>
            </a:r>
            <a:endParaRPr lang="ja-JP" altLang="en-US" sz="2800" dirty="0">
              <a:latin typeface="+mn-ea"/>
              <a:ea typeface="+mn-ea"/>
            </a:endParaRPr>
          </a:p>
        </p:txBody>
      </p:sp>
      <p:sp>
        <p:nvSpPr>
          <p:cNvPr id="3" name="正方形/長方形 2"/>
          <p:cNvSpPr/>
          <p:nvPr/>
        </p:nvSpPr>
        <p:spPr>
          <a:xfrm>
            <a:off x="12700" y="1987610"/>
            <a:ext cx="4381500" cy="4247317"/>
          </a:xfrm>
          <a:prstGeom prst="rect">
            <a:avLst/>
          </a:prstGeom>
        </p:spPr>
        <p:txBody>
          <a:bodyPr wrap="square">
            <a:spAutoFit/>
          </a:bodyPr>
          <a:lstStyle/>
          <a:p>
            <a:pPr algn="just"/>
            <a:r>
              <a:rPr lang="en-US" altLang="ja-JP" dirty="0"/>
              <a:t>The Bioscience Major fuels discovery in Life Science and innovation for medical practice by providing fundamental and cutting-edge knowledge and techniques to explore the diversity of living systems. In addition to Bioscience major-specific disciplines, students will receive basic training in core scientific fields such as mathematics, physics, chemistry, biology, medicine, engineering, and information science. To gain practical skills, laboratory sessions will be incorporated to cover experimental techniques across the full spectrum of physical, chemical and biological sciences. </a:t>
            </a:r>
            <a:endParaRPr lang="ja-JP" altLang="en-US" dirty="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75" t="31322" r="40764" b="17691"/>
          <a:stretch/>
        </p:blipFill>
        <p:spPr bwMode="auto">
          <a:xfrm>
            <a:off x="4510668" y="2084911"/>
            <a:ext cx="4597479" cy="4074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857424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en-US" altLang="ja-JP" sz="2400" dirty="0"/>
              <a:t>Message from student and graduate/Faculty Member </a:t>
            </a:r>
            <a:endParaRPr lang="ja-JP" altLang="en-US" sz="2400" dirty="0"/>
          </a:p>
        </p:txBody>
      </p:sp>
      <p:sp>
        <p:nvSpPr>
          <p:cNvPr id="2" name="正方形/長方形 1"/>
          <p:cNvSpPr/>
          <p:nvPr/>
        </p:nvSpPr>
        <p:spPr>
          <a:xfrm>
            <a:off x="-19051" y="2567206"/>
            <a:ext cx="2368551" cy="3970318"/>
          </a:xfrm>
          <a:prstGeom prst="rect">
            <a:avLst/>
          </a:prstGeom>
        </p:spPr>
        <p:txBody>
          <a:bodyPr wrap="square">
            <a:spAutoFit/>
          </a:bodyPr>
          <a:lstStyle/>
          <a:p>
            <a:pPr algn="just"/>
            <a:r>
              <a:rPr lang="en-US" altLang="ja-JP" sz="1200" dirty="0">
                <a:latin typeface="+mn-ea"/>
                <a:ea typeface="+mn-ea"/>
              </a:rPr>
              <a:t>Having lived in many different countries, I was looking for a university where I can receive quality education with people from diverse background. </a:t>
            </a:r>
            <a:r>
              <a:rPr lang="en-US" altLang="ja-JP" sz="1200" dirty="0" err="1">
                <a:latin typeface="+mn-ea"/>
                <a:ea typeface="+mn-ea"/>
              </a:rPr>
              <a:t>Waseda</a:t>
            </a:r>
            <a:r>
              <a:rPr lang="en-US" altLang="ja-JP" sz="1200" dirty="0">
                <a:latin typeface="+mn-ea"/>
                <a:ea typeface="+mn-ea"/>
              </a:rPr>
              <a:t> University is an epitome of such university. As a Medical Bioscience major, I am able to study wide range of science and humanities courses with fellow Japanese and international students. When I am struggling with a certain class, students majoring in that subject helps me get through it. I feel so blessed to be a part of this community and am looking forward to four years in </a:t>
            </a:r>
            <a:r>
              <a:rPr lang="en-US" altLang="ja-JP" sz="1200" dirty="0" err="1">
                <a:latin typeface="+mn-ea"/>
                <a:ea typeface="+mn-ea"/>
              </a:rPr>
              <a:t>Waseda</a:t>
            </a:r>
            <a:r>
              <a:rPr lang="en-US" altLang="ja-JP" sz="1200" dirty="0">
                <a:latin typeface="+mn-ea"/>
                <a:ea typeface="+mn-ea"/>
              </a:rPr>
              <a:t>! </a:t>
            </a:r>
            <a:endParaRPr lang="ja-JP" altLang="en-US" sz="1200" dirty="0">
              <a:latin typeface="+mn-ea"/>
              <a:ea typeface="+mn-ea"/>
            </a:endParaRPr>
          </a:p>
        </p:txBody>
      </p:sp>
      <p:sp>
        <p:nvSpPr>
          <p:cNvPr id="3" name="正方形/長方形 2"/>
          <p:cNvSpPr/>
          <p:nvPr/>
        </p:nvSpPr>
        <p:spPr>
          <a:xfrm>
            <a:off x="2387600" y="2553634"/>
            <a:ext cx="2561299" cy="3970318"/>
          </a:xfrm>
          <a:prstGeom prst="rect">
            <a:avLst/>
          </a:prstGeom>
        </p:spPr>
        <p:txBody>
          <a:bodyPr wrap="square">
            <a:spAutoFit/>
          </a:bodyPr>
          <a:lstStyle/>
          <a:p>
            <a:pPr algn="just"/>
            <a:r>
              <a:rPr lang="en-US" altLang="ja-JP" sz="1200" dirty="0">
                <a:latin typeface="+mn-ea"/>
                <a:ea typeface="+mn-ea"/>
              </a:rPr>
              <a:t>I entered </a:t>
            </a:r>
            <a:r>
              <a:rPr lang="en-US" altLang="ja-JP" sz="1200" dirty="0" err="1">
                <a:latin typeface="+mn-ea"/>
                <a:ea typeface="+mn-ea"/>
              </a:rPr>
              <a:t>Waseda</a:t>
            </a:r>
            <a:r>
              <a:rPr lang="en-US" altLang="ja-JP" sz="1200" dirty="0">
                <a:latin typeface="+mn-ea"/>
                <a:ea typeface="+mn-ea"/>
              </a:rPr>
              <a:t> university in 2012 and am currently studying neuroscience in the graduate school. The reason I decided to come to </a:t>
            </a:r>
            <a:r>
              <a:rPr lang="en-US" altLang="ja-JP" sz="1200" dirty="0" err="1">
                <a:latin typeface="+mn-ea"/>
                <a:ea typeface="+mn-ea"/>
              </a:rPr>
              <a:t>Waseda</a:t>
            </a:r>
            <a:r>
              <a:rPr lang="en-US" altLang="ja-JP" sz="1200" dirty="0">
                <a:latin typeface="+mn-ea"/>
                <a:ea typeface="+mn-ea"/>
              </a:rPr>
              <a:t> is because of its interdisciplinary education system, which allows students to combine different fields to study science. Also, the friendly atmosphere of the faculty members made it easier for us to communicate freely. In addition, the life science department has advanced research facilities and students will have many opportunities to learn different experimental techniques. They can even design their own research! I hope you will enjoy your future in </a:t>
            </a:r>
            <a:r>
              <a:rPr lang="en-US" altLang="ja-JP" sz="1200" dirty="0" err="1">
                <a:latin typeface="+mn-ea"/>
                <a:ea typeface="+mn-ea"/>
              </a:rPr>
              <a:t>Waseda</a:t>
            </a:r>
            <a:r>
              <a:rPr lang="en-US" altLang="ja-JP" sz="1200" dirty="0">
                <a:latin typeface="+mn-ea"/>
                <a:ea typeface="+mn-ea"/>
              </a:rPr>
              <a:t>! </a:t>
            </a:r>
            <a:endParaRPr lang="ja-JP" altLang="en-US" sz="1200" dirty="0">
              <a:latin typeface="+mn-ea"/>
              <a:ea typeface="+mn-ea"/>
            </a:endParaRPr>
          </a:p>
        </p:txBody>
      </p:sp>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203" t="21882" r="43132" b="10123"/>
          <a:stretch/>
        </p:blipFill>
        <p:spPr bwMode="auto">
          <a:xfrm>
            <a:off x="342900" y="882067"/>
            <a:ext cx="1758150" cy="1685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2444"/>
          <a:stretch/>
        </p:blipFill>
        <p:spPr bwMode="auto">
          <a:xfrm>
            <a:off x="2925812" y="882066"/>
            <a:ext cx="1445576" cy="168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65347" t="27901" r="7292" b="21318"/>
          <a:stretch/>
        </p:blipFill>
        <p:spPr bwMode="auto">
          <a:xfrm>
            <a:off x="4961599" y="885743"/>
            <a:ext cx="4118901" cy="430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950293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ED0FFD-7C3A-7849-97CC-F6E3246F824B}"/>
              </a:ext>
            </a:extLst>
          </p:cNvPr>
          <p:cNvSpPr>
            <a:spLocks noGrp="1"/>
          </p:cNvSpPr>
          <p:nvPr>
            <p:ph type="title"/>
          </p:nvPr>
        </p:nvSpPr>
        <p:spPr/>
        <p:txBody>
          <a:bodyPr/>
          <a:lstStyle/>
          <a:p>
            <a:pPr algn="ctr"/>
            <a:r>
              <a:rPr kumimoji="1" lang="en-US" altLang="ja-JP" dirty="0"/>
              <a:t>Web Site</a:t>
            </a:r>
            <a:endParaRPr kumimoji="1" lang="ja-JP" altLang="en-US" dirty="0"/>
          </a:p>
        </p:txBody>
      </p:sp>
      <p:sp>
        <p:nvSpPr>
          <p:cNvPr id="17" name="正方形/長方形 16">
            <a:extLst>
              <a:ext uri="{FF2B5EF4-FFF2-40B4-BE49-F238E27FC236}">
                <a16:creationId xmlns:a16="http://schemas.microsoft.com/office/drawing/2014/main" id="{73B57C9B-7787-1847-8A0A-8CCF23ADB155}"/>
              </a:ext>
            </a:extLst>
          </p:cNvPr>
          <p:cNvSpPr/>
          <p:nvPr/>
        </p:nvSpPr>
        <p:spPr>
          <a:xfrm>
            <a:off x="850900" y="5584176"/>
            <a:ext cx="7452333" cy="523220"/>
          </a:xfrm>
          <a:prstGeom prst="rect">
            <a:avLst/>
          </a:prstGeom>
        </p:spPr>
        <p:txBody>
          <a:bodyPr wrap="square">
            <a:spAutoFit/>
          </a:bodyPr>
          <a:lstStyle/>
          <a:p>
            <a:pPr algn="ctr"/>
            <a:r>
              <a:rPr lang="en-US" altLang="ja-JP" sz="2800" dirty="0"/>
              <a:t>https://www.ase.sci.waseda.ac.jp/english/</a:t>
            </a:r>
            <a:endParaRPr lang="ja-JP" alt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36" t="11551" r="1" b="3366"/>
          <a:stretch/>
        </p:blipFill>
        <p:spPr bwMode="auto">
          <a:xfrm>
            <a:off x="-235464" y="1244600"/>
            <a:ext cx="9290564" cy="405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087013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0FEE5E96-0585-0E4E-A8B7-52AB7099F562}"/>
              </a:ext>
            </a:extLst>
          </p:cNvPr>
          <p:cNvSpPr>
            <a:spLocks noGrp="1"/>
          </p:cNvSpPr>
          <p:nvPr>
            <p:ph type="title"/>
          </p:nvPr>
        </p:nvSpPr>
        <p:spPr>
          <a:xfrm>
            <a:off x="1" y="0"/>
            <a:ext cx="8675688" cy="600075"/>
          </a:xfrm>
        </p:spPr>
        <p:txBody>
          <a:bodyPr/>
          <a:lstStyle/>
          <a:p>
            <a:r>
              <a:rPr kumimoji="1" lang="en-US" altLang="ja-JP" sz="2000" dirty="0"/>
              <a:t>Department and Major in Undergraduate and </a:t>
            </a:r>
            <a:r>
              <a:rPr lang="en-US" altLang="ja-JP" sz="2000" dirty="0"/>
              <a:t>Gr</a:t>
            </a:r>
            <a:r>
              <a:rPr kumimoji="1" lang="en-US" altLang="ja-JP" sz="2000" dirty="0"/>
              <a:t>aduate School </a:t>
            </a:r>
            <a:endParaRPr kumimoji="1" lang="ja-JP" altLang="en-US" sz="2000" dirty="0"/>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611" t="30617" r="25417" b="11481"/>
          <a:stretch/>
        </p:blipFill>
        <p:spPr bwMode="auto">
          <a:xfrm>
            <a:off x="1524000" y="774700"/>
            <a:ext cx="6184899" cy="3951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2291" t="22222" r="26042" b="55066"/>
          <a:stretch/>
        </p:blipFill>
        <p:spPr bwMode="auto">
          <a:xfrm>
            <a:off x="444500" y="4591613"/>
            <a:ext cx="8343899" cy="2063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01967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6ADD2DE-3F25-7E65-041A-8DCF708AF1C2}"/>
              </a:ext>
            </a:extLst>
          </p:cNvPr>
          <p:cNvPicPr>
            <a:picLocks noChangeAspect="1"/>
          </p:cNvPicPr>
          <p:nvPr/>
        </p:nvPicPr>
        <p:blipFill>
          <a:blip r:embed="rId2"/>
          <a:stretch>
            <a:fillRect/>
          </a:stretch>
        </p:blipFill>
        <p:spPr>
          <a:xfrm>
            <a:off x="973497" y="771960"/>
            <a:ext cx="7401958" cy="5534797"/>
          </a:xfrm>
          <a:prstGeom prst="rect">
            <a:avLst/>
          </a:prstGeom>
        </p:spPr>
      </p:pic>
      <p:sp>
        <p:nvSpPr>
          <p:cNvPr id="6" name="タイトル 1">
            <a:extLst>
              <a:ext uri="{FF2B5EF4-FFF2-40B4-BE49-F238E27FC236}">
                <a16:creationId xmlns:a16="http://schemas.microsoft.com/office/drawing/2014/main" id="{C708C1D0-806C-7843-B304-71364CBF6678}"/>
              </a:ext>
            </a:extLst>
          </p:cNvPr>
          <p:cNvSpPr>
            <a:spLocks noGrp="1"/>
          </p:cNvSpPr>
          <p:nvPr>
            <p:ph type="title"/>
          </p:nvPr>
        </p:nvSpPr>
        <p:spPr>
          <a:xfrm>
            <a:off x="1" y="0"/>
            <a:ext cx="8675688" cy="600075"/>
          </a:xfrm>
        </p:spPr>
        <p:txBody>
          <a:bodyPr/>
          <a:lstStyle/>
          <a:p>
            <a:r>
              <a:rPr kumimoji="1" lang="en-US" altLang="ja-JP" sz="2000" dirty="0"/>
              <a:t>Interdisciplinary &amp; Joint Departments, </a:t>
            </a:r>
            <a:r>
              <a:rPr lang="en-US" altLang="ja-JP" sz="2000" dirty="0"/>
              <a:t>5-years Doctoral Program</a:t>
            </a:r>
            <a:r>
              <a:rPr kumimoji="1" lang="en-US" altLang="ja-JP" sz="2000" dirty="0"/>
              <a:t> </a:t>
            </a:r>
            <a:endParaRPr kumimoji="1" lang="ja-JP" altLang="en-US" sz="2000" dirty="0"/>
          </a:p>
        </p:txBody>
      </p:sp>
    </p:spTree>
    <p:extLst>
      <p:ext uri="{BB962C8B-B14F-4D97-AF65-F5344CB8AC3E}">
        <p14:creationId xmlns:p14="http://schemas.microsoft.com/office/powerpoint/2010/main" val="323110197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23C5C17E-DB03-D545-B7CE-C2F9412B44D6}"/>
              </a:ext>
            </a:extLst>
          </p:cNvPr>
          <p:cNvSpPr>
            <a:spLocks noGrp="1"/>
          </p:cNvSpPr>
          <p:nvPr>
            <p:ph type="title"/>
          </p:nvPr>
        </p:nvSpPr>
        <p:spPr>
          <a:xfrm>
            <a:off x="0" y="0"/>
            <a:ext cx="8207375" cy="600075"/>
          </a:xfrm>
        </p:spPr>
        <p:txBody>
          <a:bodyPr/>
          <a:lstStyle/>
          <a:p>
            <a:r>
              <a:rPr kumimoji="1" lang="en-US" altLang="ja-JP" dirty="0"/>
              <a:t>Nine Key Words </a:t>
            </a:r>
            <a:endParaRPr kumimoji="1" lang="ja-JP" altLang="en-US" dirty="0"/>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667" t="34568" r="19305" b="42593"/>
          <a:stretch/>
        </p:blipFill>
        <p:spPr bwMode="auto">
          <a:xfrm>
            <a:off x="0" y="779024"/>
            <a:ext cx="9055100" cy="1816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667" t="70752" r="19305" b="7377"/>
          <a:stretch/>
        </p:blipFill>
        <p:spPr bwMode="auto">
          <a:xfrm>
            <a:off x="0" y="2684837"/>
            <a:ext cx="9055100" cy="173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098" t="34692" r="11459" b="37284"/>
          <a:stretch/>
        </p:blipFill>
        <p:spPr bwMode="auto">
          <a:xfrm>
            <a:off x="0" y="4555289"/>
            <a:ext cx="9055100" cy="1796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06858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1EAB3CA6-9818-0042-B0C7-48352A316465}"/>
              </a:ext>
            </a:extLst>
          </p:cNvPr>
          <p:cNvSpPr>
            <a:spLocks noGrp="1"/>
          </p:cNvSpPr>
          <p:nvPr>
            <p:ph type="title"/>
          </p:nvPr>
        </p:nvSpPr>
        <p:spPr>
          <a:xfrm>
            <a:off x="0" y="0"/>
            <a:ext cx="8207375" cy="600075"/>
          </a:xfrm>
        </p:spPr>
        <p:txBody>
          <a:bodyPr/>
          <a:lstStyle/>
          <a:p>
            <a:r>
              <a:rPr kumimoji="1" lang="en-US" altLang="ja-JP" dirty="0"/>
              <a:t>Campus Life</a:t>
            </a:r>
            <a:endParaRPr kumimoji="1" lang="ja-JP" alt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500" t="25185" r="20070" b="51729"/>
          <a:stretch/>
        </p:blipFill>
        <p:spPr bwMode="auto">
          <a:xfrm>
            <a:off x="0" y="736600"/>
            <a:ext cx="9158262"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014" t="61173" r="19653" b="15802"/>
          <a:stretch/>
        </p:blipFill>
        <p:spPr bwMode="auto">
          <a:xfrm>
            <a:off x="0" y="4592761"/>
            <a:ext cx="9144000" cy="186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014" t="24814" r="19653" b="51235"/>
          <a:stretch/>
        </p:blipFill>
        <p:spPr bwMode="auto">
          <a:xfrm>
            <a:off x="0" y="2630904"/>
            <a:ext cx="9144000" cy="1945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386428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03200" y="0"/>
            <a:ext cx="8207375" cy="600075"/>
          </a:xfrm>
        </p:spPr>
        <p:txBody>
          <a:bodyPr/>
          <a:lstStyle/>
          <a:p>
            <a:r>
              <a:rPr kumimoji="1" lang="en-US" altLang="ja-JP" dirty="0"/>
              <a:t>Map near the Nishi-</a:t>
            </a:r>
            <a:r>
              <a:rPr kumimoji="1" lang="en-US" altLang="ja-JP" dirty="0" err="1"/>
              <a:t>waseda</a:t>
            </a:r>
            <a:r>
              <a:rPr kumimoji="1" lang="en-US" altLang="ja-JP" dirty="0"/>
              <a:t> Campus</a:t>
            </a:r>
            <a:endParaRPr kumimoji="1" lang="ja-JP" alt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556" t="16050" r="10278" b="8889"/>
          <a:stretch/>
        </p:blipFill>
        <p:spPr bwMode="auto">
          <a:xfrm>
            <a:off x="-19886" y="850900"/>
            <a:ext cx="9146508" cy="520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0694838"/>
      </p:ext>
    </p:extLst>
  </p:cSld>
  <p:clrMapOvr>
    <a:masterClrMapping/>
  </p:clrMapOvr>
  <p:transition/>
</p:sld>
</file>

<file path=ppt/theme/theme1.xml><?xml version="1.0" encoding="utf-8"?>
<a:theme xmlns:a="http://schemas.openxmlformats.org/drawingml/2006/main" name="標準デザイン">
  <a:themeElements>
    <a:clrScheme name="">
      <a:dk1>
        <a:srgbClr val="000000"/>
      </a:dk1>
      <a:lt1>
        <a:srgbClr val="FFFFFF"/>
      </a:lt1>
      <a:dk2>
        <a:srgbClr val="000000"/>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1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4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5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9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x65e5__x4ed8__x3068__x6642__x523b_ xmlns="15d67602-a9f7-4793-a02c-f8b4e38e48f5" xsi:nil="true"/>
    <_x65e5__x4ed8_ xmlns="15d67602-a9f7-4793-a02c-f8b4e38e48f5" xsi:nil="true"/>
    <lcf76f155ced4ddcb4097134ff3c332f xmlns="15d67602-a9f7-4793-a02c-f8b4e38e48f5">
      <Terms xmlns="http://schemas.microsoft.com/office/infopath/2007/PartnerControls"/>
    </lcf76f155ced4ddcb4097134ff3c332f>
    <TaxCatchAll xmlns="079dc812-d362-4b49-8a1c-27de54161c3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DEDD30B5E25A5D448131B357835260D0" ma:contentTypeVersion="23" ma:contentTypeDescription="新しいドキュメントを作成します。" ma:contentTypeScope="" ma:versionID="1111cdc3a78919fe24a67e2f9677af7d">
  <xsd:schema xmlns:xsd="http://www.w3.org/2001/XMLSchema" xmlns:xs="http://www.w3.org/2001/XMLSchema" xmlns:p="http://schemas.microsoft.com/office/2006/metadata/properties" xmlns:ns2="079dc812-d362-4b49-8a1c-27de54161c38" xmlns:ns3="15d67602-a9f7-4793-a02c-f8b4e38e48f5" targetNamespace="http://schemas.microsoft.com/office/2006/metadata/properties" ma:root="true" ma:fieldsID="ef05e9a6e757b433ff88c6b55170eddb" ns2:_="" ns3:_="">
    <xsd:import namespace="079dc812-d362-4b49-8a1c-27de54161c38"/>
    <xsd:import namespace="15d67602-a9f7-4793-a02c-f8b4e38e48f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_x65e5__x4ed8_" minOccurs="0"/>
                <xsd:element ref="ns3:_x65e5__x4ed8__x3068__x6642__x523b_"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9dc812-d362-4b49-8a1c-27de54161c38"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25" nillable="true" ma:displayName="Taxonomy Catch All Column" ma:hidden="true" ma:list="{c25ceba3-332a-4df8-9220-78e594e879ab}" ma:internalName="TaxCatchAll" ma:showField="CatchAllData" ma:web="079dc812-d362-4b49-8a1c-27de54161c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5d67602-a9f7-4793-a02c-f8b4e38e48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_x65e5__x4ed8_" ma:index="14" nillable="true" ma:displayName="日付" ma:format="DateOnly" ma:internalName="_x65e5__x4ed8_">
      <xsd:simpleType>
        <xsd:restriction base="dms:DateTime"/>
      </xsd:simpleType>
    </xsd:element>
    <xsd:element name="_x65e5__x4ed8__x3068__x6642__x523b_" ma:index="15" nillable="true" ma:displayName="日付と時刻" ma:format="DateTime" ma:internalName="_x65e5__x4ed8__x3068__x6642__x523b_">
      <xsd:simpleType>
        <xsd:restriction base="dms:DateTime"/>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画像タグ" ma:readOnly="false" ma:fieldId="{5cf76f15-5ced-4ddc-b409-7134ff3c332f}" ma:taxonomyMulti="true" ma:sspId="4d4dd7ba-f659-45d7-bdda-163cc0ada8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CFD991-F874-4FF1-A47F-0CB21226614F}">
  <ds:schemaRefs>
    <ds:schemaRef ds:uri="http://schemas.microsoft.com/sharepoint/v3/contenttype/forms"/>
  </ds:schemaRefs>
</ds:datastoreItem>
</file>

<file path=customXml/itemProps2.xml><?xml version="1.0" encoding="utf-8"?>
<ds:datastoreItem xmlns:ds="http://schemas.openxmlformats.org/officeDocument/2006/customXml" ds:itemID="{80720B1B-E82E-4223-98FC-9BB32AFD7DB5}">
  <ds:schemaRefs>
    <ds:schemaRef ds:uri="http://purl.org/dc/terms/"/>
    <ds:schemaRef ds:uri="http://schemas.microsoft.com/office/infopath/2007/PartnerControls"/>
    <ds:schemaRef ds:uri="http://www.w3.org/XML/1998/namespace"/>
    <ds:schemaRef ds:uri="http://purl.org/dc/elements/1.1/"/>
    <ds:schemaRef ds:uri="http://purl.org/dc/dcmitype/"/>
    <ds:schemaRef ds:uri="http://schemas.microsoft.com/office/2006/documentManagement/types"/>
    <ds:schemaRef ds:uri="15d67602-a9f7-4793-a02c-f8b4e38e48f5"/>
    <ds:schemaRef ds:uri="http://schemas.openxmlformats.org/package/2006/metadata/core-properties"/>
    <ds:schemaRef ds:uri="079dc812-d362-4b49-8a1c-27de54161c38"/>
    <ds:schemaRef ds:uri="http://schemas.microsoft.com/office/2006/metadata/properties"/>
  </ds:schemaRefs>
</ds:datastoreItem>
</file>

<file path=customXml/itemProps3.xml><?xml version="1.0" encoding="utf-8"?>
<ds:datastoreItem xmlns:ds="http://schemas.openxmlformats.org/officeDocument/2006/customXml" ds:itemID="{86D6034D-A289-45AE-9A8F-1DA34855EF68}"/>
</file>

<file path=docProps/app.xml><?xml version="1.0" encoding="utf-8"?>
<Properties xmlns="http://schemas.openxmlformats.org/officeDocument/2006/extended-properties" xmlns:vt="http://schemas.openxmlformats.org/officeDocument/2006/docPropsVTypes">
  <TotalTime>2759</TotalTime>
  <Pages>0</Pages>
  <Words>7795</Words>
  <Characters>0</Characters>
  <Application>Microsoft Office PowerPoint</Application>
  <PresentationFormat>画面に合わせる (4:3)</PresentationFormat>
  <Lines>0</Lines>
  <Paragraphs>1001</Paragraphs>
  <Slides>63</Slides>
  <Notes>34</Notes>
  <HiddenSlides>2</HiddenSlides>
  <MMClips>0</MMClips>
  <ScaleCrop>false</ScaleCrop>
  <HeadingPairs>
    <vt:vector size="6" baseType="variant">
      <vt:variant>
        <vt:lpstr>使用されているフォント</vt:lpstr>
      </vt:variant>
      <vt:variant>
        <vt:i4>15</vt:i4>
      </vt:variant>
      <vt:variant>
        <vt:lpstr>テーマ</vt:lpstr>
      </vt:variant>
      <vt:variant>
        <vt:i4>13</vt:i4>
      </vt:variant>
      <vt:variant>
        <vt:lpstr>スライド タイトル</vt:lpstr>
      </vt:variant>
      <vt:variant>
        <vt:i4>63</vt:i4>
      </vt:variant>
    </vt:vector>
  </HeadingPairs>
  <TitlesOfParts>
    <vt:vector size="91" baseType="lpstr">
      <vt:lpstr>Lucida Grande</vt:lpstr>
      <vt:lpstr>Malgun Gothic</vt:lpstr>
      <vt:lpstr>Meiryo UI</vt:lpstr>
      <vt:lpstr>ＭＳ Ｐゴシック</vt:lpstr>
      <vt:lpstr>roboto regular</vt:lpstr>
      <vt:lpstr>UD Digi Kyokasho N-B</vt:lpstr>
      <vt:lpstr>ヒラギノ角ゴ ProN W3</vt:lpstr>
      <vt:lpstr>ヒラギノ角ゴ ProN W6</vt:lpstr>
      <vt:lpstr>メイリオ</vt:lpstr>
      <vt:lpstr>Arial</vt:lpstr>
      <vt:lpstr>Calibri</vt:lpstr>
      <vt:lpstr>Century Gothic</vt:lpstr>
      <vt:lpstr>Tahoma</vt:lpstr>
      <vt:lpstr>Times New Roman</vt:lpstr>
      <vt:lpstr>Wingdings</vt:lpstr>
      <vt:lpstr>標準デザイン</vt:lpstr>
      <vt:lpstr>1_標準デザイン</vt:lpstr>
      <vt:lpstr>3_標準デザイン</vt:lpstr>
      <vt:lpstr>4_標準デザイン</vt:lpstr>
      <vt:lpstr>5_標準デザイン</vt:lpstr>
      <vt:lpstr>6_標準デザイン</vt:lpstr>
      <vt:lpstr>7_標準デザイン</vt:lpstr>
      <vt:lpstr>8_標準デザイン</vt:lpstr>
      <vt:lpstr>9_標準デザイン</vt:lpstr>
      <vt:lpstr>11_標準デザイン</vt:lpstr>
      <vt:lpstr>14_標準デザイン</vt:lpstr>
      <vt:lpstr>15_標準デザイン</vt:lpstr>
      <vt:lpstr>29_標準デザイン</vt:lpstr>
      <vt:lpstr>Waseda University   School of Advanced Science and Engineering</vt:lpstr>
      <vt:lpstr>PowerPoint プレゼンテーション</vt:lpstr>
      <vt:lpstr>Okuma Shigenobu (1838-1922)</vt:lpstr>
      <vt:lpstr>History of Science and Engineering Research</vt:lpstr>
      <vt:lpstr>Departments</vt:lpstr>
      <vt:lpstr>What is Advanced Science and Engineering?</vt:lpstr>
      <vt:lpstr>What is Advanced Science and Engineering?</vt:lpstr>
      <vt:lpstr>Six departments of Advanced Science and Engineering</vt:lpstr>
      <vt:lpstr>Stepping up from the basics to expertise through an integrated curriculum</vt:lpstr>
      <vt:lpstr>Experience-based program that fosters the ability to explore  new things and carry on traditions</vt:lpstr>
      <vt:lpstr>Effective English Education</vt:lpstr>
      <vt:lpstr>English-based Programs</vt:lpstr>
      <vt:lpstr>PowerPoint プレゼンテーション</vt:lpstr>
      <vt:lpstr>Research at the (Graduate) School of Advanced Science and Engineering </vt:lpstr>
      <vt:lpstr>From undergraduate school to graduate school</vt:lpstr>
      <vt:lpstr>11 majors in the Graduate School of Advanced Science and Engineering</vt:lpstr>
      <vt:lpstr>Undergraduate/graduate school education to develop a high level of expertise</vt:lpstr>
      <vt:lpstr>Leading Waseda as a research university</vt:lpstr>
      <vt:lpstr>Obtaining a research budget to conduct world-class research</vt:lpstr>
      <vt:lpstr>Various Scholarship Programs </vt:lpstr>
      <vt:lpstr> Career paths for March 2024 Graduates</vt:lpstr>
      <vt:lpstr>Main Employment Opportunities for Graduates</vt:lpstr>
      <vt:lpstr>Introduction to Department of Physics</vt:lpstr>
      <vt:lpstr>Research Field (Department of Physics) </vt:lpstr>
      <vt:lpstr>Research content (Physics) </vt:lpstr>
      <vt:lpstr>Physics Department Faculty</vt:lpstr>
      <vt:lpstr>Introduction to  Department of  Applied Physics</vt:lpstr>
      <vt:lpstr>Research Field (Applied Physics) </vt:lpstr>
      <vt:lpstr>Examples of Research Topics (Applied Physics)</vt:lpstr>
      <vt:lpstr>Faculty in the Department of Applied Physics</vt:lpstr>
      <vt:lpstr>Introduction to  Department of LiFE SCIENCE and MEDICAL BioSCIENCE</vt:lpstr>
      <vt:lpstr>Research Field (Department of Chemistry and Biochemistry) </vt:lpstr>
      <vt:lpstr>Educational Content and Objectives (Chemistry and Biochemistry) </vt:lpstr>
      <vt:lpstr>Faculty in the Department of Chemistry and Biochemistry</vt:lpstr>
      <vt:lpstr>Introduction to  Department of  Applied Chemistry</vt:lpstr>
      <vt:lpstr>8 Research Field (Applied Chemistry)</vt:lpstr>
      <vt:lpstr>Educational Content and Objectives (Applied Chemistry) </vt:lpstr>
      <vt:lpstr>Faculty in the Department of Applied Chemistry</vt:lpstr>
      <vt:lpstr>Introduction to  Department of Life and Medical Sciences</vt:lpstr>
      <vt:lpstr>Research Field (Life Science and Medical Bioscience) </vt:lpstr>
      <vt:lpstr>Educational Content and Objectives  (Life Science and Medical Bioscience)</vt:lpstr>
      <vt:lpstr>Faculty in the Department of Biomedical Sciences </vt:lpstr>
      <vt:lpstr>Introduction to Department of Electrical ENGINEERGIN and BioSCIENCE</vt:lpstr>
      <vt:lpstr>Research Field (Electrical Engineering and Bioscience) </vt:lpstr>
      <vt:lpstr>Education (Electrical Engineering and Bioscience) </vt:lpstr>
      <vt:lpstr>Faculty members of the Department of Electrical Engineering and Bioscience</vt:lpstr>
      <vt:lpstr>英語学位プログラム:Physics, Chemistry, Bioscience Majors</vt:lpstr>
      <vt:lpstr>PowerPoint プレゼンテーション</vt:lpstr>
      <vt:lpstr>Introduction to PHYSICS MAJOR </vt:lpstr>
      <vt:lpstr>Features of Physics Major</vt:lpstr>
      <vt:lpstr>Message from student and graduate/Faculty Member </vt:lpstr>
      <vt:lpstr>Introduction to Chemistry  MAJOR </vt:lpstr>
      <vt:lpstr>Features of Chemistry  Major</vt:lpstr>
      <vt:lpstr>Message from student and graduate/Faculty Member </vt:lpstr>
      <vt:lpstr>Introduction to BIOSCIENCE MAJOR </vt:lpstr>
      <vt:lpstr>Features of Bioscience Major</vt:lpstr>
      <vt:lpstr>Message from student and graduate/Faculty Member </vt:lpstr>
      <vt:lpstr>Web Site</vt:lpstr>
      <vt:lpstr>Department and Major in Undergraduate and Graduate School </vt:lpstr>
      <vt:lpstr>Interdisciplinary &amp; Joint Departments, 5-years Doctoral Program </vt:lpstr>
      <vt:lpstr>Nine Key Words </vt:lpstr>
      <vt:lpstr>Campus Life</vt:lpstr>
      <vt:lpstr>Map near the Nishi-waseda Campus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iori</dc:creator>
  <cp:lastModifiedBy>TK</cp:lastModifiedBy>
  <cp:revision>231</cp:revision>
  <cp:lastPrinted>2020-10-28T02:50:46Z</cp:lastPrinted>
  <dcterms:modified xsi:type="dcterms:W3CDTF">2025-10-08T09:23:23Z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0x010100DEDD30B5E25A5D448131B357835260D0</vt:lpwstr>
  </property>
  <property fmtid="{D5CDD505-2E9C-101B-9397-08002B2CF9AE}" pid="3" name="MediaServiceImageTags">
    <vt:lpwstr/>
  </property>
</Properties>
</file>