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5" r:id="rId3"/>
    <p:sldId id="257" r:id="rId4"/>
    <p:sldId id="264" r:id="rId5"/>
    <p:sldId id="259" r:id="rId6"/>
    <p:sldId id="267" r:id="rId7"/>
    <p:sldId id="268" r:id="rId8"/>
    <p:sldId id="261" r:id="rId9"/>
    <p:sldId id="260" r:id="rId10"/>
    <p:sldId id="262" r:id="rId11"/>
    <p:sldId id="266" r:id="rId12"/>
  </p:sldIdLst>
  <p:sldSz cx="9906000" cy="6858000" type="A4"/>
  <p:notesSz cx="6807200" cy="9939338"/>
  <p:defaultTextStyle>
    <a:defPPr>
      <a:defRPr lang="ja-JP"/>
    </a:defPPr>
    <a:lvl1pPr marL="0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43392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86784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330176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73567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216959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660351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3103744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547136" algn="l" defTabSz="88678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33CC"/>
    <a:srgbClr val="CCFFFF"/>
    <a:srgbClr val="FF99CC"/>
    <a:srgbClr val="FFCCFF"/>
    <a:srgbClr val="FF0066"/>
    <a:srgbClr val="FF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1" autoAdjust="0"/>
    <p:restoredTop sz="98964" autoAdjust="0"/>
  </p:normalViewPr>
  <p:slideViewPr>
    <p:cSldViewPr snapToGrid="0">
      <p:cViewPr>
        <p:scale>
          <a:sx n="80" d="100"/>
          <a:sy n="80" d="100"/>
        </p:scale>
        <p:origin x="-1686" y="-1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5BE7A-5813-450E-84EA-969B40B0B082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74E46-1C30-4E54-AA4C-3C993330C5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489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30F3-44ED-4E1B-B9F9-B339C6ECFE4E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7E7FC-9AFF-4134-96DC-10F661449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2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5863"/>
          </a:xfrm>
          <a:ln/>
        </p:spPr>
      </p:sp>
      <p:sp>
        <p:nvSpPr>
          <p:cNvPr id="7373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  <p:sp>
        <p:nvSpPr>
          <p:cNvPr id="737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6125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7763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1313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1688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288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860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432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004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CEA6FA6A-4E6E-4602-AA72-7C69223154D8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619E-9CB6-435B-B41E-709B1811AF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6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3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388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11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1" y="274638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1" y="274638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03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435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33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6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0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3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6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0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3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471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92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1" y="1600200"/>
            <a:ext cx="437515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8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3392" indent="0">
              <a:buNone/>
              <a:defRPr sz="1900" b="1"/>
            </a:lvl2pPr>
            <a:lvl3pPr marL="886784" indent="0">
              <a:buNone/>
              <a:defRPr sz="1700" b="1"/>
            </a:lvl3pPr>
            <a:lvl4pPr marL="1330176" indent="0">
              <a:buNone/>
              <a:defRPr sz="1600" b="1"/>
            </a:lvl4pPr>
            <a:lvl5pPr marL="1773567" indent="0">
              <a:buNone/>
              <a:defRPr sz="1600" b="1"/>
            </a:lvl5pPr>
            <a:lvl6pPr marL="2216959" indent="0">
              <a:buNone/>
              <a:defRPr sz="1600" b="1"/>
            </a:lvl6pPr>
            <a:lvl7pPr marL="2660351" indent="0">
              <a:buNone/>
              <a:defRPr sz="1600" b="1"/>
            </a:lvl7pPr>
            <a:lvl8pPr marL="3103744" indent="0">
              <a:buNone/>
              <a:defRPr sz="1600" b="1"/>
            </a:lvl8pPr>
            <a:lvl9pPr marL="354713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3392" indent="0">
              <a:buNone/>
              <a:defRPr sz="1900" b="1"/>
            </a:lvl2pPr>
            <a:lvl3pPr marL="886784" indent="0">
              <a:buNone/>
              <a:defRPr sz="1700" b="1"/>
            </a:lvl3pPr>
            <a:lvl4pPr marL="1330176" indent="0">
              <a:buNone/>
              <a:defRPr sz="1600" b="1"/>
            </a:lvl4pPr>
            <a:lvl5pPr marL="1773567" indent="0">
              <a:buNone/>
              <a:defRPr sz="1600" b="1"/>
            </a:lvl5pPr>
            <a:lvl6pPr marL="2216959" indent="0">
              <a:buNone/>
              <a:defRPr sz="1600" b="1"/>
            </a:lvl6pPr>
            <a:lvl7pPr marL="2660351" indent="0">
              <a:buNone/>
              <a:defRPr sz="1600" b="1"/>
            </a:lvl7pPr>
            <a:lvl8pPr marL="3103744" indent="0">
              <a:buNone/>
              <a:defRPr sz="1600" b="1"/>
            </a:lvl8pPr>
            <a:lvl9pPr marL="354713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5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99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591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0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3392" indent="0">
              <a:buNone/>
              <a:defRPr sz="1100"/>
            </a:lvl2pPr>
            <a:lvl3pPr marL="886784" indent="0">
              <a:buNone/>
              <a:defRPr sz="1000"/>
            </a:lvl3pPr>
            <a:lvl4pPr marL="1330176" indent="0">
              <a:buNone/>
              <a:defRPr sz="900"/>
            </a:lvl4pPr>
            <a:lvl5pPr marL="1773567" indent="0">
              <a:buNone/>
              <a:defRPr sz="900"/>
            </a:lvl5pPr>
            <a:lvl6pPr marL="2216959" indent="0">
              <a:buNone/>
              <a:defRPr sz="900"/>
            </a:lvl6pPr>
            <a:lvl7pPr marL="2660351" indent="0">
              <a:buNone/>
              <a:defRPr sz="900"/>
            </a:lvl7pPr>
            <a:lvl8pPr marL="3103744" indent="0">
              <a:buNone/>
              <a:defRPr sz="900"/>
            </a:lvl8pPr>
            <a:lvl9pPr marL="354713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42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6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3392" indent="0">
              <a:buNone/>
              <a:defRPr sz="2700"/>
            </a:lvl2pPr>
            <a:lvl3pPr marL="886784" indent="0">
              <a:buNone/>
              <a:defRPr sz="2300"/>
            </a:lvl3pPr>
            <a:lvl4pPr marL="1330176" indent="0">
              <a:buNone/>
              <a:defRPr sz="1900"/>
            </a:lvl4pPr>
            <a:lvl5pPr marL="1773567" indent="0">
              <a:buNone/>
              <a:defRPr sz="1900"/>
            </a:lvl5pPr>
            <a:lvl6pPr marL="2216959" indent="0">
              <a:buNone/>
              <a:defRPr sz="1900"/>
            </a:lvl6pPr>
            <a:lvl7pPr marL="2660351" indent="0">
              <a:buNone/>
              <a:defRPr sz="1900"/>
            </a:lvl7pPr>
            <a:lvl8pPr marL="3103744" indent="0">
              <a:buNone/>
              <a:defRPr sz="1900"/>
            </a:lvl8pPr>
            <a:lvl9pPr marL="3547136" indent="0">
              <a:buNone/>
              <a:defRPr sz="19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3392" indent="0">
              <a:buNone/>
              <a:defRPr sz="1100"/>
            </a:lvl2pPr>
            <a:lvl3pPr marL="886784" indent="0">
              <a:buNone/>
              <a:defRPr sz="1000"/>
            </a:lvl3pPr>
            <a:lvl4pPr marL="1330176" indent="0">
              <a:buNone/>
              <a:defRPr sz="900"/>
            </a:lvl4pPr>
            <a:lvl5pPr marL="1773567" indent="0">
              <a:buNone/>
              <a:defRPr sz="900"/>
            </a:lvl5pPr>
            <a:lvl6pPr marL="2216959" indent="0">
              <a:buNone/>
              <a:defRPr sz="900"/>
            </a:lvl6pPr>
            <a:lvl7pPr marL="2660351" indent="0">
              <a:buNone/>
              <a:defRPr sz="900"/>
            </a:lvl7pPr>
            <a:lvl8pPr marL="3103744" indent="0">
              <a:buNone/>
              <a:defRPr sz="900"/>
            </a:lvl8pPr>
            <a:lvl9pPr marL="354713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277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8679" tIns="44339" rIns="88679" bIns="4433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8679" tIns="44339" rIns="88679" bIns="4433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88679" tIns="44339" rIns="88679" bIns="443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DA0F8-89A0-4E2E-9D31-CDA619F8C587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88679" tIns="44339" rIns="88679" bIns="443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88679" tIns="44339" rIns="88679" bIns="443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4E17-FEAA-43A4-87CB-522D3FFE9DA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1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6784" rtl="0" eaLnBrk="1" latinLnBrk="0" hangingPunct="1">
        <a:spcBef>
          <a:spcPct val="0"/>
        </a:spcBef>
        <a:buNone/>
        <a:defRPr kumimoji="1"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544" indent="-332544" algn="l" defTabSz="88678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0512" indent="-277120" algn="l" defTabSz="88678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480" indent="-221696" algn="l" defTabSz="88678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72" indent="-221696" algn="l" defTabSz="88678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264" indent="-221696" algn="l" defTabSz="886784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656" indent="-221696" algn="l" defTabSz="88678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2047" indent="-221696" algn="l" defTabSz="88678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5439" indent="-221696" algn="l" defTabSz="88678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8831" indent="-221696" algn="l" defTabSz="88678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3392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6784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176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3567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6959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351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3744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47136" algn="l" defTabSz="88678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03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11EAB6-94FC-42C9-98E5-0C48C904BB76}" type="slidenum">
              <a:rPr kumimoji="0"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kumimoji="0" lang="en-US" altLang="ja-JP" sz="1400" smtClean="0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9906000" cy="13716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48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新入生ガイダンス　キャリアセンター</a:t>
            </a:r>
            <a:endParaRPr lang="en-US" altLang="ja-JP" sz="48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4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10"/>
          <p:cNvGrpSpPr>
            <a:grpSpLocks/>
          </p:cNvGrpSpPr>
          <p:nvPr/>
        </p:nvGrpSpPr>
        <p:grpSpPr bwMode="auto">
          <a:xfrm>
            <a:off x="4688454" y="1566678"/>
            <a:ext cx="2665413" cy="2400300"/>
            <a:chOff x="5257800" y="1241425"/>
            <a:chExt cx="3781425" cy="3271838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241425"/>
              <a:ext cx="3781425" cy="327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下矢印 8"/>
            <p:cNvSpPr/>
            <p:nvPr/>
          </p:nvSpPr>
          <p:spPr>
            <a:xfrm>
              <a:off x="7923213" y="2636838"/>
              <a:ext cx="228600" cy="10048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7283450" y="2371725"/>
              <a:ext cx="1538288" cy="26161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100" b="1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キャリアセンター</a:t>
              </a:r>
            </a:p>
          </p:txBody>
        </p:sp>
      </p:grpSp>
      <p:sp>
        <p:nvSpPr>
          <p:cNvPr id="11" name="テキスト ボックス 7"/>
          <p:cNvSpPr txBox="1">
            <a:spLocks noChangeArrowheads="1"/>
          </p:cNvSpPr>
          <p:nvPr/>
        </p:nvSpPr>
        <p:spPr bwMode="auto">
          <a:xfrm>
            <a:off x="141288" y="5483491"/>
            <a:ext cx="8567738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▼Ｃ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－Ｓｐａｃｅ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（キャリアセンター分室）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号館１階 　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141288" y="1068388"/>
            <a:ext cx="600551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戸山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キャンパス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学生会館３階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7"/>
          <p:cNvSpPr txBox="1">
            <a:spLocks noChangeArrowheads="1"/>
          </p:cNvSpPr>
          <p:nvPr/>
        </p:nvSpPr>
        <p:spPr bwMode="auto">
          <a:xfrm>
            <a:off x="792163" y="3235325"/>
            <a:ext cx="3625850" cy="1015651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資料・情報入手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就職雑誌等の閲覧／貸出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個別相談、セミナー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792163" y="6148654"/>
            <a:ext cx="3592513" cy="40009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自習スペース、セミナー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12701" y="0"/>
            <a:ext cx="9947275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キャリアセンター案内</a:t>
            </a:r>
            <a:endParaRPr lang="en-US" altLang="ja-JP" sz="36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32594" y="1802606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平日９：００～１８：００</a:t>
            </a: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0"/>
              </a:spcBef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土曜９：００～１７：００</a:t>
            </a: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0"/>
              </a:spcBef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（相談受付は閉室１時間前まで）</a:t>
            </a: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 descr="\\nas01\L3_キャリアセンター\キャリアセンター\9.刊行物\4.キャリアセンターホームページ\50_箇所内リニューアル\2019年\1909_ガイドムービー\CC_ent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85" y="3406934"/>
            <a:ext cx="2819824" cy="21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-12701" y="1259774"/>
            <a:ext cx="9906000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なりたい自分、やりたいことを見つけるために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キャリアセンターは勿論のこと、早稲田大学の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リソースを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積極的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しよう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12701" y="0"/>
            <a:ext cx="9947275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最後に</a:t>
            </a:r>
            <a:endParaRPr lang="en-US" altLang="ja-JP" sz="36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-14178" y="5272900"/>
            <a:ext cx="9906000" cy="7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皆さんと会えることを楽しみにしています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4"/>
          <p:cNvSpPr txBox="1">
            <a:spLocks noChangeArrowheads="1"/>
          </p:cNvSpPr>
          <p:nvPr/>
        </p:nvSpPr>
        <p:spPr bwMode="auto">
          <a:xfrm>
            <a:off x="627319" y="3764850"/>
            <a:ext cx="8623005" cy="83098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Have a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good campus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life!!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04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9000"/>
            <a:ext cx="9906000" cy="5969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kumimoji="1" lang="ja-JP" altLang="en-US" sz="4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大学は就職予備校ではありません</a:t>
            </a:r>
            <a:endParaRPr kumimoji="1" lang="en-US" altLang="ja-JP" sz="40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endParaRPr lang="en-US" altLang="ja-JP" sz="40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4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「たくましい知性」と「しなやかな感性」を</a:t>
            </a:r>
            <a:endParaRPr lang="en-US" altLang="ja-JP" sz="40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4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身につける</a:t>
            </a:r>
            <a:endParaRPr lang="en-US" altLang="ja-JP" sz="40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endParaRPr lang="en-US" altLang="ja-JP" sz="40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4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選択は自分次第</a:t>
            </a:r>
            <a:endParaRPr kumimoji="1" lang="en-US" altLang="ja-JP" sz="40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41275" y="0"/>
            <a:ext cx="9988550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皆さんへのメッセージ</a:t>
            </a:r>
            <a:endParaRPr lang="en-US" altLang="ja-JP" sz="36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6688" y="4585441"/>
            <a:ext cx="862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（人間的力量を育む）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7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82676"/>
            <a:ext cx="9909175" cy="555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5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</a:t>
            </a:r>
            <a:r>
              <a:rPr lang="en-US" altLang="ja-JP" sz="35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35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nput</a:t>
            </a:r>
            <a:r>
              <a:rPr lang="ja-JP" altLang="en-US" sz="35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”と“</a:t>
            </a:r>
            <a:r>
              <a:rPr lang="en-US" altLang="ja-JP" sz="35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</a:t>
            </a:r>
            <a:r>
              <a:rPr lang="en-US" altLang="ja-JP" sz="35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utput</a:t>
            </a:r>
            <a:r>
              <a:rPr lang="ja-JP" altLang="en-US" sz="35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”を意識して学生生活を過ごす</a:t>
            </a:r>
            <a:endParaRPr kumimoji="1" lang="en-US" altLang="ja-JP" sz="35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35000" y="1905001"/>
            <a:ext cx="8585200" cy="1181100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88679" tIns="44339" rIns="88679" bIns="44339" rtlCol="0" anchor="ctr">
            <a:noAutofit/>
          </a:bodyPr>
          <a:lstStyle>
            <a:lvl1pPr marL="332544" indent="-332544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12" indent="-277120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480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872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264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656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2047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5439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8831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</a:t>
            </a:r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：学生生活で蓄積</a:t>
            </a:r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した“</a:t>
            </a:r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学修</a:t>
            </a:r>
            <a:r>
              <a:rPr lang="en-US" altLang="ja-JP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経験</a:t>
            </a:r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endParaRPr lang="en-US" altLang="ja-JP" sz="2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Output</a:t>
            </a:r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“学修</a:t>
            </a:r>
            <a:r>
              <a:rPr lang="en-US" altLang="ja-JP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経験</a:t>
            </a:r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”を通して得た学び・気づきの言語化</a:t>
            </a:r>
            <a:endParaRPr lang="en-US" altLang="ja-JP" sz="2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-19051" y="3586168"/>
            <a:ext cx="9906000" cy="466724"/>
          </a:xfrm>
          <a:prstGeom prst="rect">
            <a:avLst/>
          </a:prstGeom>
        </p:spPr>
        <p:txBody>
          <a:bodyPr vert="horz" lIns="88679" tIns="44339" rIns="88679" bIns="44339" rtlCol="0" anchor="ctr">
            <a:noAutofit/>
          </a:bodyPr>
          <a:lstStyle>
            <a:lvl1pPr marL="332544" indent="-332544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12" indent="-277120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480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872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264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656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2047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5439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8831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の質・量に比例して、得られる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utput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は大きくなる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年生：特に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に重点おいて過ごす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324350" y="5693837"/>
            <a:ext cx="1257300" cy="261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0" y="6156327"/>
            <a:ext cx="9906000" cy="466724"/>
          </a:xfrm>
          <a:prstGeom prst="rect">
            <a:avLst/>
          </a:prstGeom>
        </p:spPr>
        <p:txBody>
          <a:bodyPr vert="horz" lIns="88679" tIns="44339" rIns="88679" bIns="44339" rtlCol="0" anchor="ctr">
            <a:noAutofit/>
          </a:bodyPr>
          <a:lstStyle>
            <a:lvl1pPr marL="332544" indent="-332544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12" indent="-277120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480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872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264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656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2047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5439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8831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早稲田大学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が誇る多種多様な学内プログラムに参加する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（勿論、学外も</a:t>
            </a:r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41275" y="0"/>
            <a:ext cx="9988550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皆さんへのメッセージ</a:t>
            </a:r>
            <a:endParaRPr lang="en-US" altLang="ja-JP" sz="36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35000" y="4510083"/>
            <a:ext cx="8585200" cy="965683"/>
          </a:xfrm>
          <a:prstGeom prst="rect">
            <a:avLst/>
          </a:prstGeom>
          <a:solidFill>
            <a:srgbClr val="FFCCFF"/>
          </a:solidFill>
          <a:ln>
            <a:solidFill>
              <a:srgbClr val="FF99CC"/>
            </a:solidFill>
          </a:ln>
        </p:spPr>
        <p:txBody>
          <a:bodyPr vert="horz" lIns="88679" tIns="44339" rIns="88679" bIns="44339" rtlCol="0" anchor="ctr">
            <a:noAutofit/>
          </a:bodyPr>
          <a:lstStyle>
            <a:lvl1pPr marL="332544" indent="-332544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12" indent="-277120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480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872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264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656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2047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5439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8831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今まで触れてこなかった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新しい「人・モノ・コト」（知識・価値観）に出会う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5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834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4" y="1221085"/>
            <a:ext cx="3851814" cy="54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178585" y="5529268"/>
            <a:ext cx="5727415" cy="466724"/>
          </a:xfrm>
          <a:prstGeom prst="rect">
            <a:avLst/>
          </a:prstGeom>
        </p:spPr>
        <p:txBody>
          <a:bodyPr vert="horz" lIns="88679" tIns="44339" rIns="88679" bIns="44339" rtlCol="0" anchor="ctr">
            <a:noAutofit/>
          </a:bodyPr>
          <a:lstStyle>
            <a:lvl1pPr marL="332544" indent="-332544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12" indent="-277120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480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872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264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656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2047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5439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8831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全部で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のプログラムを紹介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自分を成長させる出会いを見つけに行こう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まずは、やってみることが大切です！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好きな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こと、関心があることからでも大丈夫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41275" y="0"/>
            <a:ext cx="9988550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みらい設計ガイドブック</a:t>
            </a:r>
            <a:endParaRPr lang="en-US" altLang="ja-JP" sz="36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1276" y="890884"/>
            <a:ext cx="171767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</a:t>
            </a:r>
            <a:endParaRPr kumimoji="1" lang="ja-JP" altLang="en-US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43" y="1121716"/>
            <a:ext cx="5247057" cy="36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4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-41276" y="890884"/>
            <a:ext cx="171767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</a:t>
            </a:r>
            <a:endParaRPr kumimoji="1" lang="ja-JP" altLang="en-US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41275" y="0"/>
            <a:ext cx="9947275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先輩と考える自分の「みらい」セミナー</a:t>
            </a:r>
            <a:endParaRPr lang="en-US" altLang="ja-JP" sz="36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55" y="1031357"/>
            <a:ext cx="4279265" cy="57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736420" y="873952"/>
            <a:ext cx="1169580" cy="26161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年度実施分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003" y="1555669"/>
            <a:ext cx="5248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社会で活躍する早稲田</a:t>
            </a:r>
            <a:r>
              <a:rPr kumimoji="1"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OBOG</a:t>
            </a:r>
            <a:r>
              <a:rPr kumimoji="1"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をお招きし、毎回異なるテーマを中心に、現在のお仕事やその仕事を選んだ理由・きっかけ、学生生活などを伺います。</a:t>
            </a:r>
            <a:endParaRPr kumimoji="1"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OBOG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の講演に合わせて、座談会も実施していますので、近い距離で、安心して、深く話を聴くことが出来ます。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将来の進路選択のきっかけとして、ぜひご参加ください。</a:t>
            </a:r>
            <a:endParaRPr lang="en-US" altLang="ja-JP" sz="18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8793" y="3706112"/>
            <a:ext cx="5248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参加者の声</a:t>
            </a:r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・自分が何をしたいのか、どうありたいのか？を考える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きかっけになった。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・将来に関するイメージが明確になった。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・参加者の皆さんから刺激を受けた。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・就職がゴールではないことがわかって、就職や仕事に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対する意識が変わった。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95003" y="5045034"/>
            <a:ext cx="2434441" cy="29688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95003" y="2850078"/>
            <a:ext cx="2434441" cy="29688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1276" y="890884"/>
            <a:ext cx="171767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</a:t>
            </a: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</a:t>
            </a:r>
            <a:endParaRPr kumimoji="1" lang="ja-JP" altLang="en-US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41275" y="0"/>
            <a:ext cx="9947275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インターンシップ</a:t>
            </a:r>
            <a:endParaRPr lang="en-US" altLang="ja-JP" sz="3600" b="1" kern="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003" y="1436919"/>
            <a:ext cx="54626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大学生になったら、インターンシップに行ってみよう</a:t>
            </a:r>
            <a:r>
              <a:rPr lang="ja-JP" altLang="ja-JP" sz="18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  <a:endParaRPr lang="en-US" altLang="ja-JP" sz="18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キャリアセンターでは、１年生から就業体験ができる</a:t>
            </a:r>
          </a:p>
          <a:p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優良なプログラムを実施・仲介しています</a:t>
            </a:r>
            <a:r>
              <a:rPr lang="ja-JP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①公認プログラム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WIN</a:t>
            </a:r>
            <a:endParaRPr lang="ja-JP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自分のキャリアを考える講義、業界研究、社会人として</a:t>
            </a:r>
          </a:p>
          <a:p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必須のスキルの習得に加え、１０日間の充実した就業</a:t>
            </a:r>
            <a:r>
              <a:rPr lang="ja-JP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体験が</a:t>
            </a:r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セットとなったキャリアデザインのためのインターンシップ。</a:t>
            </a:r>
          </a:p>
          <a:p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行政・国際協力・マスメディア・ビジネスからコースを選択。</a:t>
            </a:r>
          </a:p>
          <a:p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GEC</a:t>
            </a:r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「インターンシップ講義・実習」２単位修得可能）</a:t>
            </a:r>
          </a:p>
          <a:p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提携プログラム</a:t>
            </a:r>
          </a:p>
          <a:p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省庁、地方自治体等のインターンシップや早大生枠のある</a:t>
            </a:r>
            <a:r>
              <a:rPr lang="ja-JP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企業の</a:t>
            </a:r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インターンシップなどをキャリアセンターが仲介。</a:t>
            </a:r>
          </a:p>
          <a:p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詳しく</a:t>
            </a:r>
            <a:r>
              <a: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は『インターンシップの手引き』を確認してください。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20" y="1228594"/>
            <a:ext cx="3896758" cy="550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6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12701" y="0"/>
            <a:ext cx="9947275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ja-JP" sz="3600" b="1" kern="0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MyPortfolio</a:t>
            </a:r>
            <a:endParaRPr lang="en-US" altLang="ja-JP" sz="36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 descr="\\nas01\L3_キャリアセンター\キャリアセンター\9.刊行物\1.みらい設計ガイドブック\2019\06_納品\デジタルデータ\book_2019\page26\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58" y="905020"/>
            <a:ext cx="4208427" cy="59529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305585" y="4321180"/>
            <a:ext cx="5727415" cy="466724"/>
          </a:xfrm>
          <a:prstGeom prst="rect">
            <a:avLst/>
          </a:prstGeom>
        </p:spPr>
        <p:txBody>
          <a:bodyPr vert="horz" lIns="88679" tIns="44339" rIns="88679" bIns="44339" rtlCol="0" anchor="ctr">
            <a:noAutofit/>
          </a:bodyPr>
          <a:lstStyle>
            <a:lvl1pPr marL="332544" indent="-332544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512" indent="-277120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480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872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264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656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2047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5439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8831" indent="-221696" algn="l" defTabSz="886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2701" y="6329122"/>
            <a:ext cx="991870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“学修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経験”を通して得た学び・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気づきを振り返り、言語化しよう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2701" y="883589"/>
            <a:ext cx="162560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put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8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12701" y="0"/>
            <a:ext cx="9947275" cy="889000"/>
          </a:xfrm>
          <a:prstGeom prst="rect">
            <a:avLst/>
          </a:prstGeom>
          <a:solidFill>
            <a:srgbClr val="9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イベント案内</a:t>
            </a:r>
            <a:endParaRPr lang="en-US" altLang="ja-JP" sz="3600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1" y="973776"/>
            <a:ext cx="3738945" cy="584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270023" y="2565070"/>
            <a:ext cx="454416" cy="700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58040" y="4783776"/>
            <a:ext cx="3738945" cy="1902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1054379" y="1662546"/>
            <a:ext cx="2885703" cy="665018"/>
          </a:xfrm>
          <a:prstGeom prst="wedgeRectCallout">
            <a:avLst>
              <a:gd name="adj1" fmla="val -4629"/>
              <a:gd name="adj2" fmla="val 82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イベント一覧</a:t>
            </a:r>
            <a:endParaRPr kumimoji="1" lang="en-US" altLang="ja-JP" sz="1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⇒直近</a:t>
            </a:r>
            <a:r>
              <a:rPr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か月のイベントを掲載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71252" y="3681351"/>
            <a:ext cx="3847605" cy="867214"/>
          </a:xfrm>
          <a:prstGeom prst="wedgeRectCallout">
            <a:avLst>
              <a:gd name="adj1" fmla="val -4012"/>
              <a:gd name="adj2" fmla="val 7428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イベントカレンダー</a:t>
            </a:r>
            <a:endParaRPr kumimoji="1" lang="en-US" altLang="ja-JP" sz="1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⇒予定されているイベント全て掲載</a:t>
            </a:r>
            <a:endParaRPr lang="en-US" altLang="ja-JP" sz="16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か月先以上も確認可能）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27616" y="985653"/>
            <a:ext cx="52488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キャリアセンター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主催・共催するイベントは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に掲載しています。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「早稲田大学　キャリアセンター」で検索後、左記のメニューよりご確認頂けます。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インターンシップ情報やイベント予定の変更など最新のお知らせも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4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にて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公開していますので、チェックしてみてください。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0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602</Words>
  <Application>Microsoft Office PowerPoint</Application>
  <PresentationFormat>A4 210 x 297 mm</PresentationFormat>
  <Paragraphs>100</Paragraphs>
  <Slides>11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荻原　里砂</dc:creator>
  <cp:lastModifiedBy>成相　雅明</cp:lastModifiedBy>
  <cp:revision>151</cp:revision>
  <cp:lastPrinted>2020-02-28T07:04:22Z</cp:lastPrinted>
  <dcterms:created xsi:type="dcterms:W3CDTF">2019-01-17T08:09:52Z</dcterms:created>
  <dcterms:modified xsi:type="dcterms:W3CDTF">2020-03-12T00:42:38Z</dcterms:modified>
</cp:coreProperties>
</file>