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76" r:id="rId1"/>
  </p:sldMasterIdLst>
  <p:notesMasterIdLst>
    <p:notesMasterId r:id="rId29"/>
  </p:notesMasterIdLst>
  <p:handoutMasterIdLst>
    <p:handoutMasterId r:id="rId30"/>
  </p:handoutMasterIdLst>
  <p:sldIdLst>
    <p:sldId id="399" r:id="rId2"/>
    <p:sldId id="357" r:id="rId3"/>
    <p:sldId id="359" r:id="rId4"/>
    <p:sldId id="282" r:id="rId5"/>
    <p:sldId id="284" r:id="rId6"/>
    <p:sldId id="260" r:id="rId7"/>
    <p:sldId id="297" r:id="rId8"/>
    <p:sldId id="328" r:id="rId9"/>
    <p:sldId id="338" r:id="rId10"/>
    <p:sldId id="339" r:id="rId11"/>
    <p:sldId id="360" r:id="rId12"/>
    <p:sldId id="347" r:id="rId13"/>
    <p:sldId id="361" r:id="rId14"/>
    <p:sldId id="355" r:id="rId15"/>
    <p:sldId id="343" r:id="rId16"/>
    <p:sldId id="365" r:id="rId17"/>
    <p:sldId id="366" r:id="rId18"/>
    <p:sldId id="400" r:id="rId19"/>
    <p:sldId id="356" r:id="rId20"/>
    <p:sldId id="396" r:id="rId21"/>
    <p:sldId id="388" r:id="rId22"/>
    <p:sldId id="364" r:id="rId23"/>
    <p:sldId id="394" r:id="rId24"/>
    <p:sldId id="392" r:id="rId25"/>
    <p:sldId id="389" r:id="rId26"/>
    <p:sldId id="398" r:id="rId27"/>
    <p:sldId id="390" r:id="rId28"/>
  </p:sldIdLst>
  <p:sldSz cx="9144000" cy="6858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4" userDrawn="1">
          <p15:clr>
            <a:srgbClr val="A4A3A4"/>
          </p15:clr>
        </p15:guide>
        <p15:guide id="2" pos="313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C6"/>
    <a:srgbClr val="E49E1C"/>
    <a:srgbClr val="CEECDB"/>
    <a:srgbClr val="FBE5B3"/>
    <a:srgbClr val="CEECDC"/>
    <a:srgbClr val="E8C87A"/>
    <a:srgbClr val="F9E7BF"/>
    <a:srgbClr val="F7AB3E"/>
    <a:srgbClr val="FFFFCB"/>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3681" autoAdjust="0"/>
  </p:normalViewPr>
  <p:slideViewPr>
    <p:cSldViewPr>
      <p:cViewPr>
        <p:scale>
          <a:sx n="50" d="100"/>
          <a:sy n="50" d="100"/>
        </p:scale>
        <p:origin x="1740" y="236"/>
      </p:cViewPr>
      <p:guideLst>
        <p:guide orient="horz" pos="2160"/>
        <p:guide pos="2880"/>
      </p:guideLst>
    </p:cSldViewPr>
  </p:slideViewPr>
  <p:outlineViewPr>
    <p:cViewPr>
      <p:scale>
        <a:sx n="33" d="100"/>
        <a:sy n="33" d="100"/>
      </p:scale>
      <p:origin x="0" y="203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596" y="-96"/>
      </p:cViewPr>
      <p:guideLst>
        <p:guide orient="horz" pos="2144"/>
        <p:guide pos="313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4307047" cy="340360"/>
          </a:xfrm>
          <a:prstGeom prst="rect">
            <a:avLst/>
          </a:prstGeom>
        </p:spPr>
        <p:txBody>
          <a:bodyPr vert="horz" lIns="91432" tIns="45716" rIns="91432" bIns="45716" rtlCol="0"/>
          <a:lstStyle>
            <a:lvl1pPr algn="l">
              <a:defRPr sz="1200"/>
            </a:lvl1pPr>
          </a:lstStyle>
          <a:p>
            <a:endParaRPr kumimoji="1" lang="ja-JP" altLang="en-US" dirty="0"/>
          </a:p>
        </p:txBody>
      </p:sp>
      <p:sp>
        <p:nvSpPr>
          <p:cNvPr id="3" name="日付プレースホルダ 2"/>
          <p:cNvSpPr>
            <a:spLocks noGrp="1"/>
          </p:cNvSpPr>
          <p:nvPr>
            <p:ph type="dt" sz="quarter" idx="1"/>
          </p:nvPr>
        </p:nvSpPr>
        <p:spPr>
          <a:xfrm>
            <a:off x="5629992" y="1"/>
            <a:ext cx="4307047" cy="340360"/>
          </a:xfrm>
          <a:prstGeom prst="rect">
            <a:avLst/>
          </a:prstGeom>
        </p:spPr>
        <p:txBody>
          <a:bodyPr vert="horz" lIns="91432" tIns="45716" rIns="91432" bIns="45716" rtlCol="0"/>
          <a:lstStyle>
            <a:lvl1pPr algn="r">
              <a:defRPr sz="1200"/>
            </a:lvl1pPr>
          </a:lstStyle>
          <a:p>
            <a:fld id="{EDEE60B8-E42E-4A74-8333-FC400072DE36}" type="datetimeFigureOut">
              <a:rPr kumimoji="1" lang="ja-JP" altLang="en-US" smtClean="0"/>
              <a:pPr/>
              <a:t>2026/6/18</a:t>
            </a:fld>
            <a:endParaRPr kumimoji="1" lang="ja-JP" altLang="en-US" dirty="0"/>
          </a:p>
        </p:txBody>
      </p:sp>
      <p:sp>
        <p:nvSpPr>
          <p:cNvPr id="4" name="フッター プレースホルダ 3"/>
          <p:cNvSpPr>
            <a:spLocks noGrp="1"/>
          </p:cNvSpPr>
          <p:nvPr>
            <p:ph type="ftr" sz="quarter" idx="2"/>
          </p:nvPr>
        </p:nvSpPr>
        <p:spPr>
          <a:xfrm>
            <a:off x="1" y="6465660"/>
            <a:ext cx="4307047" cy="340360"/>
          </a:xfrm>
          <a:prstGeom prst="rect">
            <a:avLst/>
          </a:prstGeom>
        </p:spPr>
        <p:txBody>
          <a:bodyPr vert="horz" lIns="91432" tIns="45716" rIns="91432" bIns="45716" rtlCol="0" anchor="b"/>
          <a:lstStyle>
            <a:lvl1pPr algn="l">
              <a:defRPr sz="1200"/>
            </a:lvl1pPr>
          </a:lstStyle>
          <a:p>
            <a:endParaRPr kumimoji="1" lang="ja-JP" altLang="en-US" dirty="0"/>
          </a:p>
        </p:txBody>
      </p:sp>
      <p:sp>
        <p:nvSpPr>
          <p:cNvPr id="5" name="スライド番号プレースホルダ 4"/>
          <p:cNvSpPr>
            <a:spLocks noGrp="1"/>
          </p:cNvSpPr>
          <p:nvPr>
            <p:ph type="sldNum" sz="quarter" idx="3"/>
          </p:nvPr>
        </p:nvSpPr>
        <p:spPr>
          <a:xfrm>
            <a:off x="5629992" y="6465660"/>
            <a:ext cx="4307047" cy="340360"/>
          </a:xfrm>
          <a:prstGeom prst="rect">
            <a:avLst/>
          </a:prstGeom>
        </p:spPr>
        <p:txBody>
          <a:bodyPr vert="horz" lIns="91432" tIns="45716" rIns="91432" bIns="45716" rtlCol="0" anchor="b"/>
          <a:lstStyle>
            <a:lvl1pPr algn="r">
              <a:defRPr sz="1200"/>
            </a:lvl1pPr>
          </a:lstStyle>
          <a:p>
            <a:fld id="{70925193-4680-4726-AC91-5E3A0376FD90}" type="slidenum">
              <a:rPr kumimoji="1" lang="ja-JP" altLang="en-US" smtClean="0"/>
              <a:pPr/>
              <a:t>‹#›</a:t>
            </a:fld>
            <a:endParaRPr kumimoji="1" lang="ja-JP"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4307047" cy="340360"/>
          </a:xfrm>
          <a:prstGeom prst="rect">
            <a:avLst/>
          </a:prstGeom>
        </p:spPr>
        <p:txBody>
          <a:bodyPr vert="horz" lIns="91432" tIns="45716" rIns="91432" bIns="45716"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5629992" y="1"/>
            <a:ext cx="4307047" cy="340360"/>
          </a:xfrm>
          <a:prstGeom prst="rect">
            <a:avLst/>
          </a:prstGeom>
        </p:spPr>
        <p:txBody>
          <a:bodyPr vert="horz" lIns="91432" tIns="45716" rIns="91432" bIns="45716" rtlCol="0"/>
          <a:lstStyle>
            <a:lvl1pPr algn="r">
              <a:defRPr sz="1200"/>
            </a:lvl1pPr>
          </a:lstStyle>
          <a:p>
            <a:fld id="{1C476306-7B5D-47CB-AEF2-D1B3704A3F63}" type="datetimeFigureOut">
              <a:rPr kumimoji="1" lang="ja-JP" altLang="en-US" smtClean="0"/>
              <a:pPr/>
              <a:t>2026/6/18</a:t>
            </a:fld>
            <a:endParaRPr kumimoji="1" lang="ja-JP" altLang="en-US" dirty="0"/>
          </a:p>
        </p:txBody>
      </p:sp>
      <p:sp>
        <p:nvSpPr>
          <p:cNvPr id="4" name="スライド イメージ プレースホルダ 3"/>
          <p:cNvSpPr>
            <a:spLocks noGrp="1" noRot="1" noChangeAspect="1"/>
          </p:cNvSpPr>
          <p:nvPr>
            <p:ph type="sldImg" idx="2"/>
          </p:nvPr>
        </p:nvSpPr>
        <p:spPr>
          <a:xfrm>
            <a:off x="3268663" y="511175"/>
            <a:ext cx="3402012" cy="2551113"/>
          </a:xfrm>
          <a:prstGeom prst="rect">
            <a:avLst/>
          </a:prstGeom>
          <a:noFill/>
          <a:ln w="12700">
            <a:solidFill>
              <a:prstClr val="black"/>
            </a:solidFill>
          </a:ln>
        </p:spPr>
        <p:txBody>
          <a:bodyPr vert="horz" lIns="91432" tIns="45716" rIns="91432" bIns="45716" rtlCol="0" anchor="ctr"/>
          <a:lstStyle/>
          <a:p>
            <a:endParaRPr lang="ja-JP" altLang="en-US" dirty="0"/>
          </a:p>
        </p:txBody>
      </p:sp>
      <p:sp>
        <p:nvSpPr>
          <p:cNvPr id="5" name="ノート プレースホルダ 4"/>
          <p:cNvSpPr>
            <a:spLocks noGrp="1"/>
          </p:cNvSpPr>
          <p:nvPr>
            <p:ph type="body" sz="quarter" idx="3"/>
          </p:nvPr>
        </p:nvSpPr>
        <p:spPr>
          <a:xfrm>
            <a:off x="993934" y="3233420"/>
            <a:ext cx="7951470" cy="3063240"/>
          </a:xfrm>
          <a:prstGeom prst="rect">
            <a:avLst/>
          </a:prstGeom>
        </p:spPr>
        <p:txBody>
          <a:bodyPr vert="horz" lIns="91432" tIns="45716" rIns="91432" bIns="45716"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1" y="6465660"/>
            <a:ext cx="4307047" cy="340360"/>
          </a:xfrm>
          <a:prstGeom prst="rect">
            <a:avLst/>
          </a:prstGeom>
        </p:spPr>
        <p:txBody>
          <a:bodyPr vert="horz" lIns="91432" tIns="45716" rIns="91432" bIns="45716"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5629992" y="6465660"/>
            <a:ext cx="4307047" cy="340360"/>
          </a:xfrm>
          <a:prstGeom prst="rect">
            <a:avLst/>
          </a:prstGeom>
        </p:spPr>
        <p:txBody>
          <a:bodyPr vert="horz" lIns="91432" tIns="45716" rIns="91432" bIns="45716" rtlCol="0" anchor="b"/>
          <a:lstStyle>
            <a:lvl1pPr algn="r">
              <a:defRPr sz="1200"/>
            </a:lvl1pPr>
          </a:lstStyle>
          <a:p>
            <a:fld id="{EF4859FF-A379-4CFE-B151-4B47CED4417A}"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a:p>
        </p:txBody>
      </p:sp>
      <p:sp>
        <p:nvSpPr>
          <p:cNvPr id="4" name="スライド番号プレースホルダ 3"/>
          <p:cNvSpPr>
            <a:spLocks noGrp="1"/>
          </p:cNvSpPr>
          <p:nvPr>
            <p:ph type="sldNum" sz="quarter" idx="10"/>
          </p:nvPr>
        </p:nvSpPr>
        <p:spPr/>
        <p:txBody>
          <a:bodyPr/>
          <a:lstStyle/>
          <a:p>
            <a:fld id="{EF4859FF-A379-4CFE-B151-4B47CED4417A}" type="slidenum">
              <a:rPr kumimoji="1" lang="ja-JP" altLang="en-US" smtClean="0"/>
              <a:pPr/>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F4859FF-A379-4CFE-B151-4B47CED4417A}" type="slidenum">
              <a:rPr kumimoji="1" lang="ja-JP" altLang="en-US" smtClean="0"/>
              <a:pPr/>
              <a:t>10</a:t>
            </a:fld>
            <a:endParaRPr kumimoji="1" lang="ja-JP" altLang="en-US" dirty="0"/>
          </a:p>
        </p:txBody>
      </p:sp>
    </p:spTree>
    <p:extLst>
      <p:ext uri="{BB962C8B-B14F-4D97-AF65-F5344CB8AC3E}">
        <p14:creationId xmlns:p14="http://schemas.microsoft.com/office/powerpoint/2010/main" val="387278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F4859FF-A379-4CFE-B151-4B47CED4417A}" type="slidenum">
              <a:rPr kumimoji="1" lang="ja-JP" altLang="en-US" smtClean="0"/>
              <a:pPr/>
              <a:t>11</a:t>
            </a:fld>
            <a:endParaRPr kumimoji="1" lang="ja-JP" altLang="en-US" dirty="0"/>
          </a:p>
        </p:txBody>
      </p:sp>
    </p:spTree>
    <p:extLst>
      <p:ext uri="{BB962C8B-B14F-4D97-AF65-F5344CB8AC3E}">
        <p14:creationId xmlns:p14="http://schemas.microsoft.com/office/powerpoint/2010/main" val="2924060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F4859FF-A379-4CFE-B151-4B47CED4417A}" type="slidenum">
              <a:rPr kumimoji="1" lang="ja-JP" altLang="en-US" smtClean="0"/>
              <a:pPr/>
              <a:t>13</a:t>
            </a:fld>
            <a:endParaRPr kumimoji="1" lang="ja-JP" altLang="en-US" dirty="0"/>
          </a:p>
        </p:txBody>
      </p:sp>
    </p:spTree>
    <p:extLst>
      <p:ext uri="{BB962C8B-B14F-4D97-AF65-F5344CB8AC3E}">
        <p14:creationId xmlns:p14="http://schemas.microsoft.com/office/powerpoint/2010/main" val="912655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a:p>
        </p:txBody>
      </p:sp>
      <p:sp>
        <p:nvSpPr>
          <p:cNvPr id="4" name="スライド番号プレースホルダ 3"/>
          <p:cNvSpPr>
            <a:spLocks noGrp="1"/>
          </p:cNvSpPr>
          <p:nvPr>
            <p:ph type="sldNum" sz="quarter" idx="10"/>
          </p:nvPr>
        </p:nvSpPr>
        <p:spPr/>
        <p:txBody>
          <a:bodyPr/>
          <a:lstStyle/>
          <a:p>
            <a:fld id="{EF4859FF-A379-4CFE-B151-4B47CED4417A}" type="slidenum">
              <a:rPr kumimoji="1" lang="ja-JP" altLang="en-US" smtClean="0"/>
              <a:pPr/>
              <a:t>14</a:t>
            </a:fld>
            <a:endParaRPr kumimoji="1" lang="ja-JP" altLang="en-US" dirty="0"/>
          </a:p>
        </p:txBody>
      </p:sp>
    </p:spTree>
    <p:extLst>
      <p:ext uri="{BB962C8B-B14F-4D97-AF65-F5344CB8AC3E}">
        <p14:creationId xmlns:p14="http://schemas.microsoft.com/office/powerpoint/2010/main" val="4274693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EF4859FF-A379-4CFE-B151-4B47CED4417A}" type="slidenum">
              <a:rPr kumimoji="1" lang="ja-JP" altLang="en-US" smtClean="0"/>
              <a:pPr/>
              <a:t>15</a:t>
            </a:fld>
            <a:endParaRPr kumimoji="1" lang="ja-JP" altLang="en-US" dirty="0"/>
          </a:p>
        </p:txBody>
      </p:sp>
    </p:spTree>
    <p:extLst>
      <p:ext uri="{BB962C8B-B14F-4D97-AF65-F5344CB8AC3E}">
        <p14:creationId xmlns:p14="http://schemas.microsoft.com/office/powerpoint/2010/main" val="498172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EF4859FF-A379-4CFE-B151-4B47CED4417A}" type="slidenum">
              <a:rPr kumimoji="1" lang="ja-JP" altLang="en-US" smtClean="0"/>
              <a:pPr/>
              <a:t>16</a:t>
            </a:fld>
            <a:endParaRPr kumimoji="1" lang="ja-JP" altLang="en-US" dirty="0"/>
          </a:p>
        </p:txBody>
      </p:sp>
    </p:spTree>
    <p:extLst>
      <p:ext uri="{BB962C8B-B14F-4D97-AF65-F5344CB8AC3E}">
        <p14:creationId xmlns:p14="http://schemas.microsoft.com/office/powerpoint/2010/main" val="338085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EF4859FF-A379-4CFE-B151-4B47CED4417A}" type="slidenum">
              <a:rPr kumimoji="1" lang="ja-JP" altLang="en-US" smtClean="0"/>
              <a:pPr/>
              <a:t>17</a:t>
            </a:fld>
            <a:endParaRPr kumimoji="1" lang="ja-JP" altLang="en-US" dirty="0"/>
          </a:p>
        </p:txBody>
      </p:sp>
    </p:spTree>
    <p:extLst>
      <p:ext uri="{BB962C8B-B14F-4D97-AF65-F5344CB8AC3E}">
        <p14:creationId xmlns:p14="http://schemas.microsoft.com/office/powerpoint/2010/main" val="2768578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F4859FF-A379-4CFE-B151-4B47CED4417A}" type="slidenum">
              <a:rPr kumimoji="1" lang="ja-JP" altLang="en-US" smtClean="0"/>
              <a:pPr/>
              <a:t>18</a:t>
            </a:fld>
            <a:endParaRPr kumimoji="1" lang="ja-JP" altLang="en-US" dirty="0"/>
          </a:p>
        </p:txBody>
      </p:sp>
    </p:spTree>
    <p:extLst>
      <p:ext uri="{BB962C8B-B14F-4D97-AF65-F5344CB8AC3E}">
        <p14:creationId xmlns:p14="http://schemas.microsoft.com/office/powerpoint/2010/main" val="3182415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EF4859FF-A379-4CFE-B151-4B47CED4417A}" type="slidenum">
              <a:rPr kumimoji="1" lang="ja-JP" altLang="en-US" smtClean="0"/>
              <a:pPr/>
              <a:t>19</a:t>
            </a:fld>
            <a:endParaRPr kumimoji="1" lang="ja-JP" altLang="en-US" dirty="0"/>
          </a:p>
        </p:txBody>
      </p:sp>
    </p:spTree>
    <p:extLst>
      <p:ext uri="{BB962C8B-B14F-4D97-AF65-F5344CB8AC3E}">
        <p14:creationId xmlns:p14="http://schemas.microsoft.com/office/powerpoint/2010/main" val="2081264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1CD35-DA98-5E87-92E7-408B7E8C1AB9}"/>
            </a:ext>
          </a:extLst>
        </p:cNvPr>
        <p:cNvGrpSpPr/>
        <p:nvPr/>
      </p:nvGrpSpPr>
      <p:grpSpPr>
        <a:xfrm>
          <a:off x="0" y="0"/>
          <a:ext cx="0" cy="0"/>
          <a:chOff x="0" y="0"/>
          <a:chExt cx="0" cy="0"/>
        </a:xfrm>
      </p:grpSpPr>
      <p:sp>
        <p:nvSpPr>
          <p:cNvPr id="2" name="スライド イメージ プレースホルダ 1">
            <a:extLst>
              <a:ext uri="{FF2B5EF4-FFF2-40B4-BE49-F238E27FC236}">
                <a16:creationId xmlns:a16="http://schemas.microsoft.com/office/drawing/2014/main" id="{C0842FEE-941E-65D9-A4F5-BDF16E54D62C}"/>
              </a:ext>
            </a:extLst>
          </p:cNvPr>
          <p:cNvSpPr>
            <a:spLocks noGrp="1" noRot="1" noChangeAspect="1"/>
          </p:cNvSpPr>
          <p:nvPr>
            <p:ph type="sldImg"/>
          </p:nvPr>
        </p:nvSpPr>
        <p:spPr/>
      </p:sp>
      <p:sp>
        <p:nvSpPr>
          <p:cNvPr id="3" name="ノート プレースホルダ 2">
            <a:extLst>
              <a:ext uri="{FF2B5EF4-FFF2-40B4-BE49-F238E27FC236}">
                <a16:creationId xmlns:a16="http://schemas.microsoft.com/office/drawing/2014/main" id="{289CC419-1AA9-23E8-5A1D-984A4336DA47}"/>
              </a:ext>
            </a:extLst>
          </p:cNvPr>
          <p:cNvSpPr>
            <a:spLocks noGrp="1"/>
          </p:cNvSpPr>
          <p:nvPr>
            <p:ph type="body" idx="1"/>
          </p:nvPr>
        </p:nvSpPr>
        <p:spPr/>
        <p:txBody>
          <a:bodyPr>
            <a:normAutofit/>
          </a:bodyPr>
          <a:lstStyle/>
          <a:p>
            <a:endParaRPr kumimoji="1" lang="ja-JP" altLang="en-US" dirty="0"/>
          </a:p>
        </p:txBody>
      </p:sp>
      <p:sp>
        <p:nvSpPr>
          <p:cNvPr id="4" name="スライド番号プレースホルダ 3">
            <a:extLst>
              <a:ext uri="{FF2B5EF4-FFF2-40B4-BE49-F238E27FC236}">
                <a16:creationId xmlns:a16="http://schemas.microsoft.com/office/drawing/2014/main" id="{BEA8D475-A3AD-5CD5-99F0-ACBB5903D996}"/>
              </a:ext>
            </a:extLst>
          </p:cNvPr>
          <p:cNvSpPr>
            <a:spLocks noGrp="1"/>
          </p:cNvSpPr>
          <p:nvPr>
            <p:ph type="sldNum" sz="quarter" idx="10"/>
          </p:nvPr>
        </p:nvSpPr>
        <p:spPr/>
        <p:txBody>
          <a:bodyPr/>
          <a:lstStyle/>
          <a:p>
            <a:fld id="{EF4859FF-A379-4CFE-B151-4B47CED4417A}" type="slidenum">
              <a:rPr kumimoji="1" lang="ja-JP" altLang="en-US" smtClean="0"/>
              <a:pPr/>
              <a:t>22</a:t>
            </a:fld>
            <a:endParaRPr kumimoji="1" lang="ja-JP" altLang="en-US" dirty="0"/>
          </a:p>
        </p:txBody>
      </p:sp>
    </p:spTree>
    <p:extLst>
      <p:ext uri="{BB962C8B-B14F-4D97-AF65-F5344CB8AC3E}">
        <p14:creationId xmlns:p14="http://schemas.microsoft.com/office/powerpoint/2010/main" val="2189221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F4859FF-A379-4CFE-B151-4B47CED4417A}" type="slidenum">
              <a:rPr kumimoji="1" lang="ja-JP" altLang="en-US" smtClean="0"/>
              <a:pPr/>
              <a:t>2</a:t>
            </a:fld>
            <a:endParaRPr kumimoji="1" lang="ja-JP" altLang="en-US" dirty="0"/>
          </a:p>
        </p:txBody>
      </p:sp>
    </p:spTree>
    <p:extLst>
      <p:ext uri="{BB962C8B-B14F-4D97-AF65-F5344CB8AC3E}">
        <p14:creationId xmlns:p14="http://schemas.microsoft.com/office/powerpoint/2010/main" val="254201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F4859FF-A379-4CFE-B151-4B47CED4417A}" type="slidenum">
              <a:rPr kumimoji="1" lang="ja-JP" altLang="en-US" smtClean="0"/>
              <a:pPr/>
              <a:t>3</a:t>
            </a:fld>
            <a:endParaRPr kumimoji="1" lang="ja-JP" altLang="en-US" dirty="0"/>
          </a:p>
        </p:txBody>
      </p:sp>
    </p:spTree>
    <p:extLst>
      <p:ext uri="{BB962C8B-B14F-4D97-AF65-F5344CB8AC3E}">
        <p14:creationId xmlns:p14="http://schemas.microsoft.com/office/powerpoint/2010/main" val="4046804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a:p>
        </p:txBody>
      </p:sp>
      <p:sp>
        <p:nvSpPr>
          <p:cNvPr id="4" name="スライド番号プレースホルダ 3"/>
          <p:cNvSpPr>
            <a:spLocks noGrp="1"/>
          </p:cNvSpPr>
          <p:nvPr>
            <p:ph type="sldNum" sz="quarter" idx="10"/>
          </p:nvPr>
        </p:nvSpPr>
        <p:spPr/>
        <p:txBody>
          <a:bodyPr/>
          <a:lstStyle/>
          <a:p>
            <a:fld id="{EF4859FF-A379-4CFE-B151-4B47CED4417A}" type="slidenum">
              <a:rPr kumimoji="1" lang="ja-JP" altLang="en-US" smtClean="0"/>
              <a:pPr/>
              <a:t>4</a:t>
            </a:fld>
            <a:endParaRPr kumimoji="1"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EF4859FF-A379-4CFE-B151-4B47CED4417A}" type="slidenum">
              <a:rPr kumimoji="1" lang="ja-JP" altLang="en-US" smtClean="0"/>
              <a:pPr/>
              <a:t>5</a:t>
            </a:fld>
            <a:endParaRPr kumimoji="1"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EF4859FF-A379-4CFE-B151-4B47CED4417A}" type="slidenum">
              <a:rPr kumimoji="1" lang="ja-JP" altLang="en-US" smtClean="0"/>
              <a:pPr/>
              <a:t>6</a:t>
            </a:fld>
            <a:endParaRPr kumimoji="1"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EF4859FF-A379-4CFE-B151-4B47CED4417A}" type="slidenum">
              <a:rPr kumimoji="1" lang="ja-JP" altLang="en-US" smtClean="0"/>
              <a:pPr/>
              <a:t>7</a:t>
            </a:fld>
            <a:endParaRPr kumimoji="1"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EF4859FF-A379-4CFE-B151-4B47CED4417A}" type="slidenum">
              <a:rPr kumimoji="1" lang="ja-JP" altLang="en-US" smtClean="0"/>
              <a:pPr/>
              <a:t>8</a:t>
            </a:fld>
            <a:endParaRPr kumimoji="1"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EF4859FF-A379-4CFE-B151-4B47CED4417A}" type="slidenum">
              <a:rPr kumimoji="1" lang="ja-JP" altLang="en-US" smtClean="0"/>
              <a:pPr/>
              <a:t>9</a:t>
            </a:fld>
            <a:endParaRPr kumimoji="1" lang="ja-JP" altLang="en-US" dirty="0"/>
          </a:p>
        </p:txBody>
      </p:sp>
    </p:spTree>
    <p:extLst>
      <p:ext uri="{BB962C8B-B14F-4D97-AF65-F5344CB8AC3E}">
        <p14:creationId xmlns:p14="http://schemas.microsoft.com/office/powerpoint/2010/main" val="2302969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3" name="正方形/長方形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正方形/長方形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正方形/長方形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正方形/長方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正方形/長方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角丸四角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角丸四角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正方形/長方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正方形/長方形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正方形/長方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正方形/長方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タイトル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ja-JP" altLang="en-US"/>
              <a:t>マスタ タイトルの書式設定</a:t>
            </a:r>
            <a:endParaRPr kumimoji="0" lang="en-US"/>
          </a:p>
        </p:txBody>
      </p:sp>
      <p:sp>
        <p:nvSpPr>
          <p:cNvPr id="9" name="サブタイトル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 サブタイトルの書式設定</a:t>
            </a:r>
            <a:endParaRPr kumimoji="0" lang="en-US"/>
          </a:p>
        </p:txBody>
      </p:sp>
      <p:sp>
        <p:nvSpPr>
          <p:cNvPr id="28" name="日付プレースホルダ 27"/>
          <p:cNvSpPr>
            <a:spLocks noGrp="1"/>
          </p:cNvSpPr>
          <p:nvPr>
            <p:ph type="dt" sz="half" idx="10"/>
          </p:nvPr>
        </p:nvSpPr>
        <p:spPr>
          <a:xfrm>
            <a:off x="6705600" y="4206240"/>
            <a:ext cx="960120" cy="457200"/>
          </a:xfrm>
        </p:spPr>
        <p:txBody>
          <a:bodyPr/>
          <a:lstStyle/>
          <a:p>
            <a:fld id="{791DBAF4-4B40-435C-872B-5AE7E5826568}" type="datetime1">
              <a:rPr kumimoji="1" lang="ja-JP" altLang="en-US" smtClean="0"/>
              <a:pPr/>
              <a:t>2026/6/18</a:t>
            </a:fld>
            <a:endParaRPr kumimoji="1" lang="ja-JP" altLang="en-US" dirty="0"/>
          </a:p>
        </p:txBody>
      </p:sp>
      <p:sp>
        <p:nvSpPr>
          <p:cNvPr id="17" name="フッター プレースホルダ 16"/>
          <p:cNvSpPr>
            <a:spLocks noGrp="1"/>
          </p:cNvSpPr>
          <p:nvPr>
            <p:ph type="ftr" sz="quarter" idx="11"/>
          </p:nvPr>
        </p:nvSpPr>
        <p:spPr>
          <a:xfrm>
            <a:off x="5410200" y="4205288"/>
            <a:ext cx="1295400" cy="457200"/>
          </a:xfrm>
        </p:spPr>
        <p:txBody>
          <a:bodyPr/>
          <a:lstStyle/>
          <a:p>
            <a:endParaRPr kumimoji="1" lang="ja-JP" altLang="en-US" dirty="0"/>
          </a:p>
        </p:txBody>
      </p:sp>
      <p:sp>
        <p:nvSpPr>
          <p:cNvPr id="29" name="スライド番号プレースホルダ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28A3DEC-F74A-486B-874A-F02DB1219528}"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4344869E-25BB-414C-ABC5-7D6801B515B9}" type="datetime1">
              <a:rPr kumimoji="1" lang="ja-JP" altLang="en-US" smtClean="0"/>
              <a:pPr/>
              <a:t>2026/6/18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128A3DEC-F74A-486B-874A-F02DB1219528}"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1143000"/>
            <a:ext cx="1905000" cy="5486400"/>
          </a:xfrm>
        </p:spPr>
        <p:txBody>
          <a:bodyPr vert="eaVert"/>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a:xfrm>
            <a:off x="457200" y="1143000"/>
            <a:ext cx="6248400" cy="5486400"/>
          </a:xfrm>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A1AEB181-BE47-47EE-A6D2-CBD72B351625}" type="datetime1">
              <a:rPr kumimoji="1" lang="ja-JP" altLang="en-US" smtClean="0"/>
              <a:pPr/>
              <a:t>2026/6/18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128A3DEC-F74A-486B-874A-F02DB1219528}" type="slidenum">
              <a:rPr kumimoji="1" lang="ja-JP" altLang="en-US" smtClean="0"/>
              <a:pPr/>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58BB884D-AD6D-4BF4-B96C-74FCB8E547AA}" type="datetime1">
              <a:rPr kumimoji="1" lang="ja-JP" altLang="en-US" smtClean="0"/>
              <a:pPr/>
              <a:t>2026/6/18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128A3DEC-F74A-486B-874A-F02DB1219528}"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ja-JP" altLang="en-US"/>
              <a:t>マスタ タイトルの書式設定</a:t>
            </a:r>
            <a:endParaRPr kumimoji="0" lang="en-US"/>
          </a:p>
        </p:txBody>
      </p:sp>
      <p:sp>
        <p:nvSpPr>
          <p:cNvPr id="3" name="テキスト プレースホルダ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 テキストの書式設定</a:t>
            </a:r>
          </a:p>
        </p:txBody>
      </p:sp>
      <p:sp>
        <p:nvSpPr>
          <p:cNvPr id="4" name="日付プレースホルダ 3"/>
          <p:cNvSpPr>
            <a:spLocks noGrp="1"/>
          </p:cNvSpPr>
          <p:nvPr>
            <p:ph type="dt" sz="half" idx="10"/>
          </p:nvPr>
        </p:nvSpPr>
        <p:spPr/>
        <p:txBody>
          <a:bodyPr/>
          <a:lstStyle/>
          <a:p>
            <a:fld id="{FB8694F4-793A-45C8-814A-7CE056C895D1}" type="datetime1">
              <a:rPr kumimoji="1" lang="ja-JP" altLang="en-US" smtClean="0"/>
              <a:pPr/>
              <a:t>2026/6/18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128A3DEC-F74A-486B-874A-F02DB1219528}"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コンテンツ プレースホルダ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 4"/>
          <p:cNvSpPr>
            <a:spLocks noGrp="1"/>
          </p:cNvSpPr>
          <p:nvPr>
            <p:ph type="dt" sz="half" idx="10"/>
          </p:nvPr>
        </p:nvSpPr>
        <p:spPr/>
        <p:txBody>
          <a:bodyPr/>
          <a:lstStyle/>
          <a:p>
            <a:fld id="{AE8C56E2-8DB5-4272-95F9-09DA776A0B89}" type="datetime1">
              <a:rPr kumimoji="1" lang="ja-JP" altLang="en-US" smtClean="0"/>
              <a:pPr/>
              <a:t>2026/6/18</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128A3DEC-F74A-486B-874A-F02DB1219528}"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143000"/>
            <a:ext cx="8382000" cy="1069848"/>
          </a:xfrm>
        </p:spPr>
        <p:txBody>
          <a:bodyPr anchor="ctr"/>
          <a:lstStyle>
            <a:lvl1pPr>
              <a:defRPr sz="4000" b="0" i="0" cap="none" baseline="0"/>
            </a:lvl1pPr>
          </a:lstStyle>
          <a:p>
            <a:r>
              <a:rPr kumimoji="0" lang="ja-JP" altLang="en-US"/>
              <a:t>マスタ タイトルの書式設定</a:t>
            </a:r>
            <a:endParaRPr kumimoji="0" lang="en-US"/>
          </a:p>
        </p:txBody>
      </p:sp>
      <p:sp>
        <p:nvSpPr>
          <p:cNvPr id="3" name="テキスト プレースホルダ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 テキストの書式設定</a:t>
            </a:r>
          </a:p>
        </p:txBody>
      </p:sp>
      <p:sp>
        <p:nvSpPr>
          <p:cNvPr id="4" name="テキスト プレースホルダ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 テキストの書式設定</a:t>
            </a:r>
          </a:p>
        </p:txBody>
      </p:sp>
      <p:sp>
        <p:nvSpPr>
          <p:cNvPr id="5" name="コンテンツ プレースホルダ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コンテンツ プレースホルダ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6" name="日付プレースホルダ 25"/>
          <p:cNvSpPr>
            <a:spLocks noGrp="1"/>
          </p:cNvSpPr>
          <p:nvPr>
            <p:ph type="dt" sz="half" idx="10"/>
          </p:nvPr>
        </p:nvSpPr>
        <p:spPr/>
        <p:txBody>
          <a:bodyPr rtlCol="0"/>
          <a:lstStyle/>
          <a:p>
            <a:fld id="{B4F096AD-D639-4975-BCFE-59A3ABC39410}" type="datetime1">
              <a:rPr kumimoji="1" lang="ja-JP" altLang="en-US" smtClean="0"/>
              <a:pPr/>
              <a:t>2026/6/18</a:t>
            </a:fld>
            <a:endParaRPr kumimoji="1" lang="ja-JP" altLang="en-US" dirty="0"/>
          </a:p>
        </p:txBody>
      </p:sp>
      <p:sp>
        <p:nvSpPr>
          <p:cNvPr id="27" name="スライド番号プレースホルダ 26"/>
          <p:cNvSpPr>
            <a:spLocks noGrp="1"/>
          </p:cNvSpPr>
          <p:nvPr>
            <p:ph type="sldNum" sz="quarter" idx="11"/>
          </p:nvPr>
        </p:nvSpPr>
        <p:spPr/>
        <p:txBody>
          <a:bodyPr rtlCol="0"/>
          <a:lstStyle/>
          <a:p>
            <a:fld id="{128A3DEC-F74A-486B-874A-F02DB1219528}" type="slidenum">
              <a:rPr kumimoji="1" lang="ja-JP" altLang="en-US" smtClean="0"/>
              <a:pPr/>
              <a:t>‹#›</a:t>
            </a:fld>
            <a:endParaRPr kumimoji="1" lang="ja-JP" altLang="en-US" dirty="0"/>
          </a:p>
        </p:txBody>
      </p:sp>
      <p:sp>
        <p:nvSpPr>
          <p:cNvPr id="28" name="フッター プレースホルダ 27"/>
          <p:cNvSpPr>
            <a:spLocks noGrp="1"/>
          </p:cNvSpPr>
          <p:nvPr>
            <p:ph type="ftr" sz="quarter" idx="12"/>
          </p:nvPr>
        </p:nvSpPr>
        <p:spPr/>
        <p:txBody>
          <a:bodyPr rtlCol="0"/>
          <a:lstStyle/>
          <a:p>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ja-JP" altLang="en-US"/>
              <a:t>マスタ タイトルの書式設定</a:t>
            </a:r>
            <a:endParaRPr kumimoji="0" lang="en-US"/>
          </a:p>
        </p:txBody>
      </p:sp>
      <p:sp>
        <p:nvSpPr>
          <p:cNvPr id="3" name="日付プレースホルダ 2"/>
          <p:cNvSpPr>
            <a:spLocks noGrp="1"/>
          </p:cNvSpPr>
          <p:nvPr>
            <p:ph type="dt" sz="half" idx="10"/>
          </p:nvPr>
        </p:nvSpPr>
        <p:spPr>
          <a:xfrm>
            <a:off x="6583680" y="612648"/>
            <a:ext cx="957264" cy="457200"/>
          </a:xfrm>
        </p:spPr>
        <p:txBody>
          <a:bodyPr/>
          <a:lstStyle/>
          <a:p>
            <a:fld id="{79F0C178-5087-480D-A01B-BB0A0C04FA7C}" type="datetime1">
              <a:rPr kumimoji="1" lang="ja-JP" altLang="en-US" smtClean="0"/>
              <a:pPr/>
              <a:t>2026/6/18</a:t>
            </a:fld>
            <a:endParaRPr kumimoji="1" lang="ja-JP" altLang="en-US" dirty="0"/>
          </a:p>
        </p:txBody>
      </p:sp>
      <p:sp>
        <p:nvSpPr>
          <p:cNvPr id="4" name="フッター プレースホルダ 3"/>
          <p:cNvSpPr>
            <a:spLocks noGrp="1"/>
          </p:cNvSpPr>
          <p:nvPr>
            <p:ph type="ftr" sz="quarter" idx="11"/>
          </p:nvPr>
        </p:nvSpPr>
        <p:spPr>
          <a:xfrm>
            <a:off x="5257800" y="612648"/>
            <a:ext cx="1325880" cy="457200"/>
          </a:xfrm>
        </p:spPr>
        <p:txBody>
          <a:bodyPr/>
          <a:lstStyle/>
          <a:p>
            <a:endParaRPr kumimoji="1" lang="ja-JP" altLang="en-US" dirty="0"/>
          </a:p>
        </p:txBody>
      </p:sp>
      <p:sp>
        <p:nvSpPr>
          <p:cNvPr id="5" name="スライド番号プレースホルダ 4"/>
          <p:cNvSpPr>
            <a:spLocks noGrp="1"/>
          </p:cNvSpPr>
          <p:nvPr>
            <p:ph type="sldNum" sz="quarter" idx="12"/>
          </p:nvPr>
        </p:nvSpPr>
        <p:spPr>
          <a:xfrm>
            <a:off x="8174736" y="2272"/>
            <a:ext cx="762000" cy="365760"/>
          </a:xfrm>
        </p:spPr>
        <p:txBody>
          <a:bodyPr/>
          <a:lstStyle/>
          <a:p>
            <a:fld id="{128A3DEC-F74A-486B-874A-F02DB1219528}"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2F4C107-4BCB-4D7B-8283-F9503F6495E6}" type="datetime1">
              <a:rPr kumimoji="1" lang="ja-JP" altLang="en-US" smtClean="0"/>
              <a:pPr/>
              <a:t>2026/6/18</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128A3DEC-F74A-486B-874A-F02DB1219528}"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53496" y="1101970"/>
            <a:ext cx="3383280" cy="877824"/>
          </a:xfrm>
        </p:spPr>
        <p:txBody>
          <a:bodyPr anchor="b"/>
          <a:lstStyle>
            <a:lvl1pPr algn="l">
              <a:buNone/>
              <a:defRPr sz="1800" b="1"/>
            </a:lvl1pPr>
          </a:lstStyle>
          <a:p>
            <a:r>
              <a:rPr kumimoji="0" lang="ja-JP" altLang="en-US"/>
              <a:t>マスタ タイトルの書式設定</a:t>
            </a:r>
            <a:endParaRPr kumimoji="0" lang="en-US"/>
          </a:p>
        </p:txBody>
      </p:sp>
      <p:sp>
        <p:nvSpPr>
          <p:cNvPr id="3" name="テキスト プレースホルダ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 テキストの書式設定</a:t>
            </a:r>
          </a:p>
        </p:txBody>
      </p:sp>
      <p:sp>
        <p:nvSpPr>
          <p:cNvPr id="4" name="コンテンツ プレースホルダ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 4"/>
          <p:cNvSpPr>
            <a:spLocks noGrp="1"/>
          </p:cNvSpPr>
          <p:nvPr>
            <p:ph type="dt" sz="half" idx="10"/>
          </p:nvPr>
        </p:nvSpPr>
        <p:spPr/>
        <p:txBody>
          <a:bodyPr/>
          <a:lstStyle/>
          <a:p>
            <a:fld id="{FFED1729-AECC-43A5-AE30-A5F293B59689}" type="datetime1">
              <a:rPr kumimoji="1" lang="ja-JP" altLang="en-US" smtClean="0"/>
              <a:pPr/>
              <a:t>2026/6/18</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128A3DEC-F74A-486B-874A-F02DB1219528}"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ja-JP" altLang="en-US"/>
              <a:t>マスタ タイトルの書式設定</a:t>
            </a:r>
            <a:endParaRPr kumimoji="0" lang="en-US"/>
          </a:p>
        </p:txBody>
      </p:sp>
      <p:sp>
        <p:nvSpPr>
          <p:cNvPr id="3" name="図プレースホルダ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ja-JP" altLang="en-US" dirty="0"/>
              <a:t>アイコンをクリックして図を追加</a:t>
            </a:r>
            <a:endParaRPr kumimoji="0" lang="en-US" dirty="0"/>
          </a:p>
        </p:txBody>
      </p:sp>
      <p:sp>
        <p:nvSpPr>
          <p:cNvPr id="4" name="テキスト プレースホルダ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a:t>マスタ テキストの書式設定</a:t>
            </a:r>
          </a:p>
        </p:txBody>
      </p:sp>
      <p:sp>
        <p:nvSpPr>
          <p:cNvPr id="5" name="日付プレースホルダ 4"/>
          <p:cNvSpPr>
            <a:spLocks noGrp="1"/>
          </p:cNvSpPr>
          <p:nvPr>
            <p:ph type="dt" sz="half" idx="10"/>
          </p:nvPr>
        </p:nvSpPr>
        <p:spPr/>
        <p:txBody>
          <a:bodyPr/>
          <a:lstStyle/>
          <a:p>
            <a:fld id="{A3D3FE48-27D6-410B-86A9-8292ACB9B5A9}" type="datetime1">
              <a:rPr kumimoji="1" lang="ja-JP" altLang="en-US" smtClean="0"/>
              <a:pPr/>
              <a:t>2026/6/18</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128A3DEC-F74A-486B-874A-F02DB1219528}"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正方形/長方形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正方形/長方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正方形/長方形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正方形/長方形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正方形/長方形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角丸四角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角丸四角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正方形/長方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正方形/長方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正方形/長方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正方形/長方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正方形/長方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正方形/長方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タイトル プレースホルダ 21"/>
          <p:cNvSpPr>
            <a:spLocks noGrp="1"/>
          </p:cNvSpPr>
          <p:nvPr>
            <p:ph type="title"/>
          </p:nvPr>
        </p:nvSpPr>
        <p:spPr>
          <a:xfrm>
            <a:off x="457200" y="1143000"/>
            <a:ext cx="8229600" cy="1066800"/>
          </a:xfrm>
          <a:prstGeom prst="rect">
            <a:avLst/>
          </a:prstGeom>
        </p:spPr>
        <p:txBody>
          <a:bodyPr vert="horz" anchor="ctr">
            <a:normAutofit/>
          </a:bodyPr>
          <a:lstStyle/>
          <a:p>
            <a:r>
              <a:rPr kumimoji="0" lang="ja-JP" altLang="en-US"/>
              <a:t>マスタ タイトルの書式設定</a:t>
            </a:r>
            <a:endParaRPr kumimoji="0" lang="en-US"/>
          </a:p>
        </p:txBody>
      </p:sp>
      <p:sp>
        <p:nvSpPr>
          <p:cNvPr id="13" name="テキスト プレースホルダ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ja-JP" altLang="en-US"/>
              <a:t>マスタ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4" name="日付プレースホルダ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DA9B0D3-803E-4EFF-A069-5E3602961322}" type="datetime1">
              <a:rPr kumimoji="1" lang="ja-JP" altLang="en-US" smtClean="0"/>
              <a:pPr/>
              <a:t>2026/6/18</a:t>
            </a:fld>
            <a:endParaRPr kumimoji="1" lang="ja-JP" altLang="en-US" dirty="0"/>
          </a:p>
        </p:txBody>
      </p:sp>
      <p:sp>
        <p:nvSpPr>
          <p:cNvPr id="3" name="フッター プレースホルダ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kumimoji="1" lang="ja-JP" altLang="en-US" dirty="0"/>
          </a:p>
        </p:txBody>
      </p:sp>
      <p:sp>
        <p:nvSpPr>
          <p:cNvPr id="23" name="スライド番号プレースホルダ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28A3DEC-F74A-486B-874A-F02DB1219528}"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11.png"/><Relationship Id="rId5" Type="http://schemas.openxmlformats.org/officeDocument/2006/relationships/image" Target="../media/image15.jpe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emf"/><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notesSlide" Target="../notesSlides/notesSlide4.xm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1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476672"/>
            <a:ext cx="8162488" cy="1037977"/>
          </a:xfrm>
        </p:spPr>
        <p:txBody>
          <a:bodyPr>
            <a:noAutofit/>
          </a:bodyPr>
          <a:lstStyle/>
          <a:p>
            <a:r>
              <a:rPr lang="ja-JP" altLang="en-US" dirty="0"/>
              <a:t>大阪市法務職員の業務について</a:t>
            </a:r>
            <a:endParaRPr kumimoji="1" lang="ja-JP" altLang="en-US" dirty="0"/>
          </a:p>
        </p:txBody>
      </p:sp>
      <p:sp>
        <p:nvSpPr>
          <p:cNvPr id="3" name="サブタイトル 2"/>
          <p:cNvSpPr>
            <a:spLocks noGrp="1"/>
          </p:cNvSpPr>
          <p:nvPr>
            <p:ph type="subTitle" idx="1"/>
          </p:nvPr>
        </p:nvSpPr>
        <p:spPr>
          <a:xfrm>
            <a:off x="2436520" y="1830152"/>
            <a:ext cx="6120680" cy="792088"/>
          </a:xfrm>
        </p:spPr>
        <p:txBody>
          <a:bodyPr>
            <a:noAutofit/>
          </a:bodyPr>
          <a:lstStyle/>
          <a:p>
            <a:r>
              <a:rPr lang="ja-JP" altLang="en-US" sz="3200" dirty="0">
                <a:solidFill>
                  <a:schemeClr val="bg1"/>
                </a:solidFill>
                <a:latin typeface="+mj-ea"/>
                <a:ea typeface="+mj-ea"/>
              </a:rPr>
              <a:t>　　　　　　　　</a:t>
            </a:r>
            <a:r>
              <a:rPr kumimoji="1" lang="ja-JP" altLang="en-US" sz="3200" dirty="0">
                <a:solidFill>
                  <a:schemeClr val="bg1"/>
                </a:solidFill>
                <a:latin typeface="+mj-ea"/>
                <a:ea typeface="+mj-ea"/>
              </a:rPr>
              <a:t>大阪市総務局</a:t>
            </a:r>
          </a:p>
        </p:txBody>
      </p:sp>
      <p:pic>
        <p:nvPicPr>
          <p:cNvPr id="26625" name="Picture 1" descr="大阪市役所&#10;中之島周辺（北浜・淀屋橋・本町）"/>
          <p:cNvPicPr>
            <a:picLocks noChangeAspect="1" noChangeArrowheads="1"/>
          </p:cNvPicPr>
          <p:nvPr/>
        </p:nvPicPr>
        <p:blipFill>
          <a:blip r:embed="rId3" cstate="print"/>
          <a:srcRect/>
          <a:stretch>
            <a:fillRect/>
          </a:stretch>
        </p:blipFill>
        <p:spPr bwMode="auto">
          <a:xfrm>
            <a:off x="323528" y="2622240"/>
            <a:ext cx="5160725" cy="2898490"/>
          </a:xfrm>
          <a:prstGeom prst="rect">
            <a:avLst/>
          </a:prstGeom>
          <a:noFill/>
        </p:spPr>
      </p:pic>
      <p:sp>
        <p:nvSpPr>
          <p:cNvPr id="7" name="スライド番号プレースホルダ 6"/>
          <p:cNvSpPr>
            <a:spLocks noGrp="1"/>
          </p:cNvSpPr>
          <p:nvPr>
            <p:ph type="sldNum" sz="quarter" idx="12"/>
          </p:nvPr>
        </p:nvSpPr>
        <p:spPr>
          <a:xfrm>
            <a:off x="8175600" y="3600"/>
            <a:ext cx="763200" cy="365760"/>
          </a:xfrm>
        </p:spPr>
        <p:txBody>
          <a:bodyPr/>
          <a:lstStyle/>
          <a:p>
            <a:fld id="{128A3DEC-F74A-486B-874A-F02DB1219528}" type="slidenum">
              <a:rPr kumimoji="1" lang="ja-JP" altLang="en-US" smtClean="0"/>
              <a:pPr/>
              <a:t>1</a:t>
            </a:fld>
            <a:endParaRPr kumimoji="1" lang="ja-JP" altLang="en-US" dirty="0"/>
          </a:p>
        </p:txBody>
      </p:sp>
      <p:pic>
        <p:nvPicPr>
          <p:cNvPr id="9" name="Picture 2" descr="大阪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4411" y="5589240"/>
            <a:ext cx="3104389" cy="1001417"/>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18F3A8FD-BC4E-0141-DCF0-C278961F61F0}"/>
              </a:ext>
            </a:extLst>
          </p:cNvPr>
          <p:cNvSpPr txBox="1"/>
          <p:nvPr/>
        </p:nvSpPr>
        <p:spPr>
          <a:xfrm>
            <a:off x="683568" y="5766273"/>
            <a:ext cx="4032448" cy="830997"/>
          </a:xfrm>
          <a:prstGeom prst="rect">
            <a:avLst/>
          </a:prstGeom>
          <a:solidFill>
            <a:srgbClr val="FFFF00"/>
          </a:solidFill>
          <a:ln>
            <a:solidFill>
              <a:schemeClr val="tx1"/>
            </a:solidFill>
          </a:ln>
        </p:spPr>
        <p:txBody>
          <a:bodyPr wrap="square" rtlCol="0">
            <a:spAutoFit/>
          </a:bodyPr>
          <a:lstStyle/>
          <a:p>
            <a:r>
              <a:rPr kumimoji="1" lang="ja-JP" altLang="en-US" sz="1600" dirty="0">
                <a:latin typeface="+mj-ea"/>
                <a:ea typeface="+mj-ea"/>
              </a:rPr>
              <a:t>左下に　　があるスライドについては、</a:t>
            </a:r>
            <a:endParaRPr kumimoji="1" lang="en-US" altLang="ja-JP" sz="1600" dirty="0">
              <a:latin typeface="+mj-ea"/>
              <a:ea typeface="+mj-ea"/>
            </a:endParaRPr>
          </a:p>
          <a:p>
            <a:r>
              <a:rPr kumimoji="1" lang="ja-JP" altLang="en-US" sz="1600" dirty="0">
                <a:latin typeface="+mj-ea"/>
                <a:ea typeface="+mj-ea"/>
              </a:rPr>
              <a:t>　　</a:t>
            </a:r>
            <a:r>
              <a:rPr lang="ja-JP" altLang="en-US" sz="1600" dirty="0">
                <a:latin typeface="+mj-ea"/>
                <a:ea typeface="+mj-ea"/>
              </a:rPr>
              <a:t>をクリック</a:t>
            </a:r>
            <a:r>
              <a:rPr kumimoji="1" lang="ja-JP" altLang="en-US" sz="1600" dirty="0">
                <a:latin typeface="+mj-ea"/>
                <a:ea typeface="+mj-ea"/>
              </a:rPr>
              <a:t>いただくと、音声による</a:t>
            </a:r>
            <a:endParaRPr kumimoji="1" lang="en-US" altLang="ja-JP" sz="1600" dirty="0">
              <a:latin typeface="+mj-ea"/>
              <a:ea typeface="+mj-ea"/>
            </a:endParaRPr>
          </a:p>
          <a:p>
            <a:r>
              <a:rPr kumimoji="1" lang="ja-JP" altLang="en-US" sz="1600" dirty="0">
                <a:latin typeface="+mj-ea"/>
                <a:ea typeface="+mj-ea"/>
              </a:rPr>
              <a:t>説明が流れます。</a:t>
            </a:r>
          </a:p>
        </p:txBody>
      </p:sp>
      <p:pic>
        <p:nvPicPr>
          <p:cNvPr id="4" name="図 3">
            <a:extLst>
              <a:ext uri="{FF2B5EF4-FFF2-40B4-BE49-F238E27FC236}">
                <a16:creationId xmlns:a16="http://schemas.microsoft.com/office/drawing/2014/main" id="{8B4F9B3B-3C65-6424-0997-89884FE864FA}"/>
              </a:ext>
            </a:extLst>
          </p:cNvPr>
          <p:cNvPicPr>
            <a:picLocks noChangeAspect="1"/>
          </p:cNvPicPr>
          <p:nvPr/>
        </p:nvPicPr>
        <p:blipFill>
          <a:blip r:embed="rId5"/>
          <a:stretch>
            <a:fillRect/>
          </a:stretch>
        </p:blipFill>
        <p:spPr>
          <a:xfrm>
            <a:off x="1475656" y="5827856"/>
            <a:ext cx="262092" cy="262092"/>
          </a:xfrm>
          <a:prstGeom prst="rect">
            <a:avLst/>
          </a:prstGeom>
        </p:spPr>
      </p:pic>
      <p:pic>
        <p:nvPicPr>
          <p:cNvPr id="6" name="図 5">
            <a:extLst>
              <a:ext uri="{FF2B5EF4-FFF2-40B4-BE49-F238E27FC236}">
                <a16:creationId xmlns:a16="http://schemas.microsoft.com/office/drawing/2014/main" id="{D7BA7854-D03A-47EA-6CB3-E551FB1DD806}"/>
              </a:ext>
            </a:extLst>
          </p:cNvPr>
          <p:cNvPicPr>
            <a:picLocks noChangeAspect="1"/>
          </p:cNvPicPr>
          <p:nvPr/>
        </p:nvPicPr>
        <p:blipFill>
          <a:blip r:embed="rId5"/>
          <a:stretch>
            <a:fillRect/>
          </a:stretch>
        </p:blipFill>
        <p:spPr>
          <a:xfrm>
            <a:off x="883227" y="6050726"/>
            <a:ext cx="262092" cy="2620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20688"/>
            <a:ext cx="8229600" cy="1224136"/>
          </a:xfrm>
        </p:spPr>
        <p:txBody>
          <a:bodyPr>
            <a:normAutofit/>
          </a:bodyPr>
          <a:lstStyle/>
          <a:p>
            <a:r>
              <a:rPr lang="ja-JP" altLang="en-US" sz="4400" dirty="0"/>
              <a:t>職員の働き方</a:t>
            </a:r>
            <a:endParaRPr kumimoji="1" lang="ja-JP" altLang="en-US" dirty="0"/>
          </a:p>
        </p:txBody>
      </p:sp>
      <p:sp>
        <p:nvSpPr>
          <p:cNvPr id="3" name="スライド番号プレースホルダ 2"/>
          <p:cNvSpPr>
            <a:spLocks noGrp="1"/>
          </p:cNvSpPr>
          <p:nvPr>
            <p:ph type="sldNum" sz="quarter" idx="12"/>
          </p:nvPr>
        </p:nvSpPr>
        <p:spPr/>
        <p:txBody>
          <a:bodyPr/>
          <a:lstStyle/>
          <a:p>
            <a:fld id="{128A3DEC-F74A-486B-874A-F02DB1219528}" type="slidenum">
              <a:rPr kumimoji="1" lang="ja-JP" altLang="en-US" smtClean="0"/>
              <a:pPr/>
              <a:t>10</a:t>
            </a:fld>
            <a:endParaRPr kumimoji="1" lang="ja-JP" altLang="en-US" dirty="0"/>
          </a:p>
        </p:txBody>
      </p:sp>
      <p:sp>
        <p:nvSpPr>
          <p:cNvPr id="5" name="角丸四角形吹き出し 4"/>
          <p:cNvSpPr/>
          <p:nvPr/>
        </p:nvSpPr>
        <p:spPr>
          <a:xfrm>
            <a:off x="6467504" y="5165102"/>
            <a:ext cx="2088232" cy="1008112"/>
          </a:xfrm>
          <a:prstGeom prst="wedgeRoundRectCallout">
            <a:avLst>
              <a:gd name="adj1" fmla="val -83568"/>
              <a:gd name="adj2" fmla="val -4898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dirty="0">
                <a:latin typeface="HGｺﾞｼｯｸM" panose="020B0609000000000000" pitchFamily="49" charset="-128"/>
                <a:ea typeface="HGｺﾞｼｯｸM" panose="020B0609000000000000" pitchFamily="49" charset="-128"/>
              </a:rPr>
              <a:t>育児休業・</a:t>
            </a:r>
            <a:endParaRPr lang="en-US" altLang="ja-JP" sz="2000" dirty="0">
              <a:latin typeface="HGｺﾞｼｯｸM" panose="020B0609000000000000" pitchFamily="49" charset="-128"/>
              <a:ea typeface="HGｺﾞｼｯｸM" panose="020B0609000000000000" pitchFamily="49" charset="-128"/>
            </a:endParaRPr>
          </a:p>
          <a:p>
            <a:pPr algn="ctr"/>
            <a:r>
              <a:rPr lang="zh-TW" altLang="en-US" sz="2000" dirty="0">
                <a:latin typeface="HGｺﾞｼｯｸM" panose="020B0609000000000000" pitchFamily="49" charset="-128"/>
                <a:ea typeface="HGｺﾞｼｯｸM" panose="020B0609000000000000" pitchFamily="49" charset="-128"/>
              </a:rPr>
              <a:t>育児時間休暇</a:t>
            </a:r>
            <a:endParaRPr lang="ja-JP" altLang="en-US" sz="2000" dirty="0">
              <a:latin typeface="HGｺﾞｼｯｸM" panose="020B0609000000000000" pitchFamily="49" charset="-128"/>
              <a:ea typeface="HGｺﾞｼｯｸM" panose="020B0609000000000000" pitchFamily="49" charset="-128"/>
            </a:endParaRPr>
          </a:p>
        </p:txBody>
      </p:sp>
      <p:sp>
        <p:nvSpPr>
          <p:cNvPr id="7" name="角丸四角形吹き出し 6"/>
          <p:cNvSpPr/>
          <p:nvPr/>
        </p:nvSpPr>
        <p:spPr>
          <a:xfrm>
            <a:off x="424339" y="5121188"/>
            <a:ext cx="2232248" cy="936104"/>
          </a:xfrm>
          <a:prstGeom prst="wedgeRoundRectCallout">
            <a:avLst>
              <a:gd name="adj1" fmla="val 78925"/>
              <a:gd name="adj2" fmla="val -4279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dirty="0">
                <a:latin typeface="+mj-ea"/>
                <a:ea typeface="+mj-ea"/>
              </a:rPr>
              <a:t>子の看護休暇</a:t>
            </a:r>
            <a:endParaRPr kumimoji="1" lang="ja-JP" altLang="en-US" sz="2000" dirty="0">
              <a:latin typeface="+mj-ea"/>
              <a:ea typeface="+mj-ea"/>
            </a:endParaRPr>
          </a:p>
        </p:txBody>
      </p:sp>
      <p:sp>
        <p:nvSpPr>
          <p:cNvPr id="9" name="角丸四角形吹き出し 8"/>
          <p:cNvSpPr/>
          <p:nvPr/>
        </p:nvSpPr>
        <p:spPr>
          <a:xfrm>
            <a:off x="323528" y="3551210"/>
            <a:ext cx="2232248" cy="936104"/>
          </a:xfrm>
          <a:prstGeom prst="wedgeRoundRectCallout">
            <a:avLst>
              <a:gd name="adj1" fmla="val 73245"/>
              <a:gd name="adj2" fmla="val 2589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dirty="0">
                <a:latin typeface="+mj-ea"/>
                <a:ea typeface="+mj-ea"/>
              </a:rPr>
              <a:t>産前産後休暇</a:t>
            </a:r>
            <a:endParaRPr lang="en-US" altLang="ja-JP" sz="2000" dirty="0">
              <a:latin typeface="+mj-ea"/>
              <a:ea typeface="+mj-ea"/>
            </a:endParaRPr>
          </a:p>
          <a:p>
            <a:pPr algn="ctr"/>
            <a:r>
              <a:rPr kumimoji="1" lang="en-US" altLang="ja-JP" sz="2800" dirty="0">
                <a:latin typeface="+mj-ea"/>
                <a:ea typeface="+mj-ea"/>
              </a:rPr>
              <a:t>16</a:t>
            </a:r>
            <a:r>
              <a:rPr kumimoji="1" lang="ja-JP" altLang="en-US" dirty="0">
                <a:latin typeface="+mj-ea"/>
                <a:ea typeface="+mj-ea"/>
              </a:rPr>
              <a:t>週間</a:t>
            </a:r>
            <a:r>
              <a:rPr kumimoji="1" lang="ja-JP" altLang="en-US" sz="1200" dirty="0">
                <a:latin typeface="+mj-ea"/>
                <a:ea typeface="+mj-ea"/>
              </a:rPr>
              <a:t>（多胎</a:t>
            </a:r>
            <a:r>
              <a:rPr kumimoji="1" lang="en-US" altLang="ja-JP" sz="1200" dirty="0">
                <a:latin typeface="+mj-ea"/>
                <a:ea typeface="+mj-ea"/>
              </a:rPr>
              <a:t>24</a:t>
            </a:r>
            <a:r>
              <a:rPr kumimoji="1" lang="ja-JP" altLang="en-US" sz="1200" dirty="0">
                <a:latin typeface="+mj-ea"/>
                <a:ea typeface="+mj-ea"/>
              </a:rPr>
              <a:t>週）</a:t>
            </a:r>
          </a:p>
        </p:txBody>
      </p:sp>
      <p:sp>
        <p:nvSpPr>
          <p:cNvPr id="11" name="角丸四角形吹き出し 10"/>
          <p:cNvSpPr/>
          <p:nvPr/>
        </p:nvSpPr>
        <p:spPr>
          <a:xfrm>
            <a:off x="6084168" y="1759530"/>
            <a:ext cx="2602632" cy="1008112"/>
          </a:xfrm>
          <a:prstGeom prst="wedgeRoundRectCallout">
            <a:avLst>
              <a:gd name="adj1" fmla="val -70615"/>
              <a:gd name="adj2" fmla="val 6512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600" b="1" dirty="0">
                <a:latin typeface="HGｺﾞｼｯｸM" panose="020B0609000000000000" pitchFamily="49" charset="-128"/>
                <a:ea typeface="HGｺﾞｼｯｸM" panose="020B0609000000000000" pitchFamily="49" charset="-128"/>
              </a:rPr>
              <a:t>有給休暇</a:t>
            </a:r>
          </a:p>
        </p:txBody>
      </p:sp>
      <p:sp>
        <p:nvSpPr>
          <p:cNvPr id="4" name="角丸四角形吹き出し 3"/>
          <p:cNvSpPr/>
          <p:nvPr/>
        </p:nvSpPr>
        <p:spPr>
          <a:xfrm>
            <a:off x="827584" y="2024844"/>
            <a:ext cx="2232248" cy="936104"/>
          </a:xfrm>
          <a:prstGeom prst="wedgeRoundRectCallout">
            <a:avLst>
              <a:gd name="adj1" fmla="val 66401"/>
              <a:gd name="adj2" fmla="val 4858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a:latin typeface="HGｺﾞｼｯｸM" panose="020B0609000000000000" pitchFamily="49" charset="-128"/>
                <a:ea typeface="HGｺﾞｼｯｸM" panose="020B0609000000000000" pitchFamily="49" charset="-128"/>
              </a:rPr>
              <a:t>テレワーク</a:t>
            </a:r>
          </a:p>
        </p:txBody>
      </p:sp>
      <p:sp>
        <p:nvSpPr>
          <p:cNvPr id="8" name="角丸四角形吹き出し 7"/>
          <p:cNvSpPr/>
          <p:nvPr/>
        </p:nvSpPr>
        <p:spPr>
          <a:xfrm>
            <a:off x="6277816" y="3443198"/>
            <a:ext cx="2408984" cy="1152128"/>
          </a:xfrm>
          <a:prstGeom prst="wedgeRoundRectCallout">
            <a:avLst>
              <a:gd name="adj1" fmla="val -72045"/>
              <a:gd name="adj2" fmla="val 695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a:latin typeface="HGｺﾞｼｯｸM" panose="020B0609000000000000" pitchFamily="49" charset="-128"/>
                <a:ea typeface="HGｺﾞｼｯｸM" panose="020B0609000000000000" pitchFamily="49" charset="-128"/>
              </a:rPr>
              <a:t>時差勤務制度</a:t>
            </a:r>
            <a:endParaRPr kumimoji="1" lang="en-US" altLang="ja-JP" sz="2000" b="1" dirty="0">
              <a:latin typeface="HGｺﾞｼｯｸM" panose="020B0609000000000000" pitchFamily="49" charset="-128"/>
              <a:ea typeface="HGｺﾞｼｯｸM" panose="020B0609000000000000" pitchFamily="49" charset="-128"/>
            </a:endParaRPr>
          </a:p>
          <a:p>
            <a:pPr algn="ctr"/>
            <a:r>
              <a:rPr lang="ja-JP" altLang="en-US" sz="2000" b="1" spc="-300" dirty="0">
                <a:solidFill>
                  <a:schemeClr val="tx1"/>
                </a:solidFill>
                <a:latin typeface="HGｺﾞｼｯｸM" panose="020B0609000000000000" pitchFamily="49" charset="-128"/>
                <a:ea typeface="HGｺﾞｼｯｸM" panose="020B0609000000000000" pitchFamily="49" charset="-128"/>
              </a:rPr>
              <a:t>フレックスタイム制</a:t>
            </a:r>
            <a:endParaRPr kumimoji="1" lang="ja-JP" altLang="en-US" sz="2000" b="1" spc="-300" dirty="0">
              <a:solidFill>
                <a:schemeClr val="tx1"/>
              </a:solidFill>
              <a:latin typeface="HGｺﾞｼｯｸM" panose="020B0609000000000000" pitchFamily="49" charset="-128"/>
              <a:ea typeface="HGｺﾞｼｯｸM" panose="020B0609000000000000" pitchFamily="49" charset="-128"/>
            </a:endParaRPr>
          </a:p>
        </p:txBody>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8810" y="2636912"/>
            <a:ext cx="3121824" cy="2996951"/>
          </a:xfrm>
          <a:prstGeom prst="rect">
            <a:avLst/>
          </a:prstGeom>
        </p:spPr>
      </p:pic>
      <p:pic>
        <p:nvPicPr>
          <p:cNvPr id="10" name="10職員の働き方_Oasisによる合成音声">
            <a:hlinkClick r:id="" action="ppaction://media"/>
            <a:extLst>
              <a:ext uri="{FF2B5EF4-FFF2-40B4-BE49-F238E27FC236}">
                <a16:creationId xmlns:a16="http://schemas.microsoft.com/office/drawing/2014/main" id="{616E6D96-F902-9DC6-11D3-78BBCBE4DFF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4816" y="6061360"/>
            <a:ext cx="671252" cy="671252"/>
          </a:xfrm>
          <a:prstGeom prst="rect">
            <a:avLst/>
          </a:prstGeom>
        </p:spPr>
      </p:pic>
    </p:spTree>
    <p:extLst>
      <p:ext uri="{BB962C8B-B14F-4D97-AF65-F5344CB8AC3E}">
        <p14:creationId xmlns:p14="http://schemas.microsoft.com/office/powerpoint/2010/main" val="11772979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744"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68702" y="2852936"/>
            <a:ext cx="8806596" cy="1440160"/>
          </a:xfrm>
        </p:spPr>
        <p:txBody>
          <a:bodyPr>
            <a:normAutofit/>
          </a:bodyPr>
          <a:lstStyle/>
          <a:p>
            <a:pPr algn="ctr">
              <a:lnSpc>
                <a:spcPct val="150000"/>
              </a:lnSpc>
              <a:buNone/>
            </a:pPr>
            <a:r>
              <a:rPr lang="ja-JP" altLang="en-US" sz="4800" b="1" dirty="0">
                <a:latin typeface="+mj-ea"/>
                <a:ea typeface="+mj-ea"/>
              </a:rPr>
              <a:t>○法務職員の業務等のご紹介</a:t>
            </a:r>
          </a:p>
          <a:p>
            <a:pPr algn="ctr">
              <a:lnSpc>
                <a:spcPct val="150000"/>
              </a:lnSpc>
              <a:buNone/>
            </a:pPr>
            <a:endParaRPr lang="ja-JP" altLang="en-US" sz="4800" b="1" dirty="0">
              <a:latin typeface="+mj-ea"/>
              <a:ea typeface="+mj-ea"/>
            </a:endParaRPr>
          </a:p>
        </p:txBody>
      </p:sp>
      <p:sp>
        <p:nvSpPr>
          <p:cNvPr id="4" name="スライド番号プレースホルダ 3"/>
          <p:cNvSpPr>
            <a:spLocks noGrp="1"/>
          </p:cNvSpPr>
          <p:nvPr>
            <p:ph type="sldNum" sz="quarter" idx="12"/>
          </p:nvPr>
        </p:nvSpPr>
        <p:spPr/>
        <p:txBody>
          <a:bodyPr/>
          <a:lstStyle/>
          <a:p>
            <a:r>
              <a:rPr kumimoji="1" lang="en-US" altLang="ja-JP" dirty="0"/>
              <a:t>11</a:t>
            </a:r>
            <a:endParaRPr kumimoji="1" lang="ja-JP" altLang="en-US" dirty="0"/>
          </a:p>
        </p:txBody>
      </p:sp>
    </p:spTree>
    <p:extLst>
      <p:ext uri="{BB962C8B-B14F-4D97-AF65-F5344CB8AC3E}">
        <p14:creationId xmlns:p14="http://schemas.microsoft.com/office/powerpoint/2010/main" val="829606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457200" y="5157192"/>
            <a:ext cx="8147248" cy="115212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484632" y="1772816"/>
            <a:ext cx="8229600" cy="4657704"/>
          </a:xfrm>
        </p:spPr>
        <p:txBody>
          <a:bodyPr>
            <a:normAutofit fontScale="92500" lnSpcReduction="10000"/>
          </a:bodyPr>
          <a:lstStyle/>
          <a:p>
            <a:pPr marL="109728" indent="0">
              <a:buNone/>
            </a:pPr>
            <a:r>
              <a:rPr lang="ja-JP" altLang="en-US" dirty="0">
                <a:latin typeface="+mj-ea"/>
                <a:ea typeface="+mj-ea"/>
              </a:rPr>
              <a:t>〇法務職員とは？</a:t>
            </a:r>
            <a:endParaRPr lang="en-US" altLang="ja-JP" dirty="0">
              <a:latin typeface="+mj-ea"/>
              <a:ea typeface="+mj-ea"/>
            </a:endParaRPr>
          </a:p>
          <a:p>
            <a:pPr marL="109728" indent="0">
              <a:buNone/>
            </a:pPr>
            <a:r>
              <a:rPr kumimoji="1" lang="ja-JP" altLang="en-US" dirty="0">
                <a:latin typeface="+mj-ea"/>
                <a:ea typeface="+mj-ea"/>
              </a:rPr>
              <a:t>　・法曹資格を前提に採用された職員</a:t>
            </a:r>
            <a:endParaRPr kumimoji="1" lang="en-US" altLang="ja-JP" dirty="0">
              <a:latin typeface="+mj-ea"/>
              <a:ea typeface="+mj-ea"/>
            </a:endParaRPr>
          </a:p>
          <a:p>
            <a:pPr marL="109728" indent="0">
              <a:buNone/>
            </a:pPr>
            <a:r>
              <a:rPr kumimoji="1" lang="ja-JP" altLang="en-US" dirty="0">
                <a:latin typeface="+mj-ea"/>
                <a:ea typeface="+mj-ea"/>
              </a:rPr>
              <a:t>　　（平成</a:t>
            </a:r>
            <a:r>
              <a:rPr kumimoji="1" lang="en-US" altLang="ja-JP" dirty="0">
                <a:latin typeface="+mj-ea"/>
                <a:ea typeface="+mj-ea"/>
              </a:rPr>
              <a:t>27</a:t>
            </a:r>
            <a:r>
              <a:rPr kumimoji="1" lang="ja-JP" altLang="en-US" dirty="0">
                <a:latin typeface="+mj-ea"/>
                <a:ea typeface="+mj-ea"/>
              </a:rPr>
              <a:t>年度より採用開始）</a:t>
            </a:r>
            <a:endParaRPr kumimoji="1" lang="en-US" altLang="ja-JP" dirty="0">
              <a:latin typeface="+mj-ea"/>
              <a:ea typeface="+mj-ea"/>
            </a:endParaRPr>
          </a:p>
          <a:p>
            <a:pPr marL="109728" indent="0">
              <a:buNone/>
            </a:pPr>
            <a:r>
              <a:rPr kumimoji="1" lang="ja-JP" altLang="en-US" dirty="0">
                <a:latin typeface="+mj-ea"/>
                <a:ea typeface="+mj-ea"/>
              </a:rPr>
              <a:t>〇現況</a:t>
            </a:r>
            <a:endParaRPr kumimoji="1" lang="en-US" altLang="ja-JP" dirty="0">
              <a:latin typeface="+mj-ea"/>
              <a:ea typeface="+mj-ea"/>
            </a:endParaRPr>
          </a:p>
          <a:p>
            <a:pPr marL="109728" indent="0">
              <a:buNone/>
            </a:pPr>
            <a:r>
              <a:rPr lang="ja-JP" altLang="en-US" dirty="0">
                <a:latin typeface="+mj-ea"/>
                <a:ea typeface="+mj-ea"/>
              </a:rPr>
              <a:t>　・募集開始（令和８年６月</a:t>
            </a:r>
            <a:r>
              <a:rPr lang="en-US" altLang="ja-JP" dirty="0">
                <a:latin typeface="+mj-ea"/>
                <a:ea typeface="+mj-ea"/>
              </a:rPr>
              <a:t>22</a:t>
            </a:r>
            <a:r>
              <a:rPr lang="ja-JP" altLang="en-US" dirty="0">
                <a:latin typeface="+mj-ea"/>
                <a:ea typeface="+mj-ea"/>
              </a:rPr>
              <a:t>日）時点において、</a:t>
            </a:r>
            <a:endParaRPr lang="en-US" altLang="ja-JP" dirty="0">
              <a:latin typeface="+mj-ea"/>
              <a:ea typeface="+mj-ea"/>
            </a:endParaRPr>
          </a:p>
          <a:p>
            <a:pPr marL="109728" indent="0">
              <a:buNone/>
            </a:pPr>
            <a:r>
              <a:rPr lang="ja-JP" altLang="en-US" dirty="0">
                <a:latin typeface="+mj-ea"/>
                <a:ea typeface="+mj-ea"/>
              </a:rPr>
              <a:t>　　８名の法務職員が総務局などに在籍</a:t>
            </a:r>
            <a:endParaRPr lang="en-US" altLang="ja-JP" dirty="0">
              <a:latin typeface="+mj-ea"/>
              <a:ea typeface="+mj-ea"/>
            </a:endParaRPr>
          </a:p>
          <a:p>
            <a:pPr marL="109728" indent="0">
              <a:buNone/>
            </a:pPr>
            <a:r>
              <a:rPr kumimoji="1" lang="ja-JP" altLang="en-US" dirty="0">
                <a:latin typeface="+mj-ea"/>
                <a:ea typeface="+mj-ea"/>
              </a:rPr>
              <a:t>　　（経歴）</a:t>
            </a:r>
            <a:endParaRPr kumimoji="1" lang="en-US" altLang="ja-JP" dirty="0">
              <a:latin typeface="+mj-ea"/>
              <a:ea typeface="+mj-ea"/>
            </a:endParaRPr>
          </a:p>
          <a:p>
            <a:pPr marL="109728" indent="0">
              <a:buNone/>
            </a:pPr>
            <a:r>
              <a:rPr lang="ja-JP" altLang="en-US" dirty="0">
                <a:latin typeface="+mj-ea"/>
                <a:ea typeface="+mj-ea"/>
              </a:rPr>
              <a:t>　　　過去１～６年程度の弁護士経験</a:t>
            </a:r>
            <a:endParaRPr kumimoji="1" lang="en-US" altLang="ja-JP" dirty="0">
              <a:latin typeface="+mj-ea"/>
              <a:ea typeface="+mj-ea"/>
            </a:endParaRPr>
          </a:p>
          <a:p>
            <a:pPr marL="109728" indent="0">
              <a:buNone/>
            </a:pPr>
            <a:r>
              <a:rPr kumimoji="1" lang="ja-JP" altLang="en-US" dirty="0"/>
              <a:t>　</a:t>
            </a:r>
          </a:p>
          <a:p>
            <a:pPr marL="109728" indent="0">
              <a:buNone/>
            </a:pPr>
            <a:r>
              <a:rPr kumimoji="1" lang="ja-JP" altLang="en-US" b="1" dirty="0">
                <a:solidFill>
                  <a:schemeClr val="bg1"/>
                </a:solidFill>
                <a:latin typeface="+mj-ea"/>
                <a:ea typeface="+mj-ea"/>
              </a:rPr>
              <a:t>各自が各々の法曹経験・法的知識を生かして本市に生ずる様々な法律問題に取り組んでいます！</a:t>
            </a:r>
            <a:endParaRPr kumimoji="1" lang="en-US" altLang="ja-JP" b="1" dirty="0">
              <a:solidFill>
                <a:schemeClr val="bg1"/>
              </a:solidFill>
              <a:latin typeface="+mj-ea"/>
              <a:ea typeface="+mj-ea"/>
            </a:endParaRPr>
          </a:p>
          <a:p>
            <a:pPr marL="109728" indent="0">
              <a:buNone/>
            </a:pPr>
            <a:endParaRPr kumimoji="1" lang="ja-JP" altLang="en-US" dirty="0"/>
          </a:p>
        </p:txBody>
      </p:sp>
      <p:sp>
        <p:nvSpPr>
          <p:cNvPr id="2" name="タイトル 1"/>
          <p:cNvSpPr>
            <a:spLocks noGrp="1"/>
          </p:cNvSpPr>
          <p:nvPr>
            <p:ph type="title"/>
          </p:nvPr>
        </p:nvSpPr>
        <p:spPr>
          <a:xfrm>
            <a:off x="323528" y="836712"/>
            <a:ext cx="8363272" cy="1008112"/>
          </a:xfrm>
        </p:spPr>
        <p:txBody>
          <a:bodyPr/>
          <a:lstStyle/>
          <a:p>
            <a:r>
              <a:rPr kumimoji="1" lang="ja-JP" altLang="en-US" dirty="0"/>
              <a:t>法務</a:t>
            </a:r>
            <a:r>
              <a:rPr lang="ja-JP" altLang="en-US" dirty="0"/>
              <a:t>職員のご紹介</a:t>
            </a:r>
            <a:endParaRPr kumimoji="1" lang="ja-JP" altLang="en-US" dirty="0"/>
          </a:p>
        </p:txBody>
      </p:sp>
      <p:sp>
        <p:nvSpPr>
          <p:cNvPr id="4" name="スライド番号プレースホルダー 3"/>
          <p:cNvSpPr>
            <a:spLocks noGrp="1"/>
          </p:cNvSpPr>
          <p:nvPr>
            <p:ph type="sldNum" sz="quarter" idx="12"/>
          </p:nvPr>
        </p:nvSpPr>
        <p:spPr/>
        <p:txBody>
          <a:bodyPr/>
          <a:lstStyle/>
          <a:p>
            <a:fld id="{128A3DEC-F74A-486B-874A-F02DB1219528}" type="slidenum">
              <a:rPr kumimoji="1" lang="ja-JP" altLang="en-US" smtClean="0"/>
              <a:pPr/>
              <a:t>12</a:t>
            </a:fld>
            <a:endParaRPr kumimoji="1" lang="ja-JP" altLang="en-US" dirty="0"/>
          </a:p>
        </p:txBody>
      </p:sp>
      <p:pic>
        <p:nvPicPr>
          <p:cNvPr id="5" name="12法務職員のご紹介_Oasisによる合成音声">
            <a:hlinkClick r:id="" action="ppaction://media"/>
            <a:extLst>
              <a:ext uri="{FF2B5EF4-FFF2-40B4-BE49-F238E27FC236}">
                <a16:creationId xmlns:a16="http://schemas.microsoft.com/office/drawing/2014/main" id="{7522848C-6E2D-CE2F-79D6-1AFBF029ADD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144" y="6050756"/>
            <a:ext cx="635248" cy="635248"/>
          </a:xfrm>
          <a:prstGeom prst="rect">
            <a:avLst/>
          </a:prstGeom>
        </p:spPr>
      </p:pic>
    </p:spTree>
    <p:extLst>
      <p:ext uri="{BB962C8B-B14F-4D97-AF65-F5344CB8AC3E}">
        <p14:creationId xmlns:p14="http://schemas.microsoft.com/office/powerpoint/2010/main" val="42252561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77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128A3DEC-F74A-486B-874A-F02DB1219528}" type="slidenum">
              <a:rPr kumimoji="1" lang="ja-JP" altLang="en-US" smtClean="0"/>
              <a:pPr/>
              <a:t>13</a:t>
            </a:fld>
            <a:endParaRPr kumimoji="1" lang="ja-JP" altLang="en-US" dirty="0"/>
          </a:p>
        </p:txBody>
      </p:sp>
      <p:sp>
        <p:nvSpPr>
          <p:cNvPr id="4" name="正方形/長方形 3"/>
          <p:cNvSpPr/>
          <p:nvPr/>
        </p:nvSpPr>
        <p:spPr>
          <a:xfrm>
            <a:off x="457200" y="1196752"/>
            <a:ext cx="8229600" cy="151216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3200" dirty="0">
                <a:latin typeface="+mj-ea"/>
                <a:ea typeface="+mj-ea"/>
              </a:rPr>
              <a:t>法務職員の業務のうち、</a:t>
            </a:r>
          </a:p>
          <a:p>
            <a:pPr algn="ctr"/>
            <a:r>
              <a:rPr lang="ja-JP" altLang="en-US" sz="3200" dirty="0">
                <a:latin typeface="+mj-ea"/>
                <a:ea typeface="+mj-ea"/>
              </a:rPr>
              <a:t>ご担当いただく主な業務を紹介します。</a:t>
            </a:r>
          </a:p>
        </p:txBody>
      </p:sp>
      <p:pic>
        <p:nvPicPr>
          <p:cNvPr id="3" name="図 2" descr="[無料イラスト] 書類を持って斜めを向いている女性社員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0062" y="4299854"/>
            <a:ext cx="1733938" cy="2171300"/>
          </a:xfrm>
          <a:prstGeom prst="rect">
            <a:avLst/>
          </a:prstGeom>
        </p:spPr>
      </p:pic>
      <p:sp>
        <p:nvSpPr>
          <p:cNvPr id="5" name="角丸四角形吹き出し 4"/>
          <p:cNvSpPr/>
          <p:nvPr/>
        </p:nvSpPr>
        <p:spPr>
          <a:xfrm>
            <a:off x="323528" y="2924944"/>
            <a:ext cx="7218099" cy="3384376"/>
          </a:xfrm>
          <a:prstGeom prst="wedgeRoundRectCallout">
            <a:avLst>
              <a:gd name="adj1" fmla="val 56484"/>
              <a:gd name="adj2" fmla="val 42863"/>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ja-JP" altLang="en-US" sz="2400" dirty="0">
                <a:latin typeface="+mj-ea"/>
                <a:ea typeface="+mj-ea"/>
              </a:rPr>
              <a:t>審査ラインでは、課長１名、課長代理１名、係長２名、係員４名（このうち、係長</a:t>
            </a:r>
            <a:r>
              <a:rPr lang="en-US" altLang="ja-JP" sz="2400" dirty="0">
                <a:latin typeface="+mj-ea"/>
                <a:ea typeface="+mj-ea"/>
              </a:rPr>
              <a:t>1</a:t>
            </a:r>
            <a:r>
              <a:rPr lang="ja-JP" altLang="en-US" sz="2400" dirty="0">
                <a:latin typeface="+mj-ea"/>
                <a:ea typeface="+mj-ea"/>
              </a:rPr>
              <a:t>名、係員４名が法務職員）の体制で、</a:t>
            </a:r>
            <a:endParaRPr lang="en-US" altLang="ja-JP" sz="2400" dirty="0">
              <a:latin typeface="+mj-ea"/>
              <a:ea typeface="+mj-ea"/>
            </a:endParaRPr>
          </a:p>
          <a:p>
            <a:r>
              <a:rPr lang="ja-JP" altLang="en-US" sz="2400" dirty="0">
                <a:latin typeface="+mj-ea"/>
                <a:ea typeface="+mj-ea"/>
              </a:rPr>
              <a:t>・法的リスク審査制度</a:t>
            </a:r>
            <a:endParaRPr lang="en-US" altLang="ja-JP" sz="2400" dirty="0">
              <a:latin typeface="+mj-ea"/>
              <a:ea typeface="+mj-ea"/>
            </a:endParaRPr>
          </a:p>
          <a:p>
            <a:r>
              <a:rPr lang="ja-JP" altLang="en-US" sz="2400" dirty="0">
                <a:latin typeface="+mj-ea"/>
                <a:ea typeface="+mj-ea"/>
              </a:rPr>
              <a:t>・リーガルサポーターズ制度</a:t>
            </a:r>
            <a:endParaRPr lang="en-US" altLang="ja-JP" sz="2400" dirty="0">
              <a:latin typeface="+mj-ea"/>
              <a:ea typeface="+mj-ea"/>
            </a:endParaRPr>
          </a:p>
          <a:p>
            <a:r>
              <a:rPr lang="ja-JP" altLang="en-US" sz="2400" dirty="0">
                <a:latin typeface="+mj-ea"/>
                <a:ea typeface="+mj-ea"/>
              </a:rPr>
              <a:t>・</a:t>
            </a:r>
            <a:r>
              <a:rPr lang="zh-TW" altLang="en-US" sz="2400" dirty="0">
                <a:latin typeface="+mj-ea"/>
                <a:ea typeface="+mj-ea"/>
              </a:rPr>
              <a:t>研修、情報発信</a:t>
            </a:r>
            <a:endParaRPr lang="en-US" altLang="ja-JP" sz="2400" dirty="0">
              <a:latin typeface="+mj-ea"/>
              <a:ea typeface="+mj-ea"/>
            </a:endParaRPr>
          </a:p>
          <a:p>
            <a:r>
              <a:rPr lang="ja-JP" altLang="en-US" sz="2400" dirty="0">
                <a:latin typeface="+mj-ea"/>
                <a:ea typeface="+mj-ea"/>
              </a:rPr>
              <a:t>に係る業務を担当しています。</a:t>
            </a:r>
            <a:endParaRPr lang="en-US" altLang="ja-JP" sz="2400" dirty="0">
              <a:latin typeface="+mj-ea"/>
              <a:ea typeface="+mj-ea"/>
            </a:endParaRPr>
          </a:p>
        </p:txBody>
      </p:sp>
    </p:spTree>
    <p:extLst>
      <p:ext uri="{BB962C8B-B14F-4D97-AF65-F5344CB8AC3E}">
        <p14:creationId xmlns:p14="http://schemas.microsoft.com/office/powerpoint/2010/main" val="830262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620688"/>
            <a:ext cx="8229600" cy="720080"/>
          </a:xfrm>
        </p:spPr>
        <p:txBody>
          <a:bodyPr>
            <a:noAutofit/>
          </a:bodyPr>
          <a:lstStyle/>
          <a:p>
            <a:r>
              <a:rPr kumimoji="1" lang="ja-JP" altLang="en-US" sz="2400" dirty="0"/>
              <a:t>　</a:t>
            </a:r>
            <a:r>
              <a:rPr kumimoji="1" lang="ja-JP" altLang="en-US" sz="3200" b="1" dirty="0"/>
              <a:t>①　法的リスク審査制度</a:t>
            </a:r>
          </a:p>
        </p:txBody>
      </p:sp>
      <p:sp>
        <p:nvSpPr>
          <p:cNvPr id="3" name="コンテンツ プレースホルダー 2"/>
          <p:cNvSpPr>
            <a:spLocks noGrp="1"/>
          </p:cNvSpPr>
          <p:nvPr>
            <p:ph sz="half" idx="1"/>
          </p:nvPr>
        </p:nvSpPr>
        <p:spPr>
          <a:xfrm>
            <a:off x="683568" y="1340769"/>
            <a:ext cx="8280920" cy="1512168"/>
          </a:xfrm>
        </p:spPr>
        <p:txBody>
          <a:bodyPr>
            <a:noAutofit/>
          </a:bodyPr>
          <a:lstStyle/>
          <a:p>
            <a:pPr marL="109728" indent="0">
              <a:buNone/>
            </a:pPr>
            <a:r>
              <a:rPr lang="ja-JP" altLang="en-US" dirty="0">
                <a:latin typeface="+mj-ea"/>
                <a:ea typeface="+mj-ea"/>
              </a:rPr>
              <a:t>■　大阪市において実施している</a:t>
            </a:r>
            <a:r>
              <a:rPr lang="ja-JP" altLang="en-US" b="1" dirty="0">
                <a:solidFill>
                  <a:srgbClr val="FF0000"/>
                </a:solidFill>
                <a:latin typeface="+mj-ea"/>
                <a:ea typeface="+mj-ea"/>
              </a:rPr>
              <a:t>予防法務制度</a:t>
            </a:r>
            <a:r>
              <a:rPr lang="ja-JP" altLang="en-US" dirty="0">
                <a:latin typeface="+mj-ea"/>
                <a:ea typeface="+mj-ea"/>
              </a:rPr>
              <a:t>です。</a:t>
            </a:r>
            <a:endParaRPr lang="en-US" altLang="ja-JP" dirty="0">
              <a:latin typeface="+mj-ea"/>
              <a:ea typeface="+mj-ea"/>
            </a:endParaRPr>
          </a:p>
          <a:p>
            <a:pPr marL="357188" indent="-247650">
              <a:buNone/>
            </a:pPr>
            <a:r>
              <a:rPr lang="ja-JP" altLang="en-US" dirty="0">
                <a:latin typeface="+mj-ea"/>
                <a:ea typeface="+mj-ea"/>
              </a:rPr>
              <a:t>■　法的な責任や不利益、紛争事案などの発生を予防または抑制（法的リスク管理）するために、大阪市の事務事業に係る一定の契約書等の法的な文書について、法務職員が法的リスク審査をします。</a:t>
            </a:r>
            <a:endParaRPr lang="en-US" altLang="ja-JP" dirty="0">
              <a:latin typeface="+mj-ea"/>
              <a:ea typeface="+mj-ea"/>
            </a:endParaRPr>
          </a:p>
        </p:txBody>
      </p:sp>
      <p:sp>
        <p:nvSpPr>
          <p:cNvPr id="6" name="スライド番号プレースホルダ 5"/>
          <p:cNvSpPr>
            <a:spLocks noGrp="1"/>
          </p:cNvSpPr>
          <p:nvPr>
            <p:ph type="sldNum" sz="quarter" idx="12"/>
          </p:nvPr>
        </p:nvSpPr>
        <p:spPr/>
        <p:txBody>
          <a:bodyPr/>
          <a:lstStyle/>
          <a:p>
            <a:fld id="{128A3DEC-F74A-486B-874A-F02DB1219528}" type="slidenum">
              <a:rPr kumimoji="1" lang="ja-JP" altLang="en-US" smtClean="0"/>
              <a:pPr/>
              <a:t>14</a:t>
            </a:fld>
            <a:endParaRPr kumimoji="1" lang="ja-JP" altLang="en-US" dirty="0"/>
          </a:p>
        </p:txBody>
      </p:sp>
      <p:sp>
        <p:nvSpPr>
          <p:cNvPr id="10" name="正方形/長方形 9"/>
          <p:cNvSpPr/>
          <p:nvPr/>
        </p:nvSpPr>
        <p:spPr>
          <a:xfrm>
            <a:off x="863554" y="2996952"/>
            <a:ext cx="7956918" cy="30963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latin typeface="+mj-ea"/>
                <a:ea typeface="+mj-ea"/>
              </a:rPr>
              <a:t>具体的な業務イメージ</a:t>
            </a:r>
            <a:r>
              <a:rPr kumimoji="1" lang="en-US" altLang="ja-JP" sz="2000" dirty="0">
                <a:latin typeface="+mj-ea"/>
                <a:ea typeface="+mj-ea"/>
              </a:rPr>
              <a:t>…</a:t>
            </a:r>
          </a:p>
          <a:p>
            <a:pPr algn="ctr"/>
            <a:endParaRPr lang="en-US" altLang="ja-JP" sz="2000" dirty="0">
              <a:latin typeface="+mj-ea"/>
              <a:ea typeface="+mj-ea"/>
            </a:endParaRPr>
          </a:p>
          <a:p>
            <a:r>
              <a:rPr lang="ja-JP" altLang="en-US" sz="2200" dirty="0">
                <a:latin typeface="+mj-ea"/>
                <a:ea typeface="+mj-ea"/>
              </a:rPr>
              <a:t>■　事業担当局から法的リスク審査の依頼を受けます。</a:t>
            </a:r>
            <a:endParaRPr lang="en-US" altLang="ja-JP" sz="2200" dirty="0">
              <a:latin typeface="+mj-ea"/>
              <a:ea typeface="+mj-ea"/>
            </a:endParaRPr>
          </a:p>
          <a:p>
            <a:r>
              <a:rPr lang="ja-JP" altLang="en-US" sz="2200" dirty="0">
                <a:latin typeface="+mj-ea"/>
                <a:ea typeface="+mj-ea"/>
              </a:rPr>
              <a:t>■　事業担当局から事業内容の説明を受けます。</a:t>
            </a:r>
            <a:endParaRPr lang="en-US" altLang="ja-JP" sz="2200" dirty="0">
              <a:latin typeface="+mj-ea"/>
              <a:ea typeface="+mj-ea"/>
            </a:endParaRPr>
          </a:p>
          <a:p>
            <a:pPr indent="-900000"/>
            <a:r>
              <a:rPr lang="ja-JP" altLang="en-US" sz="2200" dirty="0">
                <a:latin typeface="+mj-ea"/>
                <a:ea typeface="+mj-ea"/>
              </a:rPr>
              <a:t>■　事業内容を踏まえて、法的課題がないかを審査します。</a:t>
            </a:r>
            <a:endParaRPr lang="en-US" altLang="ja-JP" sz="2200" dirty="0">
              <a:latin typeface="+mj-ea"/>
              <a:ea typeface="+mj-ea"/>
            </a:endParaRPr>
          </a:p>
          <a:p>
            <a:pPr marL="273050" indent="-273050"/>
            <a:r>
              <a:rPr lang="ja-JP" altLang="en-US" sz="2200" dirty="0">
                <a:latin typeface="+mj-ea"/>
                <a:ea typeface="+mj-ea"/>
              </a:rPr>
              <a:t>■　審査結果（①「外部弁護士へ相談されたい」、②「内容等を再検討されたい」、又は③「特段の法的課題なし」等）を記した文書を作成し、事業担当局に提示します。</a:t>
            </a:r>
          </a:p>
          <a:p>
            <a:pPr indent="-900000"/>
            <a:endParaRPr lang="en-US" altLang="ja-JP" sz="2200" dirty="0">
              <a:latin typeface="+mj-ea"/>
              <a:ea typeface="+mj-ea"/>
            </a:endParaRPr>
          </a:p>
        </p:txBody>
      </p:sp>
    </p:spTree>
    <p:extLst>
      <p:ext uri="{BB962C8B-B14F-4D97-AF65-F5344CB8AC3E}">
        <p14:creationId xmlns:p14="http://schemas.microsoft.com/office/powerpoint/2010/main" val="2169617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692696"/>
            <a:ext cx="8229600" cy="720080"/>
          </a:xfrm>
        </p:spPr>
        <p:txBody>
          <a:bodyPr>
            <a:noAutofit/>
          </a:bodyPr>
          <a:lstStyle/>
          <a:p>
            <a:r>
              <a:rPr kumimoji="1" lang="ja-JP" altLang="en-US" sz="2400" dirty="0"/>
              <a:t>　</a:t>
            </a:r>
            <a:r>
              <a:rPr lang="ja-JP" altLang="en-US" sz="3200" b="1" dirty="0"/>
              <a:t>②</a:t>
            </a:r>
            <a:r>
              <a:rPr kumimoji="1" lang="ja-JP" altLang="en-US" sz="3200" b="1" dirty="0"/>
              <a:t>　</a:t>
            </a:r>
            <a:r>
              <a:rPr lang="ja-JP" altLang="en-US" sz="3200" b="1" dirty="0"/>
              <a:t>リーガルサポーターズ制度</a:t>
            </a:r>
            <a:endParaRPr kumimoji="1" lang="ja-JP" altLang="en-US" sz="3200" b="1" dirty="0"/>
          </a:p>
        </p:txBody>
      </p:sp>
      <p:sp>
        <p:nvSpPr>
          <p:cNvPr id="3" name="コンテンツ プレースホルダー 2"/>
          <p:cNvSpPr>
            <a:spLocks noGrp="1"/>
          </p:cNvSpPr>
          <p:nvPr>
            <p:ph sz="half" idx="1"/>
          </p:nvPr>
        </p:nvSpPr>
        <p:spPr>
          <a:xfrm>
            <a:off x="899592" y="1340768"/>
            <a:ext cx="7416824" cy="4005891"/>
          </a:xfrm>
        </p:spPr>
        <p:txBody>
          <a:bodyPr>
            <a:noAutofit/>
          </a:bodyPr>
          <a:lstStyle/>
          <a:p>
            <a:pPr marL="357188" indent="-247650">
              <a:buNone/>
            </a:pPr>
            <a:r>
              <a:rPr lang="ja-JP" altLang="en-US" dirty="0">
                <a:latin typeface="+mj-ea"/>
                <a:ea typeface="+mj-ea"/>
              </a:rPr>
              <a:t>■　リーガルサポーターズ制度とは、本市職員が業務を執行する上でリーガルチェックの必要性が生じたとき、適時に弁護士の法律相談を受けられる制度です。</a:t>
            </a:r>
            <a:endParaRPr lang="en-US" altLang="ja-JP" dirty="0">
              <a:latin typeface="+mj-ea"/>
              <a:ea typeface="+mj-ea"/>
            </a:endParaRPr>
          </a:p>
          <a:p>
            <a:pPr marL="357188" indent="-247650">
              <a:buNone/>
            </a:pPr>
            <a:r>
              <a:rPr lang="ja-JP" altLang="en-US" dirty="0">
                <a:latin typeface="+mj-ea"/>
                <a:ea typeface="+mj-ea"/>
              </a:rPr>
              <a:t>■　各所管局からの相談依頼を受け付け、有用な相談ができるよう法的観点から相談内容を整理し、弁護士群（リーガルサポーターズ）の中から事案に最も適した弁護士を選定し、法律相談の実施につなげる役割を担っています。</a:t>
            </a:r>
            <a:endParaRPr lang="en-US" altLang="ja-JP" dirty="0">
              <a:latin typeface="+mj-ea"/>
              <a:ea typeface="+mj-ea"/>
            </a:endParaRPr>
          </a:p>
        </p:txBody>
      </p:sp>
      <p:sp>
        <p:nvSpPr>
          <p:cNvPr id="6" name="スライド番号プレースホルダ 5"/>
          <p:cNvSpPr>
            <a:spLocks noGrp="1"/>
          </p:cNvSpPr>
          <p:nvPr>
            <p:ph type="sldNum" sz="quarter" idx="12"/>
          </p:nvPr>
        </p:nvSpPr>
        <p:spPr/>
        <p:txBody>
          <a:bodyPr/>
          <a:lstStyle/>
          <a:p>
            <a:fld id="{128A3DEC-F74A-486B-874A-F02DB1219528}" type="slidenum">
              <a:rPr kumimoji="1" lang="ja-JP" altLang="en-US" smtClean="0"/>
              <a:pPr/>
              <a:t>15</a:t>
            </a:fld>
            <a:endParaRPr kumimoji="1" lang="ja-JP" altLang="en-US" dirty="0"/>
          </a:p>
        </p:txBody>
      </p:sp>
      <p:sp>
        <p:nvSpPr>
          <p:cNvPr id="5" name="正方形/長方形 4"/>
          <p:cNvSpPr/>
          <p:nvPr/>
        </p:nvSpPr>
        <p:spPr>
          <a:xfrm>
            <a:off x="1012736" y="3933056"/>
            <a:ext cx="7272808" cy="24482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2000" dirty="0">
                <a:latin typeface="+mj-ea"/>
                <a:ea typeface="+mj-ea"/>
              </a:rPr>
              <a:t>○　</a:t>
            </a:r>
            <a:r>
              <a:rPr kumimoji="1" lang="ja-JP" altLang="en-US" sz="2000" dirty="0">
                <a:latin typeface="+mj-ea"/>
                <a:ea typeface="+mj-ea"/>
              </a:rPr>
              <a:t>法務職員</a:t>
            </a:r>
            <a:r>
              <a:rPr lang="ja-JP" altLang="en-US" sz="2000" dirty="0">
                <a:latin typeface="+mj-ea"/>
                <a:ea typeface="+mj-ea"/>
              </a:rPr>
              <a:t>は具体的には以下のような事務を行っています。</a:t>
            </a:r>
            <a:endParaRPr lang="en-US" altLang="ja-JP" sz="2000" dirty="0">
              <a:latin typeface="+mj-ea"/>
              <a:ea typeface="+mj-ea"/>
            </a:endParaRPr>
          </a:p>
          <a:p>
            <a:r>
              <a:rPr lang="ja-JP" altLang="en-US" sz="2000" dirty="0">
                <a:latin typeface="+mj-ea"/>
                <a:ea typeface="+mj-ea"/>
              </a:rPr>
              <a:t>　◆ 各所管局からの相談</a:t>
            </a:r>
            <a:r>
              <a:rPr kumimoji="1" lang="ja-JP" altLang="en-US" sz="2000" dirty="0">
                <a:latin typeface="+mj-ea"/>
                <a:ea typeface="+mj-ea"/>
              </a:rPr>
              <a:t>内容の確認・調整</a:t>
            </a:r>
            <a:endParaRPr kumimoji="1" lang="en-US" altLang="ja-JP" sz="2000" dirty="0">
              <a:latin typeface="+mj-ea"/>
              <a:ea typeface="+mj-ea"/>
            </a:endParaRPr>
          </a:p>
          <a:p>
            <a:r>
              <a:rPr lang="ja-JP" altLang="en-US" sz="2000" dirty="0">
                <a:latin typeface="+mj-ea"/>
                <a:ea typeface="+mj-ea"/>
              </a:rPr>
              <a:t>　◆ 相談担当弁護士の選定と弁護士への相談の依頼</a:t>
            </a:r>
            <a:endParaRPr kumimoji="1" lang="en-US" altLang="ja-JP" sz="2000" dirty="0">
              <a:latin typeface="+mj-ea"/>
              <a:ea typeface="+mj-ea"/>
            </a:endParaRPr>
          </a:p>
          <a:p>
            <a:endParaRPr kumimoji="1" lang="en-US" altLang="ja-JP" sz="2000" dirty="0">
              <a:latin typeface="+mj-ea"/>
              <a:ea typeface="+mj-ea"/>
            </a:endParaRPr>
          </a:p>
          <a:p>
            <a:pPr marL="273050" indent="-273050"/>
            <a:r>
              <a:rPr lang="ja-JP" altLang="en-US" sz="2000" dirty="0">
                <a:latin typeface="+mj-ea"/>
                <a:ea typeface="+mj-ea"/>
              </a:rPr>
              <a:t>〇　効果的な法律相談のためには、法的知識・感覚を生かした事前の相談内容の確認が最も重要となります！</a:t>
            </a:r>
            <a:endParaRPr kumimoji="1" lang="en-US" altLang="ja-JP" sz="2000" dirty="0">
              <a:latin typeface="+mj-ea"/>
              <a:ea typeface="+mj-ea"/>
            </a:endParaRPr>
          </a:p>
        </p:txBody>
      </p:sp>
    </p:spTree>
    <p:extLst>
      <p:ext uri="{BB962C8B-B14F-4D97-AF65-F5344CB8AC3E}">
        <p14:creationId xmlns:p14="http://schemas.microsoft.com/office/powerpoint/2010/main" val="2649912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8904" y="844826"/>
            <a:ext cx="8229600" cy="701824"/>
          </a:xfrm>
        </p:spPr>
        <p:txBody>
          <a:bodyPr>
            <a:noAutofit/>
          </a:bodyPr>
          <a:lstStyle/>
          <a:p>
            <a:r>
              <a:rPr kumimoji="1" lang="ja-JP" altLang="en-US" sz="2400" dirty="0"/>
              <a:t>　</a:t>
            </a:r>
            <a:r>
              <a:rPr kumimoji="1" lang="ja-JP" altLang="en-US" sz="3600" dirty="0"/>
              <a:t>③　職員向け法務能力向上研修</a:t>
            </a:r>
          </a:p>
        </p:txBody>
      </p:sp>
      <p:sp>
        <p:nvSpPr>
          <p:cNvPr id="3" name="コンテンツ プレースホルダー 2"/>
          <p:cNvSpPr>
            <a:spLocks noGrp="1"/>
          </p:cNvSpPr>
          <p:nvPr>
            <p:ph sz="half" idx="1"/>
          </p:nvPr>
        </p:nvSpPr>
        <p:spPr>
          <a:xfrm>
            <a:off x="457200" y="1844824"/>
            <a:ext cx="8363272" cy="2808312"/>
          </a:xfrm>
        </p:spPr>
        <p:txBody>
          <a:bodyPr>
            <a:noAutofit/>
          </a:bodyPr>
          <a:lstStyle/>
          <a:p>
            <a:pPr marL="452438" indent="-342900">
              <a:buNone/>
            </a:pPr>
            <a:r>
              <a:rPr kumimoji="1" lang="ja-JP" altLang="en-US" sz="2800" dirty="0">
                <a:latin typeface="+mj-ea"/>
                <a:ea typeface="+mj-ea"/>
              </a:rPr>
              <a:t>■　法務Ｇでは、職員に向けて法務能力の向上を目的とした研修を実施しています。</a:t>
            </a:r>
            <a:endParaRPr kumimoji="1" lang="en-US" altLang="ja-JP" sz="2800" dirty="0">
              <a:latin typeface="+mj-ea"/>
              <a:ea typeface="+mj-ea"/>
            </a:endParaRPr>
          </a:p>
          <a:p>
            <a:pPr marL="109728" indent="0">
              <a:buNone/>
            </a:pPr>
            <a:r>
              <a:rPr lang="ja-JP" altLang="en-US" sz="2800" dirty="0">
                <a:latin typeface="+mj-ea"/>
                <a:ea typeface="+mj-ea"/>
              </a:rPr>
              <a:t>　　</a:t>
            </a:r>
            <a:r>
              <a:rPr lang="en-US" altLang="ja-JP" sz="2800" dirty="0">
                <a:latin typeface="+mj-ea"/>
                <a:ea typeface="+mj-ea"/>
              </a:rPr>
              <a:t>※</a:t>
            </a:r>
            <a:r>
              <a:rPr lang="ja-JP" altLang="en-US" sz="2800" dirty="0">
                <a:latin typeface="+mj-ea"/>
                <a:ea typeface="+mj-ea"/>
              </a:rPr>
              <a:t> 令和７年度実施例</a:t>
            </a:r>
            <a:endParaRPr lang="en-US" altLang="ja-JP" sz="2800" dirty="0">
              <a:latin typeface="+mj-ea"/>
              <a:ea typeface="+mj-ea"/>
            </a:endParaRPr>
          </a:p>
          <a:p>
            <a:pPr marL="109728" indent="0">
              <a:buNone/>
            </a:pPr>
            <a:r>
              <a:rPr kumimoji="1" lang="ja-JP" altLang="en-US" sz="2800" dirty="0">
                <a:latin typeface="+mj-ea"/>
                <a:ea typeface="+mj-ea"/>
              </a:rPr>
              <a:t>　　　・</a:t>
            </a:r>
            <a:r>
              <a:rPr lang="ja-JP" altLang="en-US" sz="2800" dirty="0">
                <a:latin typeface="+mj-ea"/>
                <a:ea typeface="+mj-ea"/>
              </a:rPr>
              <a:t> </a:t>
            </a:r>
            <a:r>
              <a:rPr kumimoji="1" lang="ja-JP" altLang="en-US" sz="2800" dirty="0">
                <a:latin typeface="+mj-ea"/>
                <a:ea typeface="+mj-ea"/>
              </a:rPr>
              <a:t>法的リスク認識力向上研修</a:t>
            </a:r>
            <a:endParaRPr kumimoji="1" lang="en-US" altLang="ja-JP" sz="2800" dirty="0">
              <a:latin typeface="+mj-ea"/>
              <a:ea typeface="+mj-ea"/>
            </a:endParaRPr>
          </a:p>
          <a:p>
            <a:pPr marL="109728" indent="0">
              <a:buNone/>
            </a:pPr>
            <a:r>
              <a:rPr lang="ja-JP" altLang="en-US" dirty="0">
                <a:latin typeface="+mj-ea"/>
                <a:ea typeface="+mj-ea"/>
              </a:rPr>
              <a:t>　　　　　　　法的リスクの認識に必要な知識の説明や、</a:t>
            </a:r>
            <a:endParaRPr lang="en-US" altLang="ja-JP" dirty="0">
              <a:latin typeface="+mj-ea"/>
              <a:ea typeface="+mj-ea"/>
            </a:endParaRPr>
          </a:p>
          <a:p>
            <a:pPr marL="109728" indent="0">
              <a:buNone/>
            </a:pPr>
            <a:r>
              <a:rPr lang="ja-JP" altLang="en-US" dirty="0">
                <a:latin typeface="+mj-ea"/>
                <a:ea typeface="+mj-ea"/>
              </a:rPr>
              <a:t>　　　　　　　モデル事例を使用したグループワークを内容とする</a:t>
            </a:r>
            <a:endParaRPr lang="en-US" altLang="ja-JP" dirty="0">
              <a:latin typeface="+mj-ea"/>
              <a:ea typeface="+mj-ea"/>
            </a:endParaRPr>
          </a:p>
          <a:p>
            <a:pPr marL="109728" indent="0">
              <a:buNone/>
            </a:pPr>
            <a:r>
              <a:rPr lang="ja-JP" altLang="en-US" dirty="0">
                <a:latin typeface="+mj-ea"/>
                <a:ea typeface="+mj-ea"/>
              </a:rPr>
              <a:t>　　　　　　　実践的な研修</a:t>
            </a:r>
            <a:endParaRPr kumimoji="1" lang="en-US" altLang="ja-JP" dirty="0">
              <a:latin typeface="+mj-ea"/>
              <a:ea typeface="+mj-ea"/>
            </a:endParaRPr>
          </a:p>
        </p:txBody>
      </p:sp>
      <p:sp>
        <p:nvSpPr>
          <p:cNvPr id="6" name="スライド番号プレースホルダ 5"/>
          <p:cNvSpPr>
            <a:spLocks noGrp="1"/>
          </p:cNvSpPr>
          <p:nvPr>
            <p:ph type="sldNum" sz="quarter" idx="12"/>
          </p:nvPr>
        </p:nvSpPr>
        <p:spPr/>
        <p:txBody>
          <a:bodyPr/>
          <a:lstStyle/>
          <a:p>
            <a:fld id="{128A3DEC-F74A-486B-874A-F02DB1219528}" type="slidenum">
              <a:rPr kumimoji="1" lang="ja-JP" altLang="en-US" smtClean="0"/>
              <a:pPr/>
              <a:t>16</a:t>
            </a:fld>
            <a:endParaRPr kumimoji="1" lang="ja-JP" altLang="en-US" dirty="0"/>
          </a:p>
        </p:txBody>
      </p:sp>
      <p:sp>
        <p:nvSpPr>
          <p:cNvPr id="8" name="正方形/長方形 7"/>
          <p:cNvSpPr/>
          <p:nvPr/>
        </p:nvSpPr>
        <p:spPr>
          <a:xfrm>
            <a:off x="822412" y="5085184"/>
            <a:ext cx="7632848" cy="12607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73050" indent="-273050"/>
            <a:r>
              <a:rPr lang="ja-JP" altLang="en-US" sz="2400" dirty="0">
                <a:latin typeface="+mj-ea"/>
                <a:ea typeface="+mj-ea"/>
              </a:rPr>
              <a:t>◎</a:t>
            </a:r>
            <a:r>
              <a:rPr kumimoji="1" lang="ja-JP" altLang="en-US" sz="2400" dirty="0">
                <a:latin typeface="+mj-ea"/>
                <a:ea typeface="+mj-ea"/>
              </a:rPr>
              <a:t>　研修の企画、コンテンツ作成、講師等</a:t>
            </a:r>
            <a:r>
              <a:rPr lang="ja-JP" altLang="en-US" sz="2400" dirty="0">
                <a:latin typeface="+mj-ea"/>
                <a:ea typeface="+mj-ea"/>
              </a:rPr>
              <a:t>が</a:t>
            </a:r>
            <a:r>
              <a:rPr kumimoji="1" lang="ja-JP" altLang="en-US" sz="2400" dirty="0">
                <a:latin typeface="+mj-ea"/>
                <a:ea typeface="+mj-ea"/>
              </a:rPr>
              <a:t>法務職員</a:t>
            </a:r>
            <a:r>
              <a:rPr lang="ja-JP" altLang="en-US" sz="2400" dirty="0">
                <a:latin typeface="+mj-ea"/>
                <a:ea typeface="+mj-ea"/>
              </a:rPr>
              <a:t>の業務となります。</a:t>
            </a:r>
            <a:endParaRPr kumimoji="1" lang="ja-JP" altLang="en-US" sz="2400" dirty="0">
              <a:latin typeface="+mj-ea"/>
              <a:ea typeface="+mj-ea"/>
            </a:endParaRPr>
          </a:p>
        </p:txBody>
      </p:sp>
    </p:spTree>
    <p:extLst>
      <p:ext uri="{BB962C8B-B14F-4D97-AF65-F5344CB8AC3E}">
        <p14:creationId xmlns:p14="http://schemas.microsoft.com/office/powerpoint/2010/main" val="2862578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764704"/>
            <a:ext cx="8424936" cy="1066800"/>
          </a:xfrm>
        </p:spPr>
        <p:txBody>
          <a:bodyPr>
            <a:noAutofit/>
          </a:bodyPr>
          <a:lstStyle/>
          <a:p>
            <a:r>
              <a:rPr lang="ja-JP" altLang="en-US" sz="3200" b="1" dirty="0">
                <a:latin typeface="+mj-ea"/>
              </a:rPr>
              <a:t>④</a:t>
            </a:r>
            <a:r>
              <a:rPr kumimoji="1" lang="ja-JP" altLang="en-US" sz="3200" b="1" dirty="0">
                <a:latin typeface="+mj-ea"/>
              </a:rPr>
              <a:t>　庁内への法務情報発信</a:t>
            </a:r>
          </a:p>
        </p:txBody>
      </p:sp>
      <p:sp>
        <p:nvSpPr>
          <p:cNvPr id="5" name="コンテンツ プレースホルダー 4"/>
          <p:cNvSpPr>
            <a:spLocks noGrp="1"/>
          </p:cNvSpPr>
          <p:nvPr>
            <p:ph sz="half" idx="1"/>
          </p:nvPr>
        </p:nvSpPr>
        <p:spPr>
          <a:xfrm>
            <a:off x="519606" y="2071389"/>
            <a:ext cx="8003232" cy="4525963"/>
          </a:xfrm>
        </p:spPr>
        <p:txBody>
          <a:bodyPr>
            <a:normAutofit/>
          </a:bodyPr>
          <a:lstStyle/>
          <a:p>
            <a:pPr marL="273050" indent="-273050">
              <a:buNone/>
            </a:pPr>
            <a:r>
              <a:rPr kumimoji="1" lang="ja-JP" altLang="en-US" sz="2800" dirty="0">
                <a:latin typeface="+mj-ea"/>
                <a:ea typeface="+mj-ea"/>
              </a:rPr>
              <a:t>■　大阪市で実際に紛争化した事案を紹介し、ポイントや注意点を全職員向けに</a:t>
            </a:r>
            <a:r>
              <a:rPr lang="ja-JP" altLang="en-US" sz="2800" dirty="0">
                <a:latin typeface="+mj-ea"/>
                <a:ea typeface="+mj-ea"/>
              </a:rPr>
              <a:t>解説</a:t>
            </a:r>
            <a:r>
              <a:rPr kumimoji="1" lang="ja-JP" altLang="en-US" sz="2800" dirty="0">
                <a:latin typeface="+mj-ea"/>
                <a:ea typeface="+mj-ea"/>
              </a:rPr>
              <a:t>しています（「紛争実例」と略称しています。）。</a:t>
            </a:r>
          </a:p>
        </p:txBody>
      </p:sp>
      <p:sp>
        <p:nvSpPr>
          <p:cNvPr id="6" name="スライド番号プレースホルダ 5"/>
          <p:cNvSpPr>
            <a:spLocks noGrp="1"/>
          </p:cNvSpPr>
          <p:nvPr>
            <p:ph type="sldNum" sz="quarter" idx="12"/>
          </p:nvPr>
        </p:nvSpPr>
        <p:spPr/>
        <p:txBody>
          <a:bodyPr/>
          <a:lstStyle/>
          <a:p>
            <a:fld id="{128A3DEC-F74A-486B-874A-F02DB1219528}" type="slidenum">
              <a:rPr kumimoji="1" lang="ja-JP" altLang="en-US" smtClean="0"/>
              <a:pPr/>
              <a:t>17</a:t>
            </a:fld>
            <a:endParaRPr kumimoji="1" lang="ja-JP" altLang="en-US" dirty="0"/>
          </a:p>
        </p:txBody>
      </p:sp>
      <p:sp>
        <p:nvSpPr>
          <p:cNvPr id="3" name="正方形/長方形 2"/>
          <p:cNvSpPr/>
          <p:nvPr/>
        </p:nvSpPr>
        <p:spPr>
          <a:xfrm>
            <a:off x="960846" y="3933056"/>
            <a:ext cx="7294316" cy="13681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179388" indent="-179388"/>
            <a:r>
              <a:rPr kumimoji="1" lang="ja-JP" altLang="en-US" sz="2000" dirty="0">
                <a:latin typeface="+mj-ea"/>
                <a:ea typeface="+mj-ea"/>
              </a:rPr>
              <a:t>○　</a:t>
            </a:r>
            <a:r>
              <a:rPr kumimoji="1" lang="ja-JP" altLang="en-US" sz="2400" dirty="0">
                <a:latin typeface="+mj-ea"/>
                <a:ea typeface="+mj-ea"/>
              </a:rPr>
              <a:t>対象事案の選定、コンテンツの作成等が法務職員の業務となります。</a:t>
            </a:r>
          </a:p>
        </p:txBody>
      </p:sp>
    </p:spTree>
    <p:extLst>
      <p:ext uri="{BB962C8B-B14F-4D97-AF65-F5344CB8AC3E}">
        <p14:creationId xmlns:p14="http://schemas.microsoft.com/office/powerpoint/2010/main" val="2042424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48680"/>
            <a:ext cx="8229600" cy="1066800"/>
          </a:xfrm>
        </p:spPr>
        <p:txBody>
          <a:bodyPr>
            <a:normAutofit/>
          </a:bodyPr>
          <a:lstStyle/>
          <a:p>
            <a:r>
              <a:rPr lang="ja-JP" altLang="en-US" sz="4400" dirty="0"/>
              <a:t> 法務</a:t>
            </a:r>
            <a:r>
              <a:rPr kumimoji="1" lang="ja-JP" altLang="en-US" sz="4400" dirty="0"/>
              <a:t>職員のその他の業務</a:t>
            </a:r>
            <a:endParaRPr kumimoji="1" lang="ja-JP" altLang="en-US" dirty="0"/>
          </a:p>
        </p:txBody>
      </p:sp>
      <p:sp>
        <p:nvSpPr>
          <p:cNvPr id="6" name="スライド番号プレースホルダ 5"/>
          <p:cNvSpPr>
            <a:spLocks noGrp="1"/>
          </p:cNvSpPr>
          <p:nvPr>
            <p:ph type="sldNum" sz="quarter" idx="12"/>
          </p:nvPr>
        </p:nvSpPr>
        <p:spPr/>
        <p:txBody>
          <a:bodyPr/>
          <a:lstStyle/>
          <a:p>
            <a:fld id="{128A3DEC-F74A-486B-874A-F02DB1219528}" type="slidenum">
              <a:rPr kumimoji="1" lang="ja-JP" altLang="en-US" smtClean="0"/>
              <a:pPr/>
              <a:t>18</a:t>
            </a:fld>
            <a:endParaRPr kumimoji="1" lang="ja-JP" altLang="en-US" dirty="0"/>
          </a:p>
        </p:txBody>
      </p:sp>
      <p:sp>
        <p:nvSpPr>
          <p:cNvPr id="4" name="正方形/長方形 3"/>
          <p:cNvSpPr/>
          <p:nvPr/>
        </p:nvSpPr>
        <p:spPr>
          <a:xfrm>
            <a:off x="993206" y="1615480"/>
            <a:ext cx="7200800" cy="15114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3200" dirty="0">
                <a:latin typeface="+mj-ea"/>
                <a:ea typeface="+mj-ea"/>
              </a:rPr>
              <a:t>これら以外も、法務職員はいろいろな</a:t>
            </a:r>
            <a:endParaRPr lang="en-US" altLang="ja-JP" sz="3200" dirty="0">
              <a:latin typeface="+mj-ea"/>
              <a:ea typeface="+mj-ea"/>
            </a:endParaRPr>
          </a:p>
          <a:p>
            <a:pPr algn="ctr"/>
            <a:r>
              <a:rPr lang="ja-JP" altLang="en-US" sz="3200" dirty="0">
                <a:latin typeface="+mj-ea"/>
                <a:ea typeface="+mj-ea"/>
              </a:rPr>
              <a:t>部署・業務で活躍しています！</a:t>
            </a:r>
            <a:endParaRPr lang="en-US" altLang="ja-JP" sz="3200" dirty="0">
              <a:latin typeface="+mj-ea"/>
              <a:ea typeface="+mj-ea"/>
            </a:endParaRPr>
          </a:p>
        </p:txBody>
      </p:sp>
      <p:sp>
        <p:nvSpPr>
          <p:cNvPr id="5" name="角丸四角形吹き出し 4"/>
          <p:cNvSpPr/>
          <p:nvPr/>
        </p:nvSpPr>
        <p:spPr>
          <a:xfrm>
            <a:off x="2848633" y="3457805"/>
            <a:ext cx="6220912" cy="3183148"/>
          </a:xfrm>
          <a:prstGeom prst="wedgeRoundRectCallout">
            <a:avLst>
              <a:gd name="adj1" fmla="val -57756"/>
              <a:gd name="adj2" fmla="val 7568"/>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2800" dirty="0">
                <a:latin typeface="+mj-ea"/>
                <a:ea typeface="+mj-ea"/>
              </a:rPr>
              <a:t>他部署（他ライン）へ異動して</a:t>
            </a:r>
            <a:endParaRPr kumimoji="1" lang="en-US" altLang="ja-JP" sz="2800" dirty="0">
              <a:latin typeface="+mj-ea"/>
              <a:ea typeface="+mj-ea"/>
            </a:endParaRPr>
          </a:p>
          <a:p>
            <a:r>
              <a:rPr lang="ja-JP" altLang="en-US" sz="2800" dirty="0">
                <a:latin typeface="+mj-ea"/>
                <a:ea typeface="+mj-ea"/>
              </a:rPr>
              <a:t>・条例等や議案の審査、訴訟</a:t>
            </a:r>
            <a:endParaRPr lang="en-US" altLang="ja-JP" sz="2800" dirty="0">
              <a:latin typeface="+mj-ea"/>
              <a:ea typeface="+mj-ea"/>
            </a:endParaRPr>
          </a:p>
          <a:p>
            <a:r>
              <a:rPr kumimoji="1" lang="ja-JP" altLang="en-US" sz="2800" dirty="0">
                <a:latin typeface="+mj-ea"/>
                <a:ea typeface="+mj-ea"/>
              </a:rPr>
              <a:t>・情報公開制度、個人情報制度</a:t>
            </a:r>
            <a:endParaRPr kumimoji="1" lang="en-US" altLang="ja-JP" sz="2800" dirty="0">
              <a:latin typeface="+mj-ea"/>
              <a:ea typeface="+mj-ea"/>
            </a:endParaRPr>
          </a:p>
          <a:p>
            <a:r>
              <a:rPr lang="ja-JP" altLang="en-US" sz="2800" dirty="0">
                <a:latin typeface="+mj-ea"/>
                <a:ea typeface="+mj-ea"/>
              </a:rPr>
              <a:t>・公文書管理制度</a:t>
            </a:r>
            <a:endParaRPr lang="en-US" altLang="ja-JP" sz="2800" dirty="0">
              <a:latin typeface="+mj-ea"/>
              <a:ea typeface="+mj-ea"/>
            </a:endParaRPr>
          </a:p>
          <a:p>
            <a:r>
              <a:rPr lang="ja-JP" altLang="en-US" sz="2800" dirty="0">
                <a:latin typeface="+mj-ea"/>
                <a:ea typeface="+mj-ea"/>
              </a:rPr>
              <a:t>・行政不服審査制度、行政手続</a:t>
            </a:r>
            <a:endParaRPr lang="en-US" altLang="ja-JP" sz="2800" dirty="0">
              <a:latin typeface="+mj-ea"/>
              <a:ea typeface="+mj-ea"/>
            </a:endParaRPr>
          </a:p>
          <a:p>
            <a:r>
              <a:rPr kumimoji="1" lang="ja-JP" altLang="en-US" sz="2800" dirty="0">
                <a:latin typeface="+mj-ea"/>
                <a:ea typeface="+mj-ea"/>
              </a:rPr>
              <a:t>・住民監査請求</a:t>
            </a:r>
            <a:endParaRPr kumimoji="1" lang="en-US" altLang="ja-JP" sz="2800" dirty="0">
              <a:latin typeface="+mj-ea"/>
              <a:ea typeface="+mj-ea"/>
            </a:endParaRPr>
          </a:p>
          <a:p>
            <a:r>
              <a:rPr lang="ja-JP" altLang="en-US" sz="2800" dirty="0">
                <a:latin typeface="+mj-ea"/>
                <a:ea typeface="+mj-ea"/>
              </a:rPr>
              <a:t>等の業務に従事した実績があります</a:t>
            </a:r>
            <a:endParaRPr kumimoji="1" lang="en-US" altLang="ja-JP" sz="2800" dirty="0">
              <a:latin typeface="+mj-ea"/>
              <a:ea typeface="+mj-ea"/>
            </a:endParaRPr>
          </a:p>
        </p:txBody>
      </p:sp>
      <p:pic>
        <p:nvPicPr>
          <p:cNvPr id="3" name="図 2" descr="[無料イラスト] パソコンで仕事中の男性会社員 - パブリック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01813"/>
            <a:ext cx="2857558" cy="2448272"/>
          </a:xfrm>
          <a:prstGeom prst="rect">
            <a:avLst/>
          </a:prstGeom>
        </p:spPr>
      </p:pic>
    </p:spTree>
    <p:extLst>
      <p:ext uri="{BB962C8B-B14F-4D97-AF65-F5344CB8AC3E}">
        <p14:creationId xmlns:p14="http://schemas.microsoft.com/office/powerpoint/2010/main" val="3485788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1669" y="830247"/>
            <a:ext cx="8765067" cy="755420"/>
          </a:xfrm>
        </p:spPr>
        <p:txBody>
          <a:bodyPr>
            <a:normAutofit/>
          </a:bodyPr>
          <a:lstStyle/>
          <a:p>
            <a:pPr marL="109728" indent="0">
              <a:buNone/>
            </a:pPr>
            <a:r>
              <a:rPr kumimoji="1" lang="ja-JP" altLang="en-US" sz="3600" dirty="0">
                <a:solidFill>
                  <a:srgbClr val="002060"/>
                </a:solidFill>
                <a:latin typeface="+mj-ea"/>
                <a:ea typeface="+mj-ea"/>
              </a:rPr>
              <a:t>法務職員が担当する業務の魅力</a:t>
            </a:r>
            <a:endParaRPr kumimoji="1" lang="en-US" altLang="ja-JP" sz="3600" dirty="0">
              <a:solidFill>
                <a:srgbClr val="002060"/>
              </a:solidFill>
              <a:latin typeface="+mj-ea"/>
              <a:ea typeface="+mj-ea"/>
            </a:endParaRPr>
          </a:p>
        </p:txBody>
      </p:sp>
      <p:sp>
        <p:nvSpPr>
          <p:cNvPr id="4" name="スライド番号プレースホルダー 3"/>
          <p:cNvSpPr>
            <a:spLocks noGrp="1"/>
          </p:cNvSpPr>
          <p:nvPr>
            <p:ph type="sldNum" sz="quarter" idx="12"/>
          </p:nvPr>
        </p:nvSpPr>
        <p:spPr/>
        <p:txBody>
          <a:bodyPr/>
          <a:lstStyle/>
          <a:p>
            <a:fld id="{128A3DEC-F74A-486B-874A-F02DB1219528}" type="slidenum">
              <a:rPr kumimoji="1" lang="ja-JP" altLang="en-US" smtClean="0"/>
              <a:pPr/>
              <a:t>19</a:t>
            </a:fld>
            <a:endParaRPr kumimoji="1" lang="ja-JP" altLang="en-US" dirty="0"/>
          </a:p>
        </p:txBody>
      </p:sp>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9676" y="2852936"/>
            <a:ext cx="4684648" cy="3508326"/>
          </a:xfrm>
          <a:prstGeom prst="rect">
            <a:avLst/>
          </a:prstGeom>
        </p:spPr>
      </p:pic>
      <p:sp>
        <p:nvSpPr>
          <p:cNvPr id="21" name="角丸四角形吹き出し 20"/>
          <p:cNvSpPr/>
          <p:nvPr/>
        </p:nvSpPr>
        <p:spPr>
          <a:xfrm>
            <a:off x="386879" y="1598040"/>
            <a:ext cx="3600400" cy="1656184"/>
          </a:xfrm>
          <a:prstGeom prst="wedgeRoundRectCallout">
            <a:avLst>
              <a:gd name="adj1" fmla="val -15754"/>
              <a:gd name="adj2" fmla="val 8248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a:latin typeface="ＭＳ ゴシック" panose="020B0609070205080204" pitchFamily="49" charset="-128"/>
                <a:ea typeface="ＭＳ ゴシック" panose="020B0609070205080204" pitchFamily="49" charset="-128"/>
              </a:rPr>
              <a:t>ワークライフバランスの取れた充実した生活を手に入れることができる！</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22" name="角丸四角形吹き出し 21"/>
          <p:cNvSpPr/>
          <p:nvPr/>
        </p:nvSpPr>
        <p:spPr>
          <a:xfrm>
            <a:off x="4955336" y="1622928"/>
            <a:ext cx="3600400" cy="1656184"/>
          </a:xfrm>
          <a:prstGeom prst="wedgeRoundRectCallout">
            <a:avLst>
              <a:gd name="adj1" fmla="val 14965"/>
              <a:gd name="adj2" fmla="val 8773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a:latin typeface="ＭＳ ゴシック" panose="020B0609070205080204" pitchFamily="49" charset="-128"/>
                <a:ea typeface="ＭＳ ゴシック" panose="020B0609070205080204" pitchFamily="49" charset="-128"/>
              </a:rPr>
              <a:t>法的知識以外の知見を深めることができ、それとともにやりがいを感じることができる！</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23" name="上リボン 22"/>
          <p:cNvSpPr/>
          <p:nvPr/>
        </p:nvSpPr>
        <p:spPr>
          <a:xfrm>
            <a:off x="899592" y="5949280"/>
            <a:ext cx="7488832" cy="648072"/>
          </a:xfrm>
          <a:prstGeom prst="ribbon2">
            <a:avLst>
              <a:gd name="adj1" fmla="val 16667"/>
              <a:gd name="adj2" fmla="val 6367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solidFill>
                  <a:srgbClr val="FF0000"/>
                </a:solidFill>
                <a:latin typeface="HG創英角ﾎﾟｯﾌﾟ体" panose="040B0A09000000000000" pitchFamily="49" charset="-128"/>
                <a:ea typeface="HG創英角ﾎﾟｯﾌﾟ体" panose="040B0A09000000000000" pitchFamily="49" charset="-128"/>
              </a:rPr>
              <a:t>大阪市で</a:t>
            </a:r>
            <a:r>
              <a:rPr kumimoji="1" lang="ja-JP" altLang="en-US" b="1" dirty="0">
                <a:solidFill>
                  <a:srgbClr val="FF0000"/>
                </a:solidFill>
                <a:latin typeface="HG創英角ﾎﾟｯﾌﾟ体" panose="040B0A09000000000000" pitchFamily="49" charset="-128"/>
                <a:ea typeface="HG創英角ﾎﾟｯﾌﾟ体" panose="040B0A09000000000000" pitchFamily="49" charset="-128"/>
              </a:rPr>
              <a:t>一緒に働きましょう！</a:t>
            </a:r>
          </a:p>
        </p:txBody>
      </p:sp>
      <p:pic>
        <p:nvPicPr>
          <p:cNvPr id="2" name="19まとめ_Oasisによる合成音声">
            <a:hlinkClick r:id="" action="ppaction://media"/>
            <a:extLst>
              <a:ext uri="{FF2B5EF4-FFF2-40B4-BE49-F238E27FC236}">
                <a16:creationId xmlns:a16="http://schemas.microsoft.com/office/drawing/2014/main" id="{0AAE8213-DDEE-F472-6212-C166308E4F7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3775" y="6027753"/>
            <a:ext cx="618551" cy="618551"/>
          </a:xfrm>
          <a:prstGeom prst="rect">
            <a:avLst/>
          </a:prstGeom>
        </p:spPr>
      </p:pic>
    </p:spTree>
    <p:extLst>
      <p:ext uri="{BB962C8B-B14F-4D97-AF65-F5344CB8AC3E}">
        <p14:creationId xmlns:p14="http://schemas.microsoft.com/office/powerpoint/2010/main" val="39198515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6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04664"/>
            <a:ext cx="8229600" cy="1066800"/>
          </a:xfrm>
        </p:spPr>
        <p:txBody>
          <a:bodyPr/>
          <a:lstStyle/>
          <a:p>
            <a:r>
              <a:rPr lang="ja-JP" altLang="en-US" dirty="0"/>
              <a:t>この資料でわかること</a:t>
            </a:r>
            <a:endParaRPr kumimoji="1" lang="ja-JP" altLang="en-US" dirty="0"/>
          </a:p>
        </p:txBody>
      </p:sp>
      <p:sp>
        <p:nvSpPr>
          <p:cNvPr id="3" name="コンテンツ プレースホルダ 2"/>
          <p:cNvSpPr>
            <a:spLocks noGrp="1"/>
          </p:cNvSpPr>
          <p:nvPr>
            <p:ph idx="1"/>
          </p:nvPr>
        </p:nvSpPr>
        <p:spPr>
          <a:xfrm>
            <a:off x="323528" y="1700808"/>
            <a:ext cx="8613208" cy="4325112"/>
          </a:xfrm>
        </p:spPr>
        <p:txBody>
          <a:bodyPr>
            <a:normAutofit/>
          </a:bodyPr>
          <a:lstStyle/>
          <a:p>
            <a:pPr>
              <a:lnSpc>
                <a:spcPct val="150000"/>
              </a:lnSpc>
              <a:buNone/>
            </a:pPr>
            <a:r>
              <a:rPr lang="ja-JP" altLang="en-US" sz="4600" dirty="0">
                <a:latin typeface="HGｺﾞｼｯｸM" panose="020B0609000000000000" pitchFamily="49" charset="-128"/>
                <a:ea typeface="HGｺﾞｼｯｸM" panose="020B0609000000000000" pitchFamily="49" charset="-128"/>
              </a:rPr>
              <a:t>○大阪市・市役所業務のご紹介</a:t>
            </a:r>
            <a:endParaRPr lang="en-US" altLang="ja-JP" sz="4600" dirty="0">
              <a:latin typeface="HGｺﾞｼｯｸM" panose="020B0609000000000000" pitchFamily="49" charset="-128"/>
              <a:ea typeface="HGｺﾞｼｯｸM" panose="020B0609000000000000" pitchFamily="49" charset="-128"/>
            </a:endParaRPr>
          </a:p>
          <a:p>
            <a:pPr>
              <a:lnSpc>
                <a:spcPct val="150000"/>
              </a:lnSpc>
              <a:buNone/>
            </a:pPr>
            <a:r>
              <a:rPr lang="ja-JP" altLang="en-US" sz="4600" dirty="0">
                <a:latin typeface="HGｺﾞｼｯｸM" panose="020B0609000000000000" pitchFamily="49" charset="-128"/>
                <a:ea typeface="HGｺﾞｼｯｸM" panose="020B0609000000000000" pitchFamily="49" charset="-128"/>
              </a:rPr>
              <a:t>○法務職員の業務等のご紹介</a:t>
            </a:r>
            <a:endParaRPr lang="en-US" altLang="ja-JP" sz="4600" dirty="0">
              <a:latin typeface="HGｺﾞｼｯｸM" panose="020B0609000000000000" pitchFamily="49" charset="-128"/>
              <a:ea typeface="HGｺﾞｼｯｸM" panose="020B0609000000000000" pitchFamily="49" charset="-128"/>
            </a:endParaRPr>
          </a:p>
        </p:txBody>
      </p:sp>
      <p:sp>
        <p:nvSpPr>
          <p:cNvPr id="4" name="スライド番号プレースホルダ 3"/>
          <p:cNvSpPr>
            <a:spLocks noGrp="1"/>
          </p:cNvSpPr>
          <p:nvPr>
            <p:ph type="sldNum" sz="quarter" idx="12"/>
          </p:nvPr>
        </p:nvSpPr>
        <p:spPr/>
        <p:txBody>
          <a:bodyPr/>
          <a:lstStyle/>
          <a:p>
            <a:fld id="{128A3DEC-F74A-486B-874A-F02DB1219528}" type="slidenum">
              <a:rPr kumimoji="1" lang="ja-JP" altLang="en-US" smtClean="0"/>
              <a:pPr/>
              <a:t>2</a:t>
            </a:fld>
            <a:endParaRPr kumimoji="1" lang="ja-JP" altLang="en-US" dirty="0"/>
          </a:p>
        </p:txBody>
      </p:sp>
    </p:spTree>
    <p:extLst>
      <p:ext uri="{BB962C8B-B14F-4D97-AF65-F5344CB8AC3E}">
        <p14:creationId xmlns:p14="http://schemas.microsoft.com/office/powerpoint/2010/main" val="1864225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68CAD4-1D6E-B6F5-08FE-C73D7EBA22AF}"/>
              </a:ext>
            </a:extLst>
          </p:cNvPr>
          <p:cNvSpPr>
            <a:spLocks noGrp="1"/>
          </p:cNvSpPr>
          <p:nvPr>
            <p:ph type="title"/>
          </p:nvPr>
        </p:nvSpPr>
        <p:spPr/>
        <p:txBody>
          <a:bodyPr>
            <a:normAutofit/>
          </a:bodyPr>
          <a:lstStyle/>
          <a:p>
            <a:r>
              <a:rPr lang="ja-JP" altLang="en-US" dirty="0"/>
              <a:t>（参考）</a:t>
            </a:r>
            <a:r>
              <a:rPr kumimoji="1" lang="ja-JP" altLang="en-US" dirty="0"/>
              <a:t>具体的な事例の紹介</a:t>
            </a:r>
            <a:r>
              <a:rPr kumimoji="1" lang="en-US" altLang="ja-JP" dirty="0"/>
              <a:t>	</a:t>
            </a:r>
            <a:endParaRPr kumimoji="1" lang="ja-JP" altLang="en-US" dirty="0"/>
          </a:p>
        </p:txBody>
      </p:sp>
      <p:sp>
        <p:nvSpPr>
          <p:cNvPr id="3" name="コンテンツ プレースホルダー 2">
            <a:extLst>
              <a:ext uri="{FF2B5EF4-FFF2-40B4-BE49-F238E27FC236}">
                <a16:creationId xmlns:a16="http://schemas.microsoft.com/office/drawing/2014/main" id="{C9C3FEF5-2F8B-F7BC-8F17-95ECAD1C1A48}"/>
              </a:ext>
            </a:extLst>
          </p:cNvPr>
          <p:cNvSpPr>
            <a:spLocks noGrp="1"/>
          </p:cNvSpPr>
          <p:nvPr>
            <p:ph idx="1"/>
          </p:nvPr>
        </p:nvSpPr>
        <p:spPr/>
        <p:txBody>
          <a:bodyPr/>
          <a:lstStyle/>
          <a:p>
            <a:pPr>
              <a:buClr>
                <a:schemeClr val="tx1"/>
              </a:buClr>
              <a:buFont typeface="Wingdings" panose="05000000000000000000" pitchFamily="2" charset="2"/>
              <a:buChar char="n"/>
            </a:pPr>
            <a:r>
              <a:rPr lang="ja-JP" altLang="en-US" dirty="0"/>
              <a:t>　</a:t>
            </a:r>
            <a:r>
              <a:rPr lang="ja-JP" altLang="en-US" sz="2400" dirty="0"/>
              <a:t>次に、法務職員の主たる業務であるリスク審査業務について、具体的にイメージしていただけるよう、昨年度に実際に寄せられた法的リスク審査の事例を一つご紹介します。</a:t>
            </a:r>
          </a:p>
        </p:txBody>
      </p:sp>
      <p:sp>
        <p:nvSpPr>
          <p:cNvPr id="4" name="スライド番号プレースホルダー 3">
            <a:extLst>
              <a:ext uri="{FF2B5EF4-FFF2-40B4-BE49-F238E27FC236}">
                <a16:creationId xmlns:a16="http://schemas.microsoft.com/office/drawing/2014/main" id="{AD0C8D47-1DED-3FE9-A972-DB2DD3C8524F}"/>
              </a:ext>
            </a:extLst>
          </p:cNvPr>
          <p:cNvSpPr>
            <a:spLocks noGrp="1"/>
          </p:cNvSpPr>
          <p:nvPr>
            <p:ph type="sldNum" sz="quarter" idx="12"/>
          </p:nvPr>
        </p:nvSpPr>
        <p:spPr/>
        <p:txBody>
          <a:bodyPr/>
          <a:lstStyle/>
          <a:p>
            <a:fld id="{128A3DEC-F74A-486B-874A-F02DB1219528}" type="slidenum">
              <a:rPr kumimoji="1" lang="ja-JP" altLang="en-US" smtClean="0"/>
              <a:pPr/>
              <a:t>20</a:t>
            </a:fld>
            <a:endParaRPr kumimoji="1" lang="ja-JP" altLang="en-US" dirty="0"/>
          </a:p>
        </p:txBody>
      </p:sp>
      <p:pic>
        <p:nvPicPr>
          <p:cNvPr id="5" name="20参考資料_Oasisによる合成音声">
            <a:hlinkClick r:id="" action="ppaction://media"/>
            <a:extLst>
              <a:ext uri="{FF2B5EF4-FFF2-40B4-BE49-F238E27FC236}">
                <a16:creationId xmlns:a16="http://schemas.microsoft.com/office/drawing/2014/main" id="{BE38C7DA-01CB-8747-EE1E-524DEC79222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23528" y="5923632"/>
            <a:ext cx="576064" cy="576064"/>
          </a:xfrm>
          <a:prstGeom prst="rect">
            <a:avLst/>
          </a:prstGeom>
        </p:spPr>
      </p:pic>
      <p:sp>
        <p:nvSpPr>
          <p:cNvPr id="6" name="コンテンツ プレースホルダー 2">
            <a:extLst>
              <a:ext uri="{FF2B5EF4-FFF2-40B4-BE49-F238E27FC236}">
                <a16:creationId xmlns:a16="http://schemas.microsoft.com/office/drawing/2014/main" id="{8AEA90A0-EA98-164B-936C-358ACE40338C}"/>
              </a:ext>
            </a:extLst>
          </p:cNvPr>
          <p:cNvSpPr txBox="1">
            <a:spLocks/>
          </p:cNvSpPr>
          <p:nvPr/>
        </p:nvSpPr>
        <p:spPr>
          <a:xfrm>
            <a:off x="7487816" y="624444"/>
            <a:ext cx="1656184" cy="548768"/>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Clr>
                <a:schemeClr val="tx1"/>
              </a:buClr>
              <a:buNone/>
            </a:pPr>
            <a:r>
              <a:rPr lang="ja-JP" altLang="en-US" sz="2000" dirty="0">
                <a:latin typeface="+mj-ea"/>
                <a:ea typeface="+mj-ea"/>
              </a:rPr>
              <a:t>参考資料</a:t>
            </a:r>
            <a:endParaRPr lang="ja-JP" altLang="en-US" sz="1800" dirty="0">
              <a:latin typeface="+mj-ea"/>
              <a:ea typeface="+mj-ea"/>
            </a:endParaRPr>
          </a:p>
        </p:txBody>
      </p:sp>
    </p:spTree>
    <p:extLst>
      <p:ext uri="{BB962C8B-B14F-4D97-AF65-F5344CB8AC3E}">
        <p14:creationId xmlns:p14="http://schemas.microsoft.com/office/powerpoint/2010/main" val="12004074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1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2F4332-F587-35A8-6727-7E6F13425692}"/>
              </a:ext>
            </a:extLst>
          </p:cNvPr>
          <p:cNvSpPr>
            <a:spLocks noGrp="1"/>
          </p:cNvSpPr>
          <p:nvPr>
            <p:ph type="title"/>
          </p:nvPr>
        </p:nvSpPr>
        <p:spPr/>
        <p:txBody>
          <a:bodyPr>
            <a:normAutofit fontScale="90000"/>
          </a:bodyPr>
          <a:lstStyle/>
          <a:p>
            <a:r>
              <a:rPr kumimoji="1" lang="en-US" altLang="ja-JP" dirty="0"/>
              <a:t>【</a:t>
            </a:r>
            <a:r>
              <a:rPr kumimoji="1" lang="ja-JP" altLang="en-US" dirty="0"/>
              <a:t>事例</a:t>
            </a:r>
            <a:r>
              <a:rPr kumimoji="1" lang="en-US" altLang="ja-JP" dirty="0"/>
              <a:t>】</a:t>
            </a:r>
            <a:r>
              <a:rPr lang="ja-JP" altLang="en-US" dirty="0"/>
              <a:t>万博の展示物</a:t>
            </a:r>
            <a:r>
              <a:rPr kumimoji="1" lang="ja-JP" altLang="en-US" dirty="0"/>
              <a:t>を無償で貸与</a:t>
            </a:r>
            <a:r>
              <a:rPr lang="ja-JP" altLang="en-US" dirty="0"/>
              <a:t>して</a:t>
            </a:r>
            <a:r>
              <a:rPr kumimoji="1" lang="ja-JP" altLang="en-US" dirty="0"/>
              <a:t>いい？</a:t>
            </a:r>
          </a:p>
        </p:txBody>
      </p:sp>
      <p:sp>
        <p:nvSpPr>
          <p:cNvPr id="3" name="コンテンツ プレースホルダー 2">
            <a:extLst>
              <a:ext uri="{FF2B5EF4-FFF2-40B4-BE49-F238E27FC236}">
                <a16:creationId xmlns:a16="http://schemas.microsoft.com/office/drawing/2014/main" id="{13A579CB-CB0F-9D17-E488-9B4798857094}"/>
              </a:ext>
            </a:extLst>
          </p:cNvPr>
          <p:cNvSpPr>
            <a:spLocks noGrp="1"/>
          </p:cNvSpPr>
          <p:nvPr>
            <p:ph idx="1"/>
          </p:nvPr>
        </p:nvSpPr>
        <p:spPr/>
        <p:txBody>
          <a:bodyPr>
            <a:normAutofit/>
          </a:bodyPr>
          <a:lstStyle/>
          <a:p>
            <a:pPr marL="82296" indent="0">
              <a:buNone/>
            </a:pPr>
            <a:endParaRPr lang="en-US" altLang="ja-JP" dirty="0"/>
          </a:p>
          <a:p>
            <a:pPr>
              <a:buClr>
                <a:schemeClr val="tx1"/>
              </a:buClr>
              <a:buFont typeface="Wingdings" panose="05000000000000000000" pitchFamily="2" charset="2"/>
              <a:buChar char="n"/>
            </a:pPr>
            <a:r>
              <a:rPr lang="ja-JP" altLang="en-US" dirty="0"/>
              <a:t>　</a:t>
            </a:r>
            <a:r>
              <a:rPr lang="ja-JP" altLang="en-US" sz="2400" dirty="0"/>
              <a:t>相談：大阪・関西万博を</a:t>
            </a:r>
            <a:r>
              <a:rPr lang="en-US" altLang="ja-JP" sz="2400" dirty="0"/>
              <a:t>PR</a:t>
            </a:r>
            <a:r>
              <a:rPr lang="ja-JP" altLang="en-US" sz="2400" dirty="0"/>
              <a:t>するために、大阪府・大阪市が作成したミャクミャクモニュメントを、公益社団法人である万博博覧会協会に無償で貸し付けて万博会場に展示してもらいたいと考えている。（次ページ参照）</a:t>
            </a:r>
            <a:endParaRPr lang="en-US" altLang="ja-JP" sz="2400" dirty="0"/>
          </a:p>
          <a:p>
            <a:pPr>
              <a:buClr>
                <a:schemeClr val="tx1"/>
              </a:buClr>
              <a:buFont typeface="Wingdings" panose="05000000000000000000" pitchFamily="2" charset="2"/>
              <a:buChar char="n"/>
            </a:pPr>
            <a:r>
              <a:rPr lang="ja-JP" altLang="en-US" sz="2400" dirty="0"/>
              <a:t>このような取扱いについて覚書を締結したいが、条項及び内容に法的な課題はないか。</a:t>
            </a:r>
            <a:endParaRPr lang="en-US" altLang="ja-JP" sz="2400" dirty="0"/>
          </a:p>
        </p:txBody>
      </p:sp>
      <p:sp>
        <p:nvSpPr>
          <p:cNvPr id="4" name="スライド番号プレースホルダー 3">
            <a:extLst>
              <a:ext uri="{FF2B5EF4-FFF2-40B4-BE49-F238E27FC236}">
                <a16:creationId xmlns:a16="http://schemas.microsoft.com/office/drawing/2014/main" id="{2FEB0D47-8BD7-9CDF-A2BA-1F8ECE0A25CA}"/>
              </a:ext>
            </a:extLst>
          </p:cNvPr>
          <p:cNvSpPr>
            <a:spLocks noGrp="1"/>
          </p:cNvSpPr>
          <p:nvPr>
            <p:ph type="sldNum" sz="quarter" idx="12"/>
          </p:nvPr>
        </p:nvSpPr>
        <p:spPr/>
        <p:txBody>
          <a:bodyPr/>
          <a:lstStyle/>
          <a:p>
            <a:fld id="{128A3DEC-F74A-486B-874A-F02DB1219528}" type="slidenum">
              <a:rPr kumimoji="1" lang="ja-JP" altLang="en-US" smtClean="0"/>
              <a:pPr/>
              <a:t>21</a:t>
            </a:fld>
            <a:endParaRPr kumimoji="1" lang="ja-JP" altLang="en-US" dirty="0"/>
          </a:p>
        </p:txBody>
      </p:sp>
      <p:sp>
        <p:nvSpPr>
          <p:cNvPr id="5" name="コンテンツ プレースホルダー 2">
            <a:extLst>
              <a:ext uri="{FF2B5EF4-FFF2-40B4-BE49-F238E27FC236}">
                <a16:creationId xmlns:a16="http://schemas.microsoft.com/office/drawing/2014/main" id="{0663C0A8-BF34-C089-7AA2-59A7DD93260F}"/>
              </a:ext>
            </a:extLst>
          </p:cNvPr>
          <p:cNvSpPr txBox="1">
            <a:spLocks/>
          </p:cNvSpPr>
          <p:nvPr/>
        </p:nvSpPr>
        <p:spPr>
          <a:xfrm>
            <a:off x="7487816" y="624444"/>
            <a:ext cx="1656184" cy="548768"/>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Clr>
                <a:schemeClr val="tx1"/>
              </a:buClr>
              <a:buNone/>
            </a:pPr>
            <a:r>
              <a:rPr lang="ja-JP" altLang="en-US" sz="2000" dirty="0">
                <a:latin typeface="+mj-ea"/>
                <a:ea typeface="+mj-ea"/>
              </a:rPr>
              <a:t>参考資料</a:t>
            </a:r>
            <a:endParaRPr lang="ja-JP" altLang="en-US" sz="1800" dirty="0">
              <a:latin typeface="+mj-ea"/>
              <a:ea typeface="+mj-ea"/>
            </a:endParaRPr>
          </a:p>
        </p:txBody>
      </p:sp>
    </p:spTree>
    <p:extLst>
      <p:ext uri="{BB962C8B-B14F-4D97-AF65-F5344CB8AC3E}">
        <p14:creationId xmlns:p14="http://schemas.microsoft.com/office/powerpoint/2010/main" val="21534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8CB76-DE9C-631F-DCD2-38FB494A53C9}"/>
            </a:ext>
          </a:extLst>
        </p:cNvPr>
        <p:cNvGrpSpPr/>
        <p:nvPr/>
      </p:nvGrpSpPr>
      <p:grpSpPr>
        <a:xfrm>
          <a:off x="0" y="0"/>
          <a:ext cx="0" cy="0"/>
          <a:chOff x="0" y="0"/>
          <a:chExt cx="0" cy="0"/>
        </a:xfrm>
      </p:grpSpPr>
      <p:sp>
        <p:nvSpPr>
          <p:cNvPr id="3" name="コンテンツ プレースホルダ 2">
            <a:extLst>
              <a:ext uri="{FF2B5EF4-FFF2-40B4-BE49-F238E27FC236}">
                <a16:creationId xmlns:a16="http://schemas.microsoft.com/office/drawing/2014/main" id="{0DA3576F-C5FA-AAA2-F7CF-09DE24ED0D79}"/>
              </a:ext>
            </a:extLst>
          </p:cNvPr>
          <p:cNvSpPr>
            <a:spLocks noGrp="1"/>
          </p:cNvSpPr>
          <p:nvPr>
            <p:ph idx="1"/>
          </p:nvPr>
        </p:nvSpPr>
        <p:spPr>
          <a:xfrm>
            <a:off x="1149350" y="1390640"/>
            <a:ext cx="6615354" cy="580502"/>
          </a:xfrm>
        </p:spPr>
        <p:txBody>
          <a:bodyPr>
            <a:normAutofit/>
          </a:bodyPr>
          <a:lstStyle/>
          <a:p>
            <a:pPr marL="82296" indent="0" algn="ctr">
              <a:buNone/>
            </a:pPr>
            <a:r>
              <a:rPr lang="ja-JP" altLang="en-US" sz="2400" dirty="0">
                <a:latin typeface="+mj-ea"/>
                <a:ea typeface="+mj-ea"/>
              </a:rPr>
              <a:t>大阪市</a:t>
            </a:r>
            <a:r>
              <a:rPr lang="en-US" altLang="ja-JP" sz="2400" dirty="0">
                <a:latin typeface="+mj-ea"/>
                <a:ea typeface="+mj-ea"/>
              </a:rPr>
              <a:t>HP</a:t>
            </a:r>
            <a:r>
              <a:rPr lang="ja-JP" altLang="en-US" sz="2400" dirty="0">
                <a:latin typeface="+mj-ea"/>
                <a:ea typeface="+mj-ea"/>
              </a:rPr>
              <a:t>　</a:t>
            </a:r>
            <a:r>
              <a:rPr lang="en-US" altLang="ja-JP" sz="2400" dirty="0">
                <a:latin typeface="+mj-ea"/>
                <a:ea typeface="+mj-ea"/>
              </a:rPr>
              <a:t>R</a:t>
            </a:r>
            <a:r>
              <a:rPr lang="ja-JP" altLang="en-US" sz="2400" dirty="0">
                <a:latin typeface="+mj-ea"/>
                <a:ea typeface="+mj-ea"/>
              </a:rPr>
              <a:t>７</a:t>
            </a:r>
            <a:r>
              <a:rPr lang="en-US" altLang="ja-JP" sz="2400" dirty="0">
                <a:latin typeface="+mj-ea"/>
                <a:ea typeface="+mj-ea"/>
              </a:rPr>
              <a:t>.</a:t>
            </a:r>
            <a:r>
              <a:rPr lang="ja-JP" altLang="en-US" sz="2400" dirty="0">
                <a:latin typeface="+mj-ea"/>
                <a:ea typeface="+mj-ea"/>
              </a:rPr>
              <a:t>７</a:t>
            </a:r>
            <a:r>
              <a:rPr lang="en-US" altLang="ja-JP" sz="2400" dirty="0">
                <a:latin typeface="+mj-ea"/>
                <a:ea typeface="+mj-ea"/>
              </a:rPr>
              <a:t>.28</a:t>
            </a:r>
            <a:r>
              <a:rPr lang="ja-JP" altLang="en-US" sz="2400" dirty="0">
                <a:latin typeface="+mj-ea"/>
                <a:ea typeface="+mj-ea"/>
              </a:rPr>
              <a:t>付 報道発表資料より</a:t>
            </a:r>
          </a:p>
        </p:txBody>
      </p:sp>
      <p:sp>
        <p:nvSpPr>
          <p:cNvPr id="4" name="スライド番号プレースホルダ 3">
            <a:extLst>
              <a:ext uri="{FF2B5EF4-FFF2-40B4-BE49-F238E27FC236}">
                <a16:creationId xmlns:a16="http://schemas.microsoft.com/office/drawing/2014/main" id="{AB873848-78E4-4380-2356-154926599D12}"/>
              </a:ext>
            </a:extLst>
          </p:cNvPr>
          <p:cNvSpPr>
            <a:spLocks noGrp="1"/>
          </p:cNvSpPr>
          <p:nvPr>
            <p:ph type="sldNum" sz="quarter" idx="12"/>
          </p:nvPr>
        </p:nvSpPr>
        <p:spPr/>
        <p:txBody>
          <a:bodyPr/>
          <a:lstStyle/>
          <a:p>
            <a:r>
              <a:rPr kumimoji="1" lang="en-US" altLang="ja-JP" dirty="0"/>
              <a:t>22</a:t>
            </a:r>
            <a:endParaRPr kumimoji="1" lang="ja-JP" altLang="en-US" dirty="0"/>
          </a:p>
        </p:txBody>
      </p:sp>
      <p:sp>
        <p:nvSpPr>
          <p:cNvPr id="2" name="コンテンツ プレースホルダー 2">
            <a:extLst>
              <a:ext uri="{FF2B5EF4-FFF2-40B4-BE49-F238E27FC236}">
                <a16:creationId xmlns:a16="http://schemas.microsoft.com/office/drawing/2014/main" id="{86839BD4-8251-3DA2-C9EA-B6DCD202C71B}"/>
              </a:ext>
            </a:extLst>
          </p:cNvPr>
          <p:cNvSpPr txBox="1">
            <a:spLocks/>
          </p:cNvSpPr>
          <p:nvPr/>
        </p:nvSpPr>
        <p:spPr>
          <a:xfrm>
            <a:off x="1493658" y="2294875"/>
            <a:ext cx="5562618" cy="3004418"/>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267891" indent="-185738">
              <a:buNone/>
            </a:pPr>
            <a:endParaRPr lang="en-US" altLang="ja-JP" sz="2100" dirty="0">
              <a:latin typeface="+mj-ea"/>
              <a:ea typeface="+mj-ea"/>
            </a:endParaRPr>
          </a:p>
        </p:txBody>
      </p:sp>
      <p:pic>
        <p:nvPicPr>
          <p:cNvPr id="6" name="図 5">
            <a:extLst>
              <a:ext uri="{FF2B5EF4-FFF2-40B4-BE49-F238E27FC236}">
                <a16:creationId xmlns:a16="http://schemas.microsoft.com/office/drawing/2014/main" id="{9E423245-7A9B-0D3F-C184-BDC3C8127862}"/>
              </a:ext>
            </a:extLst>
          </p:cNvPr>
          <p:cNvPicPr>
            <a:picLocks noChangeAspect="1"/>
          </p:cNvPicPr>
          <p:nvPr/>
        </p:nvPicPr>
        <p:blipFill>
          <a:blip r:embed="rId3"/>
          <a:srcRect l="28626" t="24991" r="41497" b="7139"/>
          <a:stretch>
            <a:fillRect/>
          </a:stretch>
        </p:blipFill>
        <p:spPr>
          <a:xfrm>
            <a:off x="1283111" y="2134773"/>
            <a:ext cx="2831793" cy="3618402"/>
          </a:xfrm>
          <a:prstGeom prst="rect">
            <a:avLst/>
          </a:prstGeom>
        </p:spPr>
      </p:pic>
      <p:pic>
        <p:nvPicPr>
          <p:cNvPr id="8" name="図 7">
            <a:extLst>
              <a:ext uri="{FF2B5EF4-FFF2-40B4-BE49-F238E27FC236}">
                <a16:creationId xmlns:a16="http://schemas.microsoft.com/office/drawing/2014/main" id="{034FCAA3-A034-7B5A-4F2C-6831A68296A8}"/>
              </a:ext>
            </a:extLst>
          </p:cNvPr>
          <p:cNvPicPr>
            <a:picLocks noChangeAspect="1"/>
          </p:cNvPicPr>
          <p:nvPr/>
        </p:nvPicPr>
        <p:blipFill>
          <a:blip r:embed="rId4"/>
          <a:srcRect l="28738" t="20859" r="40550" b="17542"/>
          <a:stretch>
            <a:fillRect/>
          </a:stretch>
        </p:blipFill>
        <p:spPr>
          <a:xfrm>
            <a:off x="4722431" y="2072498"/>
            <a:ext cx="3207220" cy="3618402"/>
          </a:xfrm>
          <a:prstGeom prst="rect">
            <a:avLst/>
          </a:prstGeom>
        </p:spPr>
      </p:pic>
      <p:sp>
        <p:nvSpPr>
          <p:cNvPr id="9" name="正方形/長方形 8">
            <a:extLst>
              <a:ext uri="{FF2B5EF4-FFF2-40B4-BE49-F238E27FC236}">
                <a16:creationId xmlns:a16="http://schemas.microsoft.com/office/drawing/2014/main" id="{5D503555-364E-9C1D-CC30-4D02F4008A2B}"/>
              </a:ext>
            </a:extLst>
          </p:cNvPr>
          <p:cNvSpPr/>
          <p:nvPr/>
        </p:nvSpPr>
        <p:spPr>
          <a:xfrm>
            <a:off x="4722431" y="5529205"/>
            <a:ext cx="2962626" cy="32339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750" dirty="0">
              <a:latin typeface="+mj-ea"/>
              <a:ea typeface="+mj-ea"/>
            </a:endParaRPr>
          </a:p>
        </p:txBody>
      </p:sp>
      <p:sp>
        <p:nvSpPr>
          <p:cNvPr id="5" name="コンテンツ プレースホルダー 2">
            <a:extLst>
              <a:ext uri="{FF2B5EF4-FFF2-40B4-BE49-F238E27FC236}">
                <a16:creationId xmlns:a16="http://schemas.microsoft.com/office/drawing/2014/main" id="{EE80B5E2-F08B-D381-EC27-03889B79BD40}"/>
              </a:ext>
            </a:extLst>
          </p:cNvPr>
          <p:cNvSpPr txBox="1">
            <a:spLocks/>
          </p:cNvSpPr>
          <p:nvPr/>
        </p:nvSpPr>
        <p:spPr>
          <a:xfrm>
            <a:off x="7487816" y="624444"/>
            <a:ext cx="1656184" cy="548768"/>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Clr>
                <a:schemeClr val="tx1"/>
              </a:buClr>
              <a:buNone/>
            </a:pPr>
            <a:r>
              <a:rPr lang="ja-JP" altLang="en-US" sz="2000" dirty="0">
                <a:latin typeface="+mj-ea"/>
                <a:ea typeface="+mj-ea"/>
              </a:rPr>
              <a:t>参考資料</a:t>
            </a:r>
            <a:endParaRPr lang="ja-JP" altLang="en-US" sz="1800" dirty="0">
              <a:latin typeface="+mj-ea"/>
              <a:ea typeface="+mj-ea"/>
            </a:endParaRPr>
          </a:p>
        </p:txBody>
      </p:sp>
    </p:spTree>
    <p:extLst>
      <p:ext uri="{BB962C8B-B14F-4D97-AF65-F5344CB8AC3E}">
        <p14:creationId xmlns:p14="http://schemas.microsoft.com/office/powerpoint/2010/main" val="584852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40043-2063-59CC-05FB-3DF3512FADF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184E246-BE07-1C79-B883-EAD29089CBC0}"/>
              </a:ext>
            </a:extLst>
          </p:cNvPr>
          <p:cNvSpPr>
            <a:spLocks noGrp="1"/>
          </p:cNvSpPr>
          <p:nvPr>
            <p:ph type="title"/>
          </p:nvPr>
        </p:nvSpPr>
        <p:spPr/>
        <p:txBody>
          <a:bodyPr>
            <a:normAutofit/>
          </a:bodyPr>
          <a:lstStyle/>
          <a:p>
            <a:r>
              <a:rPr lang="ja-JP" altLang="en-US" dirty="0"/>
              <a:t>まずは契約類型の検討</a:t>
            </a:r>
            <a:endParaRPr kumimoji="1" lang="ja-JP" altLang="en-US" dirty="0"/>
          </a:p>
        </p:txBody>
      </p:sp>
      <p:sp>
        <p:nvSpPr>
          <p:cNvPr id="3" name="コンテンツ プレースホルダー 2">
            <a:extLst>
              <a:ext uri="{FF2B5EF4-FFF2-40B4-BE49-F238E27FC236}">
                <a16:creationId xmlns:a16="http://schemas.microsoft.com/office/drawing/2014/main" id="{92F10A52-37E2-A0AD-80E7-41A199207CC1}"/>
              </a:ext>
            </a:extLst>
          </p:cNvPr>
          <p:cNvSpPr>
            <a:spLocks noGrp="1"/>
          </p:cNvSpPr>
          <p:nvPr>
            <p:ph idx="1"/>
          </p:nvPr>
        </p:nvSpPr>
        <p:spPr/>
        <p:txBody>
          <a:bodyPr>
            <a:normAutofit fontScale="92500" lnSpcReduction="10000"/>
          </a:bodyPr>
          <a:lstStyle/>
          <a:p>
            <a:pPr>
              <a:buClr>
                <a:schemeClr val="tx1"/>
              </a:buClr>
              <a:buFont typeface="Wingdings" panose="05000000000000000000" pitchFamily="2" charset="2"/>
              <a:buChar char="n"/>
            </a:pPr>
            <a:r>
              <a:rPr lang="ja-JP" altLang="en-US" dirty="0"/>
              <a:t>　まず、「無償で貸与する」ことの法的性質を確定します。</a:t>
            </a:r>
            <a:endParaRPr lang="en-US" altLang="ja-JP" dirty="0"/>
          </a:p>
          <a:p>
            <a:pPr>
              <a:buClr>
                <a:schemeClr val="tx1"/>
              </a:buClr>
              <a:buFont typeface="Wingdings" panose="05000000000000000000" pitchFamily="2" charset="2"/>
              <a:buChar char="n"/>
            </a:pPr>
            <a:r>
              <a:rPr lang="ja-JP" altLang="en-US" dirty="0"/>
              <a:t>　覚書の条項から、引き渡したモニュメントは、あらかじめ定めた場所で一定期間展示され、期間経過後には、博覧会協会の費用で原状回復したうえで撤去し、返還する計画であることがわかりました。</a:t>
            </a:r>
            <a:endParaRPr lang="en-US" altLang="ja-JP" dirty="0"/>
          </a:p>
          <a:p>
            <a:pPr>
              <a:buClr>
                <a:schemeClr val="tx1"/>
              </a:buClr>
              <a:buFont typeface="Wingdings" panose="05000000000000000000" pitchFamily="2" charset="2"/>
              <a:buChar char="n"/>
            </a:pPr>
            <a:r>
              <a:rPr lang="ja-JP" altLang="en-US" dirty="0"/>
              <a:t>　これは、「当事者の一方がある物を引き渡すことを約し、相手方がその受け取った物について無償で使用及び収益をして契約を終了したときに返還するものを約する」契約であり、「使用貸借契約」（民法</a:t>
            </a:r>
            <a:r>
              <a:rPr lang="en-US" altLang="ja-JP" dirty="0"/>
              <a:t>593</a:t>
            </a:r>
            <a:r>
              <a:rPr lang="ja-JP" altLang="en-US" dirty="0"/>
              <a:t>条）に該当します。</a:t>
            </a:r>
            <a:endParaRPr lang="en-US" altLang="ja-JP" sz="1500" dirty="0"/>
          </a:p>
        </p:txBody>
      </p:sp>
      <p:sp>
        <p:nvSpPr>
          <p:cNvPr id="4" name="スライド番号プレースホルダー 3">
            <a:extLst>
              <a:ext uri="{FF2B5EF4-FFF2-40B4-BE49-F238E27FC236}">
                <a16:creationId xmlns:a16="http://schemas.microsoft.com/office/drawing/2014/main" id="{7A1E5673-654A-FEDD-D5FD-2B2564D8804D}"/>
              </a:ext>
            </a:extLst>
          </p:cNvPr>
          <p:cNvSpPr>
            <a:spLocks noGrp="1"/>
          </p:cNvSpPr>
          <p:nvPr>
            <p:ph type="sldNum" sz="quarter" idx="12"/>
          </p:nvPr>
        </p:nvSpPr>
        <p:spPr/>
        <p:txBody>
          <a:bodyPr/>
          <a:lstStyle/>
          <a:p>
            <a:fld id="{128A3DEC-F74A-486B-874A-F02DB1219528}" type="slidenum">
              <a:rPr kumimoji="1" lang="ja-JP" altLang="en-US" smtClean="0"/>
              <a:pPr/>
              <a:t>23</a:t>
            </a:fld>
            <a:endParaRPr kumimoji="1" lang="ja-JP" altLang="en-US" dirty="0"/>
          </a:p>
        </p:txBody>
      </p:sp>
      <p:sp>
        <p:nvSpPr>
          <p:cNvPr id="5" name="コンテンツ プレースホルダー 2">
            <a:extLst>
              <a:ext uri="{FF2B5EF4-FFF2-40B4-BE49-F238E27FC236}">
                <a16:creationId xmlns:a16="http://schemas.microsoft.com/office/drawing/2014/main" id="{59951E32-F898-5B8D-8ACB-75196BCD1602}"/>
              </a:ext>
            </a:extLst>
          </p:cNvPr>
          <p:cNvSpPr txBox="1">
            <a:spLocks/>
          </p:cNvSpPr>
          <p:nvPr/>
        </p:nvSpPr>
        <p:spPr>
          <a:xfrm>
            <a:off x="7487816" y="624444"/>
            <a:ext cx="1656184" cy="548768"/>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Clr>
                <a:schemeClr val="tx1"/>
              </a:buClr>
              <a:buNone/>
            </a:pPr>
            <a:r>
              <a:rPr lang="ja-JP" altLang="en-US" sz="2000" dirty="0">
                <a:latin typeface="+mj-ea"/>
                <a:ea typeface="+mj-ea"/>
              </a:rPr>
              <a:t>参考資料</a:t>
            </a:r>
            <a:endParaRPr lang="ja-JP" altLang="en-US" sz="1800" dirty="0">
              <a:latin typeface="+mj-ea"/>
              <a:ea typeface="+mj-ea"/>
            </a:endParaRPr>
          </a:p>
        </p:txBody>
      </p:sp>
    </p:spTree>
    <p:extLst>
      <p:ext uri="{BB962C8B-B14F-4D97-AF65-F5344CB8AC3E}">
        <p14:creationId xmlns:p14="http://schemas.microsoft.com/office/powerpoint/2010/main" val="178912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EA46A4-D5DD-E7A7-8186-F94BC25EE73A}"/>
              </a:ext>
            </a:extLst>
          </p:cNvPr>
          <p:cNvSpPr>
            <a:spLocks noGrp="1"/>
          </p:cNvSpPr>
          <p:nvPr>
            <p:ph type="title"/>
          </p:nvPr>
        </p:nvSpPr>
        <p:spPr/>
        <p:txBody>
          <a:bodyPr>
            <a:normAutofit/>
          </a:bodyPr>
          <a:lstStyle/>
          <a:p>
            <a:r>
              <a:rPr kumimoji="1" lang="ja-JP" altLang="en-US" dirty="0"/>
              <a:t>法務職員の視点</a:t>
            </a:r>
          </a:p>
        </p:txBody>
      </p:sp>
      <p:sp>
        <p:nvSpPr>
          <p:cNvPr id="3" name="コンテンツ プレースホルダー 2">
            <a:extLst>
              <a:ext uri="{FF2B5EF4-FFF2-40B4-BE49-F238E27FC236}">
                <a16:creationId xmlns:a16="http://schemas.microsoft.com/office/drawing/2014/main" id="{FFAC00E1-AFE1-4FD8-6957-08E26B1A00D4}"/>
              </a:ext>
            </a:extLst>
          </p:cNvPr>
          <p:cNvSpPr>
            <a:spLocks noGrp="1"/>
          </p:cNvSpPr>
          <p:nvPr>
            <p:ph idx="1"/>
          </p:nvPr>
        </p:nvSpPr>
        <p:spPr/>
        <p:txBody>
          <a:bodyPr>
            <a:normAutofit/>
          </a:bodyPr>
          <a:lstStyle/>
          <a:p>
            <a:pPr marL="273844" indent="-273844">
              <a:buClr>
                <a:schemeClr val="tx1"/>
              </a:buClr>
              <a:buFont typeface="Wingdings" panose="05000000000000000000" pitchFamily="2" charset="2"/>
              <a:buChar char="n"/>
            </a:pPr>
            <a:r>
              <a:rPr lang="ja-JP" altLang="en-US" dirty="0"/>
              <a:t>　</a:t>
            </a:r>
            <a:r>
              <a:rPr kumimoji="1" lang="ja-JP" altLang="en-US" dirty="0"/>
              <a:t>覚書が使用貸借契約の締結</a:t>
            </a:r>
            <a:r>
              <a:rPr lang="ja-JP" altLang="en-US" dirty="0"/>
              <a:t>を約する書面であることを確認できたため、続いて、</a:t>
            </a:r>
            <a:r>
              <a:rPr kumimoji="1" lang="ja-JP" altLang="en-US" dirty="0"/>
              <a:t>締結にあたっての法的適合性や、紛争防止の</a:t>
            </a:r>
            <a:r>
              <a:rPr lang="ja-JP" altLang="en-US" dirty="0"/>
              <a:t>観点から</a:t>
            </a:r>
            <a:r>
              <a:rPr kumimoji="1" lang="ja-JP" altLang="en-US" dirty="0"/>
              <a:t>覚書</a:t>
            </a:r>
            <a:r>
              <a:rPr lang="ja-JP" altLang="en-US" dirty="0"/>
              <a:t>の条項に法的な課題がないかを検討しました。</a:t>
            </a:r>
            <a:endParaRPr lang="en-US" altLang="ja-JP" dirty="0"/>
          </a:p>
          <a:p>
            <a:pPr marL="269081" indent="-269081">
              <a:buClrTx/>
              <a:buFont typeface="Wingdings" panose="05000000000000000000" pitchFamily="2" charset="2"/>
              <a:buChar char="n"/>
            </a:pPr>
            <a:r>
              <a:rPr lang="ja-JP" altLang="en-US" dirty="0"/>
              <a:t>　今回は、その中から、①地方自治法上の問題点、②覚書の条項に関する問題点の２点をご紹介します。</a:t>
            </a:r>
            <a:endParaRPr kumimoji="1" lang="en-US" altLang="ja-JP" dirty="0"/>
          </a:p>
        </p:txBody>
      </p:sp>
      <p:sp>
        <p:nvSpPr>
          <p:cNvPr id="4" name="スライド番号プレースホルダー 3">
            <a:extLst>
              <a:ext uri="{FF2B5EF4-FFF2-40B4-BE49-F238E27FC236}">
                <a16:creationId xmlns:a16="http://schemas.microsoft.com/office/drawing/2014/main" id="{98370C7D-44D1-5B51-EE14-8608D8DE32D0}"/>
              </a:ext>
            </a:extLst>
          </p:cNvPr>
          <p:cNvSpPr>
            <a:spLocks noGrp="1"/>
          </p:cNvSpPr>
          <p:nvPr>
            <p:ph type="sldNum" sz="quarter" idx="12"/>
          </p:nvPr>
        </p:nvSpPr>
        <p:spPr/>
        <p:txBody>
          <a:bodyPr/>
          <a:lstStyle/>
          <a:p>
            <a:fld id="{128A3DEC-F74A-486B-874A-F02DB1219528}" type="slidenum">
              <a:rPr kumimoji="1" lang="ja-JP" altLang="en-US" smtClean="0"/>
              <a:pPr/>
              <a:t>24</a:t>
            </a:fld>
            <a:endParaRPr kumimoji="1" lang="ja-JP" altLang="en-US" dirty="0"/>
          </a:p>
        </p:txBody>
      </p:sp>
      <p:sp>
        <p:nvSpPr>
          <p:cNvPr id="5" name="コンテンツ プレースホルダー 2">
            <a:extLst>
              <a:ext uri="{FF2B5EF4-FFF2-40B4-BE49-F238E27FC236}">
                <a16:creationId xmlns:a16="http://schemas.microsoft.com/office/drawing/2014/main" id="{63BCD8BF-2DE4-BCED-05D4-15A8040182AF}"/>
              </a:ext>
            </a:extLst>
          </p:cNvPr>
          <p:cNvSpPr txBox="1">
            <a:spLocks/>
          </p:cNvSpPr>
          <p:nvPr/>
        </p:nvSpPr>
        <p:spPr>
          <a:xfrm>
            <a:off x="7487816" y="624444"/>
            <a:ext cx="1656184" cy="548768"/>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Clr>
                <a:schemeClr val="tx1"/>
              </a:buClr>
              <a:buNone/>
            </a:pPr>
            <a:r>
              <a:rPr lang="ja-JP" altLang="en-US" sz="2000" dirty="0">
                <a:latin typeface="+mj-ea"/>
                <a:ea typeface="+mj-ea"/>
              </a:rPr>
              <a:t>参考資料</a:t>
            </a:r>
            <a:endParaRPr lang="ja-JP" altLang="en-US" sz="1800" dirty="0">
              <a:latin typeface="+mj-ea"/>
              <a:ea typeface="+mj-ea"/>
            </a:endParaRPr>
          </a:p>
        </p:txBody>
      </p:sp>
    </p:spTree>
    <p:extLst>
      <p:ext uri="{BB962C8B-B14F-4D97-AF65-F5344CB8AC3E}">
        <p14:creationId xmlns:p14="http://schemas.microsoft.com/office/powerpoint/2010/main" val="2445202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07BFBF-C4F8-09F7-84A8-27D00DA6AA43}"/>
              </a:ext>
            </a:extLst>
          </p:cNvPr>
          <p:cNvSpPr>
            <a:spLocks noGrp="1"/>
          </p:cNvSpPr>
          <p:nvPr>
            <p:ph type="title"/>
          </p:nvPr>
        </p:nvSpPr>
        <p:spPr/>
        <p:txBody>
          <a:bodyPr>
            <a:normAutofit/>
          </a:bodyPr>
          <a:lstStyle/>
          <a:p>
            <a:r>
              <a:rPr kumimoji="1" lang="ja-JP" altLang="en-US" dirty="0"/>
              <a:t>地方自治法上の問題点について</a:t>
            </a:r>
          </a:p>
        </p:txBody>
      </p:sp>
      <p:sp>
        <p:nvSpPr>
          <p:cNvPr id="3" name="コンテンツ プレースホルダー 2">
            <a:extLst>
              <a:ext uri="{FF2B5EF4-FFF2-40B4-BE49-F238E27FC236}">
                <a16:creationId xmlns:a16="http://schemas.microsoft.com/office/drawing/2014/main" id="{F1779E41-E399-CFF5-5C56-48E07700CB1C}"/>
              </a:ext>
            </a:extLst>
          </p:cNvPr>
          <p:cNvSpPr>
            <a:spLocks noGrp="1"/>
          </p:cNvSpPr>
          <p:nvPr>
            <p:ph idx="1"/>
          </p:nvPr>
        </p:nvSpPr>
        <p:spPr/>
        <p:txBody>
          <a:bodyPr>
            <a:normAutofit lnSpcReduction="10000"/>
          </a:bodyPr>
          <a:lstStyle/>
          <a:p>
            <a:pPr lvl="1" indent="-270000">
              <a:buClr>
                <a:schemeClr val="tx1"/>
              </a:buClr>
              <a:buFont typeface="Wingdings" panose="05000000000000000000" pitchFamily="2" charset="2"/>
              <a:buChar char="u"/>
            </a:pPr>
            <a:r>
              <a:rPr lang="ja-JP" altLang="en-US" dirty="0">
                <a:solidFill>
                  <a:schemeClr val="tx1"/>
                </a:solidFill>
              </a:rPr>
              <a:t>地方自治法第</a:t>
            </a:r>
            <a:r>
              <a:rPr lang="en-US" altLang="ja-JP" dirty="0">
                <a:solidFill>
                  <a:schemeClr val="tx1"/>
                </a:solidFill>
              </a:rPr>
              <a:t>96</a:t>
            </a:r>
            <a:r>
              <a:rPr lang="ja-JP" altLang="en-US" dirty="0">
                <a:solidFill>
                  <a:schemeClr val="tx1"/>
                </a:solidFill>
              </a:rPr>
              <a:t>条第１項第６号は、財産を適正な価格なく貸し付けることについて、条例で定める場合を除き、議会の議決がなければ行うことができないと定めています。本件のように</a:t>
            </a:r>
            <a:r>
              <a:rPr lang="ja-JP" altLang="en-US" dirty="0"/>
              <a:t>「無償で貸し付ける」ことは許されるのか</a:t>
            </a:r>
            <a:r>
              <a:rPr lang="ja-JP" altLang="en-US" dirty="0">
                <a:solidFill>
                  <a:schemeClr val="tx1"/>
                </a:solidFill>
              </a:rPr>
              <a:t>が問題となります。</a:t>
            </a:r>
            <a:endParaRPr lang="en-US" altLang="ja-JP" dirty="0">
              <a:solidFill>
                <a:schemeClr val="tx1"/>
              </a:solidFill>
            </a:endParaRPr>
          </a:p>
          <a:p>
            <a:pPr lvl="1" indent="-270000">
              <a:buClr>
                <a:schemeClr val="tx1"/>
              </a:buClr>
              <a:buFont typeface="Wingdings" panose="05000000000000000000" pitchFamily="2" charset="2"/>
              <a:buChar char="u"/>
            </a:pPr>
            <a:endParaRPr lang="en-US" altLang="ja-JP" dirty="0">
              <a:solidFill>
                <a:schemeClr val="tx1"/>
              </a:solidFill>
            </a:endParaRPr>
          </a:p>
          <a:p>
            <a:pPr lvl="1" indent="-270000">
              <a:buClr>
                <a:schemeClr val="tx1"/>
              </a:buClr>
              <a:buFont typeface="Wingdings" panose="05000000000000000000" pitchFamily="2" charset="2"/>
              <a:buChar char="u"/>
            </a:pPr>
            <a:r>
              <a:rPr lang="ja-JP" altLang="en-US" dirty="0">
                <a:solidFill>
                  <a:schemeClr val="tx1"/>
                </a:solidFill>
              </a:rPr>
              <a:t>　本市の条例では、公益上の必要性等の一定の事情がある場合には議会の議決を要しないことが定められているため、本件の使用貸借契約の締結が、当該条例の要件を満たすかどうかの確認を行いました。</a:t>
            </a:r>
            <a:endParaRPr kumimoji="1" lang="en-US" altLang="ja-JP" dirty="0">
              <a:solidFill>
                <a:schemeClr val="tx1"/>
              </a:solidFill>
            </a:endParaRPr>
          </a:p>
        </p:txBody>
      </p:sp>
      <p:sp>
        <p:nvSpPr>
          <p:cNvPr id="4" name="スライド番号プレースホルダー 3">
            <a:extLst>
              <a:ext uri="{FF2B5EF4-FFF2-40B4-BE49-F238E27FC236}">
                <a16:creationId xmlns:a16="http://schemas.microsoft.com/office/drawing/2014/main" id="{0CF16458-DDDB-2648-752F-CAEF2F706AC4}"/>
              </a:ext>
            </a:extLst>
          </p:cNvPr>
          <p:cNvSpPr>
            <a:spLocks noGrp="1"/>
          </p:cNvSpPr>
          <p:nvPr>
            <p:ph type="sldNum" sz="quarter" idx="12"/>
          </p:nvPr>
        </p:nvSpPr>
        <p:spPr/>
        <p:txBody>
          <a:bodyPr/>
          <a:lstStyle/>
          <a:p>
            <a:fld id="{128A3DEC-F74A-486B-874A-F02DB1219528}" type="slidenum">
              <a:rPr kumimoji="1" lang="ja-JP" altLang="en-US" smtClean="0"/>
              <a:pPr/>
              <a:t>25</a:t>
            </a:fld>
            <a:endParaRPr kumimoji="1" lang="ja-JP" altLang="en-US" dirty="0"/>
          </a:p>
        </p:txBody>
      </p:sp>
      <p:sp>
        <p:nvSpPr>
          <p:cNvPr id="5" name="コンテンツ プレースホルダー 2">
            <a:extLst>
              <a:ext uri="{FF2B5EF4-FFF2-40B4-BE49-F238E27FC236}">
                <a16:creationId xmlns:a16="http://schemas.microsoft.com/office/drawing/2014/main" id="{A4C17E6B-238C-F673-7A4C-A7F18DB698BF}"/>
              </a:ext>
            </a:extLst>
          </p:cNvPr>
          <p:cNvSpPr txBox="1">
            <a:spLocks/>
          </p:cNvSpPr>
          <p:nvPr/>
        </p:nvSpPr>
        <p:spPr>
          <a:xfrm>
            <a:off x="7487816" y="624444"/>
            <a:ext cx="1656184" cy="548768"/>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Clr>
                <a:schemeClr val="tx1"/>
              </a:buClr>
              <a:buNone/>
            </a:pPr>
            <a:r>
              <a:rPr lang="ja-JP" altLang="en-US" sz="2000" dirty="0">
                <a:latin typeface="+mj-ea"/>
                <a:ea typeface="+mj-ea"/>
              </a:rPr>
              <a:t>参考資料</a:t>
            </a:r>
            <a:endParaRPr lang="ja-JP" altLang="en-US" sz="1800" dirty="0">
              <a:latin typeface="+mj-ea"/>
              <a:ea typeface="+mj-ea"/>
            </a:endParaRPr>
          </a:p>
        </p:txBody>
      </p:sp>
    </p:spTree>
    <p:extLst>
      <p:ext uri="{BB962C8B-B14F-4D97-AF65-F5344CB8AC3E}">
        <p14:creationId xmlns:p14="http://schemas.microsoft.com/office/powerpoint/2010/main" val="3373182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A5C2E-C2B5-95D0-2F61-5A6D471C1BF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631DC32-2EFC-701D-CA68-E15A9191910E}"/>
              </a:ext>
            </a:extLst>
          </p:cNvPr>
          <p:cNvSpPr>
            <a:spLocks noGrp="1"/>
          </p:cNvSpPr>
          <p:nvPr>
            <p:ph type="title"/>
          </p:nvPr>
        </p:nvSpPr>
        <p:spPr/>
        <p:txBody>
          <a:bodyPr>
            <a:normAutofit fontScale="90000"/>
          </a:bodyPr>
          <a:lstStyle/>
          <a:p>
            <a:r>
              <a:rPr kumimoji="1" lang="ja-JP" altLang="en-US" dirty="0"/>
              <a:t>民法の使用貸借契約上の問題点について</a:t>
            </a:r>
          </a:p>
        </p:txBody>
      </p:sp>
      <p:sp>
        <p:nvSpPr>
          <p:cNvPr id="3" name="コンテンツ プレースホルダー 2">
            <a:extLst>
              <a:ext uri="{FF2B5EF4-FFF2-40B4-BE49-F238E27FC236}">
                <a16:creationId xmlns:a16="http://schemas.microsoft.com/office/drawing/2014/main" id="{87D232F0-B587-B64A-873F-BD028A396D0A}"/>
              </a:ext>
            </a:extLst>
          </p:cNvPr>
          <p:cNvSpPr>
            <a:spLocks noGrp="1"/>
          </p:cNvSpPr>
          <p:nvPr>
            <p:ph idx="1"/>
          </p:nvPr>
        </p:nvSpPr>
        <p:spPr/>
        <p:txBody>
          <a:bodyPr>
            <a:normAutofit/>
          </a:bodyPr>
          <a:lstStyle/>
          <a:p>
            <a:pPr marL="489456" lvl="1" indent="-270000">
              <a:buClr>
                <a:schemeClr val="tx1"/>
              </a:buClr>
              <a:buFont typeface="Wingdings" panose="05000000000000000000" pitchFamily="2" charset="2"/>
              <a:buChar char="u"/>
            </a:pPr>
            <a:r>
              <a:rPr lang="ja-JP" altLang="en-US" dirty="0"/>
              <a:t>　</a:t>
            </a:r>
            <a:r>
              <a:rPr lang="ja-JP" altLang="en-US" dirty="0">
                <a:solidFill>
                  <a:schemeClr val="tx1"/>
                </a:solidFill>
              </a:rPr>
              <a:t>モニュメントの移設費用および撤去費用について全額本市負担と定められていることについて、本市に不利な規定であるのではないかが懸念されたため、指摘を行いました。</a:t>
            </a:r>
            <a:endParaRPr lang="en-US" altLang="ja-JP" dirty="0">
              <a:solidFill>
                <a:schemeClr val="tx1"/>
              </a:solidFill>
            </a:endParaRPr>
          </a:p>
          <a:p>
            <a:pPr lvl="1" indent="-270000">
              <a:buClr>
                <a:schemeClr val="tx1"/>
              </a:buClr>
              <a:buFont typeface="Wingdings" panose="05000000000000000000" pitchFamily="2" charset="2"/>
              <a:buChar char="u"/>
            </a:pPr>
            <a:r>
              <a:rPr lang="ja-JP" altLang="en-US" dirty="0">
                <a:solidFill>
                  <a:schemeClr val="tx1"/>
                </a:solidFill>
              </a:rPr>
              <a:t>　覚書には「解除」に関する条項が存在しないが、民法に基づく解除に加えて、約定解除権を定めておく必要がないかについても検討すべきであるため、指摘を行いました。</a:t>
            </a:r>
            <a:endParaRPr kumimoji="1" lang="ja-JP" altLang="en-US" dirty="0">
              <a:solidFill>
                <a:schemeClr val="tx1"/>
              </a:solidFill>
            </a:endParaRPr>
          </a:p>
        </p:txBody>
      </p:sp>
      <p:sp>
        <p:nvSpPr>
          <p:cNvPr id="4" name="スライド番号プレースホルダー 3">
            <a:extLst>
              <a:ext uri="{FF2B5EF4-FFF2-40B4-BE49-F238E27FC236}">
                <a16:creationId xmlns:a16="http://schemas.microsoft.com/office/drawing/2014/main" id="{9FCC011C-EAED-197A-6C7A-9B839FCDA991}"/>
              </a:ext>
            </a:extLst>
          </p:cNvPr>
          <p:cNvSpPr>
            <a:spLocks noGrp="1"/>
          </p:cNvSpPr>
          <p:nvPr>
            <p:ph type="sldNum" sz="quarter" idx="12"/>
          </p:nvPr>
        </p:nvSpPr>
        <p:spPr/>
        <p:txBody>
          <a:bodyPr/>
          <a:lstStyle/>
          <a:p>
            <a:fld id="{128A3DEC-F74A-486B-874A-F02DB1219528}" type="slidenum">
              <a:rPr kumimoji="1" lang="ja-JP" altLang="en-US" smtClean="0"/>
              <a:pPr/>
              <a:t>26</a:t>
            </a:fld>
            <a:endParaRPr kumimoji="1" lang="ja-JP" altLang="en-US" dirty="0"/>
          </a:p>
        </p:txBody>
      </p:sp>
      <p:sp>
        <p:nvSpPr>
          <p:cNvPr id="5" name="コンテンツ プレースホルダー 2">
            <a:extLst>
              <a:ext uri="{FF2B5EF4-FFF2-40B4-BE49-F238E27FC236}">
                <a16:creationId xmlns:a16="http://schemas.microsoft.com/office/drawing/2014/main" id="{BE50AE05-7E18-7014-BF34-D74DA3D8CD0C}"/>
              </a:ext>
            </a:extLst>
          </p:cNvPr>
          <p:cNvSpPr txBox="1">
            <a:spLocks/>
          </p:cNvSpPr>
          <p:nvPr/>
        </p:nvSpPr>
        <p:spPr>
          <a:xfrm>
            <a:off x="7487816" y="624444"/>
            <a:ext cx="1656184" cy="548768"/>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Clr>
                <a:schemeClr val="tx1"/>
              </a:buClr>
              <a:buNone/>
            </a:pPr>
            <a:r>
              <a:rPr lang="ja-JP" altLang="en-US" sz="2000" dirty="0">
                <a:latin typeface="+mj-ea"/>
                <a:ea typeface="+mj-ea"/>
              </a:rPr>
              <a:t>参考資料</a:t>
            </a:r>
            <a:endParaRPr lang="ja-JP" altLang="en-US" sz="1800" dirty="0">
              <a:latin typeface="+mj-ea"/>
              <a:ea typeface="+mj-ea"/>
            </a:endParaRPr>
          </a:p>
        </p:txBody>
      </p:sp>
    </p:spTree>
    <p:extLst>
      <p:ext uri="{BB962C8B-B14F-4D97-AF65-F5344CB8AC3E}">
        <p14:creationId xmlns:p14="http://schemas.microsoft.com/office/powerpoint/2010/main" val="3338016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2870D3-6631-BB60-B4C1-DE465986578D}"/>
              </a:ext>
            </a:extLst>
          </p:cNvPr>
          <p:cNvSpPr>
            <a:spLocks noGrp="1"/>
          </p:cNvSpPr>
          <p:nvPr>
            <p:ph type="title"/>
          </p:nvPr>
        </p:nvSpPr>
        <p:spPr>
          <a:xfrm>
            <a:off x="273008" y="980728"/>
            <a:ext cx="8597984" cy="800100"/>
          </a:xfrm>
        </p:spPr>
        <p:txBody>
          <a:bodyPr>
            <a:normAutofit/>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80328D2C-FE62-129A-CF5D-A2BCEA0DA5D9}"/>
              </a:ext>
            </a:extLst>
          </p:cNvPr>
          <p:cNvSpPr>
            <a:spLocks noGrp="1"/>
          </p:cNvSpPr>
          <p:nvPr>
            <p:ph idx="1"/>
          </p:nvPr>
        </p:nvSpPr>
        <p:spPr>
          <a:xfrm>
            <a:off x="323528" y="1916832"/>
            <a:ext cx="8229600" cy="4392488"/>
          </a:xfrm>
        </p:spPr>
        <p:txBody>
          <a:bodyPr>
            <a:normAutofit lnSpcReduction="10000"/>
          </a:bodyPr>
          <a:lstStyle/>
          <a:p>
            <a:pPr marL="270000" indent="-270000">
              <a:buClr>
                <a:schemeClr val="tx1"/>
              </a:buClr>
              <a:buFont typeface="Wingdings" panose="05000000000000000000" pitchFamily="2" charset="2"/>
              <a:buChar char="n"/>
            </a:pPr>
            <a:r>
              <a:rPr lang="ja-JP" altLang="en-US" dirty="0"/>
              <a:t>　大阪市のリスク審査業務では</a:t>
            </a:r>
            <a:r>
              <a:rPr kumimoji="1" lang="ja-JP" altLang="en-US" dirty="0"/>
              <a:t>、通常の契約書審査と同様の知識・スキルに加え、</a:t>
            </a:r>
            <a:r>
              <a:rPr lang="ja-JP" altLang="en-US" dirty="0"/>
              <a:t>地方自治法などの行政独自の法分野に係る知識・スキルを身に着けることができます。</a:t>
            </a:r>
            <a:endParaRPr kumimoji="1" lang="en-US" altLang="ja-JP" dirty="0"/>
          </a:p>
          <a:p>
            <a:pPr marL="270000" indent="-270000">
              <a:buClr>
                <a:schemeClr val="tx1"/>
              </a:buClr>
              <a:buFont typeface="Wingdings" panose="05000000000000000000" pitchFamily="2" charset="2"/>
              <a:buChar char="n"/>
            </a:pPr>
            <a:r>
              <a:rPr lang="ja-JP" altLang="en-US" dirty="0"/>
              <a:t>　また、大都市ならではの大規模イベント・都市開発などの社会的に注目を集める事案から、基礎自治体ならではの子育て、福祉など市民生活に直接関わる事案まで広範な事業に関わることができ、いわば、都道府県と市町村の業務の両方を経験することができます。</a:t>
            </a:r>
            <a:endParaRPr lang="en-US" altLang="ja-JP" dirty="0"/>
          </a:p>
          <a:p>
            <a:pPr marL="0" indent="0">
              <a:buClr>
                <a:schemeClr val="tx1"/>
              </a:buClr>
              <a:buNone/>
            </a:pPr>
            <a:endParaRPr kumimoji="1" lang="ja-JP" altLang="en-US" dirty="0"/>
          </a:p>
        </p:txBody>
      </p:sp>
      <p:sp>
        <p:nvSpPr>
          <p:cNvPr id="4" name="スライド番号プレースホルダー 3">
            <a:extLst>
              <a:ext uri="{FF2B5EF4-FFF2-40B4-BE49-F238E27FC236}">
                <a16:creationId xmlns:a16="http://schemas.microsoft.com/office/drawing/2014/main" id="{EAEE3EE9-96FD-6370-0D59-9018968858BD}"/>
              </a:ext>
            </a:extLst>
          </p:cNvPr>
          <p:cNvSpPr>
            <a:spLocks noGrp="1"/>
          </p:cNvSpPr>
          <p:nvPr>
            <p:ph type="sldNum" sz="quarter" idx="12"/>
          </p:nvPr>
        </p:nvSpPr>
        <p:spPr/>
        <p:txBody>
          <a:bodyPr/>
          <a:lstStyle/>
          <a:p>
            <a:fld id="{128A3DEC-F74A-486B-874A-F02DB1219528}" type="slidenum">
              <a:rPr kumimoji="1" lang="ja-JP" altLang="en-US" smtClean="0"/>
              <a:pPr/>
              <a:t>27</a:t>
            </a:fld>
            <a:endParaRPr kumimoji="1" lang="ja-JP" altLang="en-US" dirty="0"/>
          </a:p>
        </p:txBody>
      </p:sp>
      <p:sp>
        <p:nvSpPr>
          <p:cNvPr id="5" name="コンテンツ プレースホルダー 2">
            <a:extLst>
              <a:ext uri="{FF2B5EF4-FFF2-40B4-BE49-F238E27FC236}">
                <a16:creationId xmlns:a16="http://schemas.microsoft.com/office/drawing/2014/main" id="{FDDAE700-558F-4D03-D0D0-CB624D01476D}"/>
              </a:ext>
            </a:extLst>
          </p:cNvPr>
          <p:cNvSpPr txBox="1">
            <a:spLocks/>
          </p:cNvSpPr>
          <p:nvPr/>
        </p:nvSpPr>
        <p:spPr>
          <a:xfrm>
            <a:off x="7487816" y="624444"/>
            <a:ext cx="1656184" cy="548768"/>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Clr>
                <a:schemeClr val="tx1"/>
              </a:buClr>
              <a:buNone/>
            </a:pPr>
            <a:r>
              <a:rPr lang="ja-JP" altLang="en-US" sz="2000" dirty="0">
                <a:latin typeface="+mj-ea"/>
                <a:ea typeface="+mj-ea"/>
              </a:rPr>
              <a:t>参考資料</a:t>
            </a:r>
            <a:endParaRPr lang="ja-JP" altLang="en-US" sz="1800" dirty="0">
              <a:latin typeface="+mj-ea"/>
              <a:ea typeface="+mj-ea"/>
            </a:endParaRPr>
          </a:p>
        </p:txBody>
      </p:sp>
    </p:spTree>
    <p:extLst>
      <p:ext uri="{BB962C8B-B14F-4D97-AF65-F5344CB8AC3E}">
        <p14:creationId xmlns:p14="http://schemas.microsoft.com/office/powerpoint/2010/main" val="3947771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1751" y="2852936"/>
            <a:ext cx="8469192" cy="1152128"/>
          </a:xfrm>
        </p:spPr>
        <p:txBody>
          <a:bodyPr>
            <a:normAutofit/>
          </a:bodyPr>
          <a:lstStyle/>
          <a:p>
            <a:pPr>
              <a:lnSpc>
                <a:spcPct val="150000"/>
              </a:lnSpc>
              <a:buNone/>
            </a:pPr>
            <a:r>
              <a:rPr lang="ja-JP" altLang="en-US" sz="4200" b="1" dirty="0">
                <a:latin typeface="+mj-ea"/>
                <a:ea typeface="+mj-ea"/>
              </a:rPr>
              <a:t>○大阪市・市役所業務等のご紹介</a:t>
            </a:r>
            <a:endParaRPr lang="en-US" altLang="ja-JP" sz="4200" b="1" dirty="0">
              <a:latin typeface="+mj-ea"/>
              <a:ea typeface="+mj-ea"/>
            </a:endParaRPr>
          </a:p>
        </p:txBody>
      </p:sp>
      <p:sp>
        <p:nvSpPr>
          <p:cNvPr id="4" name="スライド番号プレースホルダ 3"/>
          <p:cNvSpPr>
            <a:spLocks noGrp="1"/>
          </p:cNvSpPr>
          <p:nvPr>
            <p:ph type="sldNum" sz="quarter" idx="12"/>
          </p:nvPr>
        </p:nvSpPr>
        <p:spPr/>
        <p:txBody>
          <a:bodyPr/>
          <a:lstStyle/>
          <a:p>
            <a:fld id="{128A3DEC-F74A-486B-874A-F02DB1219528}" type="slidenum">
              <a:rPr kumimoji="1" lang="ja-JP" altLang="en-US" smtClean="0"/>
              <a:pPr/>
              <a:t>3</a:t>
            </a:fld>
            <a:endParaRPr kumimoji="1" lang="ja-JP" altLang="en-US" dirty="0"/>
          </a:p>
        </p:txBody>
      </p:sp>
    </p:spTree>
    <p:extLst>
      <p:ext uri="{BB962C8B-B14F-4D97-AF65-F5344CB8AC3E}">
        <p14:creationId xmlns:p14="http://schemas.microsoft.com/office/powerpoint/2010/main" val="1699810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32656"/>
            <a:ext cx="8229600" cy="1066800"/>
          </a:xfrm>
        </p:spPr>
        <p:txBody>
          <a:bodyPr>
            <a:normAutofit/>
          </a:bodyPr>
          <a:lstStyle/>
          <a:p>
            <a:pPr lvl="0"/>
            <a:r>
              <a:rPr lang="ja-JP" altLang="en-US" sz="4400" dirty="0"/>
              <a:t>大阪市のすがた</a:t>
            </a:r>
            <a:endParaRPr kumimoji="1" lang="ja-JP" altLang="en-US" dirty="0"/>
          </a:p>
        </p:txBody>
      </p:sp>
      <p:sp>
        <p:nvSpPr>
          <p:cNvPr id="4" name="スライド番号プレースホルダ 3"/>
          <p:cNvSpPr>
            <a:spLocks noGrp="1"/>
          </p:cNvSpPr>
          <p:nvPr>
            <p:ph type="sldNum" sz="quarter" idx="12"/>
          </p:nvPr>
        </p:nvSpPr>
        <p:spPr/>
        <p:txBody>
          <a:bodyPr/>
          <a:lstStyle/>
          <a:p>
            <a:fld id="{128A3DEC-F74A-486B-874A-F02DB1219528}" type="slidenum">
              <a:rPr kumimoji="1" lang="ja-JP" altLang="en-US" smtClean="0"/>
              <a:pPr/>
              <a:t>4</a:t>
            </a:fld>
            <a:endParaRPr kumimoji="1" lang="ja-JP" altLang="en-US" dirty="0"/>
          </a:p>
        </p:txBody>
      </p:sp>
      <p:sp>
        <p:nvSpPr>
          <p:cNvPr id="6" name="正方形/長方形 5"/>
          <p:cNvSpPr/>
          <p:nvPr/>
        </p:nvSpPr>
        <p:spPr>
          <a:xfrm>
            <a:off x="6012160" y="2132856"/>
            <a:ext cx="2924576" cy="1799657"/>
          </a:xfrm>
          <a:prstGeom prst="rect">
            <a:avLst/>
          </a:prstGeom>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a:latin typeface="+mj-ea"/>
                <a:ea typeface="+mj-ea"/>
              </a:rPr>
              <a:t>区の数　</a:t>
            </a:r>
            <a:r>
              <a:rPr lang="en-US" altLang="ja-JP" sz="2000" dirty="0">
                <a:latin typeface="+mj-ea"/>
                <a:ea typeface="+mj-ea"/>
              </a:rPr>
              <a:t>24</a:t>
            </a:r>
            <a:r>
              <a:rPr lang="ja-JP" altLang="en-US" sz="2000" dirty="0">
                <a:latin typeface="+mj-ea"/>
                <a:ea typeface="+mj-ea"/>
              </a:rPr>
              <a:t>区</a:t>
            </a:r>
            <a:endParaRPr lang="en-US" altLang="ja-JP" sz="2000" dirty="0">
              <a:latin typeface="+mj-ea"/>
              <a:ea typeface="+mj-ea"/>
            </a:endParaRPr>
          </a:p>
          <a:p>
            <a:r>
              <a:rPr lang="ja-JP" altLang="en-US" sz="2000" dirty="0">
                <a:latin typeface="+mj-ea"/>
                <a:ea typeface="+mj-ea"/>
              </a:rPr>
              <a:t>人口　  </a:t>
            </a:r>
            <a:r>
              <a:rPr lang="en-US" altLang="ja-JP" sz="2000" dirty="0">
                <a:solidFill>
                  <a:schemeClr val="tx1"/>
                </a:solidFill>
                <a:latin typeface="+mj-ea"/>
                <a:ea typeface="+mj-ea"/>
              </a:rPr>
              <a:t>2,825,072</a:t>
            </a:r>
            <a:r>
              <a:rPr lang="ja-JP" altLang="en-US" sz="2000" dirty="0">
                <a:solidFill>
                  <a:schemeClr val="tx1"/>
                </a:solidFill>
                <a:latin typeface="+mj-ea"/>
                <a:ea typeface="+mj-ea"/>
              </a:rPr>
              <a:t>人</a:t>
            </a:r>
            <a:endParaRPr lang="en-US" altLang="ja-JP" sz="2000" dirty="0">
              <a:solidFill>
                <a:schemeClr val="tx1"/>
              </a:solidFill>
              <a:latin typeface="+mj-ea"/>
              <a:ea typeface="+mj-ea"/>
            </a:endParaRPr>
          </a:p>
          <a:p>
            <a:r>
              <a:rPr lang="ja-JP" altLang="en-US" sz="2000" dirty="0">
                <a:solidFill>
                  <a:schemeClr val="tx1"/>
                </a:solidFill>
                <a:latin typeface="+mj-ea"/>
                <a:ea typeface="+mj-ea"/>
              </a:rPr>
              <a:t>世帯数  </a:t>
            </a:r>
            <a:r>
              <a:rPr lang="en-US" altLang="ja-JP" sz="2000" dirty="0">
                <a:solidFill>
                  <a:schemeClr val="tx1"/>
                </a:solidFill>
                <a:latin typeface="+mj-ea"/>
                <a:ea typeface="+mj-ea"/>
              </a:rPr>
              <a:t>1,610,102</a:t>
            </a:r>
            <a:r>
              <a:rPr lang="ja-JP" altLang="en-US" sz="2000" dirty="0">
                <a:solidFill>
                  <a:schemeClr val="tx1"/>
                </a:solidFill>
                <a:latin typeface="+mj-ea"/>
                <a:ea typeface="+mj-ea"/>
              </a:rPr>
              <a:t>世帯</a:t>
            </a:r>
            <a:endParaRPr lang="en-US" altLang="ja-JP" sz="2000" dirty="0">
              <a:solidFill>
                <a:schemeClr val="tx1"/>
              </a:solidFill>
              <a:latin typeface="+mj-ea"/>
              <a:ea typeface="+mj-ea"/>
            </a:endParaRPr>
          </a:p>
          <a:p>
            <a:r>
              <a:rPr lang="ja-JP" altLang="en-US" sz="1200" dirty="0">
                <a:solidFill>
                  <a:schemeClr val="tx1"/>
                </a:solidFill>
                <a:latin typeface="+mj-ea"/>
                <a:ea typeface="+mj-ea"/>
              </a:rPr>
              <a:t>　　　　　（令和８年５月１日</a:t>
            </a:r>
            <a:r>
              <a:rPr lang="ja-JP" altLang="en-US" sz="1200" dirty="0">
                <a:latin typeface="+mj-ea"/>
                <a:ea typeface="+mj-ea"/>
              </a:rPr>
              <a:t>現在）</a:t>
            </a:r>
            <a:endParaRPr lang="en-US" altLang="ja-JP" sz="2000" dirty="0">
              <a:latin typeface="+mj-ea"/>
              <a:ea typeface="+mj-ea"/>
            </a:endParaRPr>
          </a:p>
          <a:p>
            <a:r>
              <a:rPr lang="ja-JP" altLang="en-US" sz="2000" dirty="0">
                <a:latin typeface="+mj-ea"/>
                <a:ea typeface="+mj-ea"/>
              </a:rPr>
              <a:t>面積　  </a:t>
            </a:r>
            <a:r>
              <a:rPr lang="en-US" altLang="ja-JP" sz="2000" dirty="0">
                <a:latin typeface="+mj-ea"/>
                <a:ea typeface="+mj-ea"/>
              </a:rPr>
              <a:t>225.34</a:t>
            </a:r>
            <a:r>
              <a:rPr lang="ja-JP" altLang="en-US" sz="2000" dirty="0">
                <a:latin typeface="+mj-ea"/>
                <a:ea typeface="+mj-ea"/>
              </a:rPr>
              <a:t>平方</a:t>
            </a:r>
            <a:r>
              <a:rPr lang="en-US" altLang="ja-JP" sz="2000" dirty="0">
                <a:latin typeface="+mj-ea"/>
                <a:ea typeface="+mj-ea"/>
              </a:rPr>
              <a:t>km</a:t>
            </a:r>
          </a:p>
          <a:p>
            <a:r>
              <a:rPr lang="ja-JP" altLang="en-US" sz="1200" dirty="0">
                <a:latin typeface="+mj-ea"/>
                <a:ea typeface="+mj-ea"/>
              </a:rPr>
              <a:t>　　　　　（令和７年１月１日現在）</a:t>
            </a:r>
            <a:endParaRPr lang="en-US" altLang="ja-JP" sz="1200" dirty="0">
              <a:latin typeface="+mj-ea"/>
              <a:ea typeface="+mj-ea"/>
            </a:endParaRPr>
          </a:p>
        </p:txBody>
      </p:sp>
      <p:sp>
        <p:nvSpPr>
          <p:cNvPr id="7" name="正方形/長方形 6"/>
          <p:cNvSpPr/>
          <p:nvPr/>
        </p:nvSpPr>
        <p:spPr>
          <a:xfrm>
            <a:off x="6012160" y="5445224"/>
            <a:ext cx="2924576" cy="1296144"/>
          </a:xfrm>
          <a:prstGeom prst="rect">
            <a:avLst/>
          </a:prstGeom>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2000" dirty="0">
                <a:latin typeface="+mj-ea"/>
                <a:ea typeface="+mj-ea"/>
              </a:rPr>
              <a:t>市の花　桜・パンジー</a:t>
            </a:r>
            <a:endParaRPr kumimoji="1" lang="ja-JP" altLang="en-US" sz="2000" dirty="0">
              <a:latin typeface="+mj-ea"/>
              <a:ea typeface="+mj-ea"/>
            </a:endParaRPr>
          </a:p>
        </p:txBody>
      </p:sp>
      <p:pic>
        <p:nvPicPr>
          <p:cNvPr id="8" name="図 7"/>
          <p:cNvPicPr>
            <a:picLocks noChangeAspect="1"/>
          </p:cNvPicPr>
          <p:nvPr/>
        </p:nvPicPr>
        <p:blipFill>
          <a:blip r:embed="rId5"/>
          <a:stretch>
            <a:fillRect/>
          </a:stretch>
        </p:blipFill>
        <p:spPr>
          <a:xfrm>
            <a:off x="6140319" y="5873412"/>
            <a:ext cx="1330289" cy="778677"/>
          </a:xfrm>
          <a:prstGeom prst="rect">
            <a:avLst/>
          </a:prstGeom>
        </p:spPr>
      </p:pic>
      <p:pic>
        <p:nvPicPr>
          <p:cNvPr id="9" name="図 8"/>
          <p:cNvPicPr>
            <a:picLocks noChangeAspect="1"/>
          </p:cNvPicPr>
          <p:nvPr/>
        </p:nvPicPr>
        <p:blipFill>
          <a:blip r:embed="rId6"/>
          <a:stretch>
            <a:fillRect/>
          </a:stretch>
        </p:blipFill>
        <p:spPr>
          <a:xfrm>
            <a:off x="7523234" y="5873412"/>
            <a:ext cx="1274998" cy="778677"/>
          </a:xfrm>
          <a:prstGeom prst="rect">
            <a:avLst/>
          </a:prstGeom>
        </p:spPr>
      </p:pic>
      <p:pic>
        <p:nvPicPr>
          <p:cNvPr id="5" name="図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537" y="1525796"/>
            <a:ext cx="5215572" cy="5215572"/>
          </a:xfrm>
          <a:prstGeom prst="rect">
            <a:avLst/>
          </a:prstGeom>
        </p:spPr>
      </p:pic>
      <p:pic>
        <p:nvPicPr>
          <p:cNvPr id="10" name="図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536" y="1556792"/>
            <a:ext cx="1873247" cy="974115"/>
          </a:xfrm>
          <a:prstGeom prst="rect">
            <a:avLst/>
          </a:prstGeom>
        </p:spPr>
      </p:pic>
      <p:sp>
        <p:nvSpPr>
          <p:cNvPr id="11" name="正方形/長方形 10"/>
          <p:cNvSpPr/>
          <p:nvPr/>
        </p:nvSpPr>
        <p:spPr>
          <a:xfrm>
            <a:off x="395536" y="1268760"/>
            <a:ext cx="2088232" cy="277728"/>
          </a:xfrm>
          <a:prstGeom prst="rect">
            <a:avLst/>
          </a:prstGeom>
          <a:solidFill>
            <a:srgbClr val="FFFFCB"/>
          </a:solidFill>
          <a:ln w="28575">
            <a:solidFill>
              <a:srgbClr val="F7AB3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200" dirty="0">
                <a:latin typeface="HGPｺﾞｼｯｸM" panose="020B0600000000000000" pitchFamily="50" charset="-128"/>
                <a:ea typeface="HGPｺﾞｼｯｸM" panose="020B0600000000000000" pitchFamily="50" charset="-128"/>
              </a:rPr>
              <a:t>2025</a:t>
            </a:r>
            <a:r>
              <a:rPr kumimoji="1" lang="ja-JP" altLang="en-US" sz="1200" dirty="0">
                <a:latin typeface="HGPｺﾞｼｯｸM" panose="020B0600000000000000" pitchFamily="50" charset="-128"/>
                <a:ea typeface="HGPｺﾞｼｯｸM" panose="020B0600000000000000" pitchFamily="50" charset="-128"/>
              </a:rPr>
              <a:t>年</a:t>
            </a:r>
            <a:r>
              <a:rPr lang="ja-JP" altLang="en-US" sz="1200" dirty="0">
                <a:latin typeface="HGPｺﾞｼｯｸM" panose="020B0600000000000000" pitchFamily="50" charset="-128"/>
                <a:ea typeface="HGPｺﾞｼｯｸM" panose="020B0600000000000000" pitchFamily="50" charset="-128"/>
              </a:rPr>
              <a:t>日本国際博覧会</a:t>
            </a:r>
            <a:r>
              <a:rPr kumimoji="1" lang="ja-JP" altLang="en-US" sz="1200" dirty="0">
                <a:latin typeface="HGPｺﾞｼｯｸM" panose="020B0600000000000000" pitchFamily="50" charset="-128"/>
                <a:ea typeface="HGPｺﾞｼｯｸM" panose="020B0600000000000000" pitchFamily="50" charset="-128"/>
              </a:rPr>
              <a:t>開催</a:t>
            </a:r>
          </a:p>
        </p:txBody>
      </p:sp>
      <p:sp>
        <p:nvSpPr>
          <p:cNvPr id="13" name="正方形/長方形 12"/>
          <p:cNvSpPr/>
          <p:nvPr/>
        </p:nvSpPr>
        <p:spPr>
          <a:xfrm>
            <a:off x="251520" y="2564904"/>
            <a:ext cx="1831196" cy="1278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ja-JP" sz="1000" dirty="0"/>
              <a:t>資料提供：経済産業省</a:t>
            </a:r>
            <a:endParaRPr kumimoji="1" lang="ja-JP" altLang="en-US" sz="1000" dirty="0"/>
          </a:p>
        </p:txBody>
      </p:sp>
      <p:pic>
        <p:nvPicPr>
          <p:cNvPr id="3" name="図 2"/>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915457" y="696989"/>
            <a:ext cx="1757832" cy="1318374"/>
          </a:xfrm>
          <a:prstGeom prst="rect">
            <a:avLst/>
          </a:prstGeom>
        </p:spPr>
      </p:pic>
      <p:pic>
        <p:nvPicPr>
          <p:cNvPr id="14" name="図 13"/>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351031" y="4043294"/>
            <a:ext cx="1322257" cy="1322257"/>
          </a:xfrm>
          <a:prstGeom prst="rect">
            <a:avLst/>
          </a:prstGeom>
        </p:spPr>
      </p:pic>
      <p:sp>
        <p:nvSpPr>
          <p:cNvPr id="16" name="正方形/長方形 15"/>
          <p:cNvSpPr/>
          <p:nvPr/>
        </p:nvSpPr>
        <p:spPr>
          <a:xfrm>
            <a:off x="6846345" y="755540"/>
            <a:ext cx="2088232" cy="245898"/>
          </a:xfrm>
          <a:prstGeom prst="rect">
            <a:avLst/>
          </a:prstGeom>
          <a:solidFill>
            <a:srgbClr val="FFFFCB"/>
          </a:solidFill>
          <a:ln w="28575">
            <a:solidFill>
              <a:srgbClr val="F7AB3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latin typeface="HGPｺﾞｼｯｸM" panose="020B0600000000000000" pitchFamily="50" charset="-128"/>
                <a:ea typeface="HGPｺﾞｼｯｸM" panose="020B0600000000000000" pitchFamily="50" charset="-128"/>
              </a:rPr>
              <a:t>うめきた</a:t>
            </a:r>
            <a:r>
              <a:rPr lang="en-US" altLang="ja-JP" sz="1200" dirty="0">
                <a:latin typeface="HGPｺﾞｼｯｸM" panose="020B0600000000000000" pitchFamily="50" charset="-128"/>
                <a:ea typeface="HGPｺﾞｼｯｸM" panose="020B0600000000000000" pitchFamily="50" charset="-128"/>
              </a:rPr>
              <a:t>2</a:t>
            </a:r>
            <a:r>
              <a:rPr lang="ja-JP" altLang="en-US" sz="1200" dirty="0">
                <a:latin typeface="HGPｺﾞｼｯｸM" panose="020B0600000000000000" pitchFamily="50" charset="-128"/>
                <a:ea typeface="HGPｺﾞｼｯｸM" panose="020B0600000000000000" pitchFamily="50" charset="-128"/>
              </a:rPr>
              <a:t>期区域のまちづくり</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6794511" y="4070868"/>
            <a:ext cx="1943811" cy="579665"/>
          </a:xfrm>
          <a:prstGeom prst="rect">
            <a:avLst/>
          </a:prstGeom>
          <a:solidFill>
            <a:srgbClr val="FFFFCB"/>
          </a:solidFill>
          <a:ln w="28575">
            <a:solidFill>
              <a:srgbClr val="F7AB3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latin typeface="HGPｺﾞｼｯｸM" panose="020B0600000000000000" pitchFamily="50" charset="-128"/>
                <a:ea typeface="HGPｺﾞｼｯｸM" panose="020B0600000000000000" pitchFamily="50" charset="-128"/>
              </a:rPr>
              <a:t>なんば駅周辺における空間再編推進事業</a:t>
            </a:r>
          </a:p>
        </p:txBody>
      </p:sp>
      <p:pic>
        <p:nvPicPr>
          <p:cNvPr id="12" name="大阪市のすがた_Oasisによる合成音声">
            <a:hlinkClick r:id="" action="ppaction://media"/>
            <a:extLst>
              <a:ext uri="{FF2B5EF4-FFF2-40B4-BE49-F238E27FC236}">
                <a16:creationId xmlns:a16="http://schemas.microsoft.com/office/drawing/2014/main" id="{51B0195C-2478-FCF8-9317-DA4224B62983}"/>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71000" y="6175509"/>
            <a:ext cx="597276" cy="5972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3927"/>
    </mc:Choice>
    <mc:Fallback xmlns="">
      <p:transition spd="slow" advTm="53927"/>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636"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extLst>
    <p:ext uri="{E180D4A7-C9FB-4DFB-919C-405C955672EB}">
      <p14:showEvtLst xmlns:p14="http://schemas.microsoft.com/office/powerpoint/2010/main">
        <p14:playEvt time="307" objId="12"/>
        <p14:stopEvt time="48949" objId="12"/>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84913"/>
            <a:ext cx="8229600" cy="1066800"/>
          </a:xfrm>
        </p:spPr>
        <p:txBody>
          <a:bodyPr>
            <a:normAutofit/>
          </a:bodyPr>
          <a:lstStyle/>
          <a:p>
            <a:r>
              <a:rPr kumimoji="1" lang="ja-JP" altLang="en-US" dirty="0"/>
              <a:t>大阪市役所の概要</a:t>
            </a:r>
            <a:endParaRPr kumimoji="1" lang="ja-JP" altLang="en-US" sz="3600" dirty="0"/>
          </a:p>
        </p:txBody>
      </p:sp>
      <p:graphicFrame>
        <p:nvGraphicFramePr>
          <p:cNvPr id="8" name="表 7"/>
          <p:cNvGraphicFramePr>
            <a:graphicFrameLocks noGrp="1"/>
          </p:cNvGraphicFramePr>
          <p:nvPr>
            <p:extLst>
              <p:ext uri="{D42A27DB-BD31-4B8C-83A1-F6EECF244321}">
                <p14:modId xmlns:p14="http://schemas.microsoft.com/office/powerpoint/2010/main" val="508639954"/>
              </p:ext>
            </p:extLst>
          </p:nvPr>
        </p:nvGraphicFramePr>
        <p:xfrm>
          <a:off x="251520" y="1560100"/>
          <a:ext cx="8757224" cy="4896332"/>
        </p:xfrm>
        <a:graphic>
          <a:graphicData uri="http://schemas.openxmlformats.org/drawingml/2006/table">
            <a:tbl>
              <a:tblPr firstRow="1" bandRow="1">
                <a:tableStyleId>{5DA37D80-6434-44D0-A028-1B22A696006F}</a:tableStyleId>
              </a:tblPr>
              <a:tblGrid>
                <a:gridCol w="1997262">
                  <a:extLst>
                    <a:ext uri="{9D8B030D-6E8A-4147-A177-3AD203B41FA5}">
                      <a16:colId xmlns:a16="http://schemas.microsoft.com/office/drawing/2014/main" val="20000"/>
                    </a:ext>
                  </a:extLst>
                </a:gridCol>
                <a:gridCol w="6759962">
                  <a:extLst>
                    <a:ext uri="{9D8B030D-6E8A-4147-A177-3AD203B41FA5}">
                      <a16:colId xmlns:a16="http://schemas.microsoft.com/office/drawing/2014/main" val="20001"/>
                    </a:ext>
                  </a:extLst>
                </a:gridCol>
              </a:tblGrid>
              <a:tr h="1110942">
                <a:tc>
                  <a:txBody>
                    <a:bodyPr/>
                    <a:lstStyle/>
                    <a:p>
                      <a:pPr algn="ctr"/>
                      <a:r>
                        <a:rPr kumimoji="1" lang="ja-JP" altLang="en-US" sz="3200" b="1" dirty="0">
                          <a:latin typeface="+mj-ea"/>
                          <a:ea typeface="+mj-ea"/>
                        </a:rPr>
                        <a:t>職員数</a:t>
                      </a:r>
                    </a:p>
                  </a:txBody>
                  <a:tcPr anchor="ctr"/>
                </a:tc>
                <a:tc>
                  <a:txBody>
                    <a:bodyPr/>
                    <a:lstStyle/>
                    <a:p>
                      <a:pPr algn="l"/>
                      <a:r>
                        <a:rPr kumimoji="1" lang="en-US" altLang="zh-TW" sz="3200" b="0" dirty="0">
                          <a:latin typeface="+mj-ea"/>
                          <a:ea typeface="+mj-ea"/>
                        </a:rPr>
                        <a:t>35,848</a:t>
                      </a:r>
                      <a:r>
                        <a:rPr kumimoji="1" lang="zh-TW" altLang="en-US" sz="3200" b="0" dirty="0">
                          <a:latin typeface="+mj-ea"/>
                          <a:ea typeface="+mj-ea"/>
                        </a:rPr>
                        <a:t>人</a:t>
                      </a:r>
                      <a:r>
                        <a:rPr kumimoji="1" lang="zh-TW" altLang="en-US" sz="2400" b="0" dirty="0">
                          <a:latin typeface="+mj-ea"/>
                          <a:ea typeface="+mj-ea"/>
                        </a:rPr>
                        <a:t>（令和</a:t>
                      </a:r>
                      <a:r>
                        <a:rPr kumimoji="1" lang="en-US" altLang="zh-TW" sz="2400" b="0" dirty="0">
                          <a:latin typeface="+mj-ea"/>
                          <a:ea typeface="+mj-ea"/>
                        </a:rPr>
                        <a:t>7</a:t>
                      </a:r>
                      <a:r>
                        <a:rPr kumimoji="1" lang="zh-TW" altLang="en-US" sz="2400" b="0" dirty="0">
                          <a:latin typeface="+mj-ea"/>
                          <a:ea typeface="+mj-ea"/>
                        </a:rPr>
                        <a:t>年</a:t>
                      </a:r>
                      <a:r>
                        <a:rPr kumimoji="1" lang="en-US" altLang="zh-TW" sz="2400" b="0" dirty="0">
                          <a:latin typeface="+mj-ea"/>
                          <a:ea typeface="+mj-ea"/>
                        </a:rPr>
                        <a:t>4</a:t>
                      </a:r>
                      <a:r>
                        <a:rPr kumimoji="1" lang="zh-TW" altLang="en-US" sz="2400" b="0" dirty="0">
                          <a:latin typeface="+mj-ea"/>
                          <a:ea typeface="+mj-ea"/>
                        </a:rPr>
                        <a:t>月</a:t>
                      </a:r>
                      <a:r>
                        <a:rPr kumimoji="1" lang="en-US" altLang="zh-TW" sz="2400" b="0" dirty="0">
                          <a:latin typeface="+mj-ea"/>
                          <a:ea typeface="+mj-ea"/>
                        </a:rPr>
                        <a:t>1</a:t>
                      </a:r>
                      <a:r>
                        <a:rPr kumimoji="1" lang="zh-TW" altLang="en-US" sz="2400" b="0" dirty="0">
                          <a:latin typeface="+mj-ea"/>
                          <a:ea typeface="+mj-ea"/>
                        </a:rPr>
                        <a:t>日現在）</a:t>
                      </a:r>
                      <a:endParaRPr kumimoji="1" lang="en-US" altLang="ja-JP" sz="2400" b="0" dirty="0">
                        <a:latin typeface="+mj-ea"/>
                        <a:ea typeface="+mj-ea"/>
                      </a:endParaRPr>
                    </a:p>
                  </a:txBody>
                  <a:tcPr anchor="ctr"/>
                </a:tc>
                <a:extLst>
                  <a:ext uri="{0D108BD9-81ED-4DB2-BD59-A6C34878D82A}">
                    <a16:rowId xmlns:a16="http://schemas.microsoft.com/office/drawing/2014/main" val="10000"/>
                  </a:ext>
                </a:extLst>
              </a:tr>
              <a:tr h="2167441">
                <a:tc>
                  <a:txBody>
                    <a:bodyPr/>
                    <a:lstStyle/>
                    <a:p>
                      <a:pPr algn="ctr"/>
                      <a:r>
                        <a:rPr kumimoji="1" lang="ja-JP" altLang="en-US" sz="3200" b="1" dirty="0">
                          <a:latin typeface="+mj-ea"/>
                          <a:ea typeface="+mj-ea"/>
                        </a:rPr>
                        <a:t>予　算</a:t>
                      </a:r>
                      <a:endParaRPr kumimoji="1" lang="en-US" altLang="ja-JP" sz="3200" b="1" dirty="0">
                        <a:latin typeface="+mj-ea"/>
                        <a:ea typeface="+mj-ea"/>
                      </a:endParaRPr>
                    </a:p>
                    <a:p>
                      <a:pPr algn="ctr"/>
                      <a:r>
                        <a:rPr kumimoji="1" lang="en-US" altLang="ja-JP" sz="3200" b="1" dirty="0">
                          <a:latin typeface="+mj-ea"/>
                          <a:ea typeface="+mj-ea"/>
                        </a:rPr>
                        <a:t>(R8</a:t>
                      </a:r>
                      <a:r>
                        <a:rPr kumimoji="1" lang="ja-JP" altLang="en-US" sz="3200" b="1" dirty="0">
                          <a:latin typeface="+mj-ea"/>
                          <a:ea typeface="+mj-ea"/>
                        </a:rPr>
                        <a:t>当初</a:t>
                      </a:r>
                      <a:r>
                        <a:rPr kumimoji="1" lang="en-US" altLang="ja-JP" sz="3200" b="1" dirty="0">
                          <a:latin typeface="+mj-ea"/>
                          <a:ea typeface="+mj-ea"/>
                        </a:rPr>
                        <a:t>)</a:t>
                      </a:r>
                      <a:endParaRPr kumimoji="1" lang="ja-JP" altLang="en-US" sz="3200" b="1" dirty="0">
                        <a:latin typeface="+mj-ea"/>
                        <a:ea typeface="+mj-ea"/>
                      </a:endParaRPr>
                    </a:p>
                  </a:txBody>
                  <a:tcPr anchor="ctr"/>
                </a:tc>
                <a:tc>
                  <a:txBody>
                    <a:bodyPr/>
                    <a:lstStyle/>
                    <a:p>
                      <a:r>
                        <a:rPr kumimoji="1" lang="ja-JP" altLang="en-US" sz="3200" b="0" dirty="0">
                          <a:latin typeface="+mj-ea"/>
                          <a:ea typeface="+mj-ea"/>
                        </a:rPr>
                        <a:t>総　　額：３兆</a:t>
                      </a:r>
                      <a:r>
                        <a:rPr kumimoji="1" lang="en-US" altLang="ja-JP" sz="3200" b="0" dirty="0">
                          <a:latin typeface="+mj-ea"/>
                          <a:ea typeface="+mj-ea"/>
                        </a:rPr>
                        <a:t>7,991</a:t>
                      </a:r>
                      <a:r>
                        <a:rPr kumimoji="1" lang="ja-JP" altLang="en-US" sz="3200" b="0" dirty="0">
                          <a:latin typeface="+mj-ea"/>
                          <a:ea typeface="+mj-ea"/>
                        </a:rPr>
                        <a:t>億円</a:t>
                      </a:r>
                      <a:endParaRPr kumimoji="1" lang="en-US" altLang="ja-JP" sz="3200" b="0" dirty="0">
                        <a:latin typeface="+mj-ea"/>
                        <a:ea typeface="+mj-ea"/>
                      </a:endParaRPr>
                    </a:p>
                    <a:p>
                      <a:r>
                        <a:rPr kumimoji="1" lang="ja-JP" altLang="en-US" sz="3200" b="0" dirty="0">
                          <a:latin typeface="+mj-ea"/>
                          <a:ea typeface="+mj-ea"/>
                        </a:rPr>
                        <a:t>一般会計：２兆</a:t>
                      </a:r>
                      <a:r>
                        <a:rPr kumimoji="1" lang="en-US" altLang="ja-JP" sz="3200" b="0" dirty="0">
                          <a:latin typeface="+mj-ea"/>
                          <a:ea typeface="+mj-ea"/>
                        </a:rPr>
                        <a:t>1,882</a:t>
                      </a:r>
                      <a:r>
                        <a:rPr kumimoji="1" lang="ja-JP" altLang="en-US" sz="3200" b="0" dirty="0">
                          <a:latin typeface="+mj-ea"/>
                          <a:ea typeface="+mj-ea"/>
                        </a:rPr>
                        <a:t>億円</a:t>
                      </a:r>
                      <a:endParaRPr kumimoji="1" lang="en-US" altLang="ja-JP" sz="3200" b="0" dirty="0">
                        <a:latin typeface="+mj-ea"/>
                        <a:ea typeface="+mj-ea"/>
                      </a:endParaRPr>
                    </a:p>
                    <a:p>
                      <a:r>
                        <a:rPr kumimoji="1" lang="ja-JP" altLang="en-US" sz="2400" b="0" dirty="0">
                          <a:latin typeface="+mj-ea"/>
                          <a:ea typeface="+mj-ea"/>
                        </a:rPr>
                        <a:t>　主な歳出：</a:t>
                      </a:r>
                      <a:endParaRPr kumimoji="1" lang="en-US" altLang="ja-JP" sz="2400" b="0" dirty="0">
                        <a:latin typeface="+mj-ea"/>
                        <a:ea typeface="+mj-ea"/>
                      </a:endParaRPr>
                    </a:p>
                    <a:p>
                      <a:r>
                        <a:rPr kumimoji="1" lang="ja-JP" altLang="en-US" sz="2400" b="0" dirty="0">
                          <a:latin typeface="+mj-ea"/>
                          <a:ea typeface="+mj-ea"/>
                        </a:rPr>
                        <a:t>　　福祉費</a:t>
                      </a:r>
                      <a:r>
                        <a:rPr kumimoji="1" lang="en-US" altLang="ja-JP" sz="2400" b="0" dirty="0">
                          <a:latin typeface="+mj-ea"/>
                          <a:ea typeface="+mj-ea"/>
                        </a:rPr>
                        <a:t>34.9</a:t>
                      </a:r>
                      <a:r>
                        <a:rPr kumimoji="1" lang="ja-JP" altLang="en-US" sz="2400" b="0" dirty="0">
                          <a:latin typeface="+mj-ea"/>
                          <a:ea typeface="+mj-ea"/>
                        </a:rPr>
                        <a:t>％、こども青少年費</a:t>
                      </a:r>
                      <a:r>
                        <a:rPr kumimoji="1" lang="en-US" altLang="ja-JP" sz="2400" b="0" dirty="0">
                          <a:latin typeface="+mj-ea"/>
                          <a:ea typeface="+mj-ea"/>
                        </a:rPr>
                        <a:t>14.6%</a:t>
                      </a:r>
                    </a:p>
                    <a:p>
                      <a:r>
                        <a:rPr kumimoji="1" lang="ja-JP" altLang="en-US" sz="2400" b="0" dirty="0">
                          <a:latin typeface="+mj-ea"/>
                          <a:ea typeface="+mj-ea"/>
                        </a:rPr>
                        <a:t>　　教育費</a:t>
                      </a:r>
                      <a:r>
                        <a:rPr kumimoji="1" lang="en-US" altLang="ja-JP" sz="2400" b="0" dirty="0">
                          <a:latin typeface="+mj-ea"/>
                          <a:ea typeface="+mj-ea"/>
                        </a:rPr>
                        <a:t>11.5</a:t>
                      </a:r>
                      <a:r>
                        <a:rPr kumimoji="1" lang="ja-JP" altLang="en-US" sz="2400" b="0" dirty="0">
                          <a:latin typeface="+mj-ea"/>
                          <a:ea typeface="+mj-ea"/>
                        </a:rPr>
                        <a:t>％、土木費</a:t>
                      </a:r>
                      <a:r>
                        <a:rPr kumimoji="1" lang="en-US" altLang="ja-JP" sz="2400" b="0" dirty="0">
                          <a:latin typeface="+mj-ea"/>
                          <a:ea typeface="+mj-ea"/>
                        </a:rPr>
                        <a:t>8.1</a:t>
                      </a:r>
                      <a:r>
                        <a:rPr kumimoji="1" lang="ja-JP" altLang="en-US" sz="2400" b="0" dirty="0">
                          <a:latin typeface="+mj-ea"/>
                          <a:ea typeface="+mj-ea"/>
                        </a:rPr>
                        <a:t>％　など</a:t>
                      </a:r>
                      <a:endParaRPr kumimoji="1" lang="ja-JP" altLang="en-US" sz="2800" b="0" dirty="0">
                        <a:latin typeface="+mj-ea"/>
                        <a:ea typeface="+mj-ea"/>
                      </a:endParaRPr>
                    </a:p>
                  </a:txBody>
                  <a:tcPr/>
                </a:tc>
                <a:extLst>
                  <a:ext uri="{0D108BD9-81ED-4DB2-BD59-A6C34878D82A}">
                    <a16:rowId xmlns:a16="http://schemas.microsoft.com/office/drawing/2014/main" val="10001"/>
                  </a:ext>
                </a:extLst>
              </a:tr>
              <a:tr h="1617949">
                <a:tc>
                  <a:txBody>
                    <a:bodyPr/>
                    <a:lstStyle/>
                    <a:p>
                      <a:pPr algn="ctr"/>
                      <a:r>
                        <a:rPr kumimoji="1" lang="ja-JP" altLang="en-US" sz="3200" b="1" dirty="0">
                          <a:solidFill>
                            <a:schemeClr val="tx1"/>
                          </a:solidFill>
                          <a:latin typeface="+mj-ea"/>
                          <a:ea typeface="+mj-ea"/>
                        </a:rPr>
                        <a:t>庁舎</a:t>
                      </a:r>
                      <a:endParaRPr kumimoji="1" lang="en-US" altLang="ja-JP" sz="3200" b="1" dirty="0">
                        <a:solidFill>
                          <a:schemeClr val="tx1"/>
                        </a:solidFill>
                        <a:latin typeface="+mj-ea"/>
                        <a:ea typeface="+mj-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b="0" kern="1200" dirty="0">
                          <a:solidFill>
                            <a:schemeClr val="tx1"/>
                          </a:solidFill>
                          <a:latin typeface="+mj-ea"/>
                          <a:ea typeface="+mj-ea"/>
                          <a:cs typeface="+mn-cs"/>
                        </a:rPr>
                        <a:t>区役所（</a:t>
                      </a:r>
                      <a:r>
                        <a:rPr kumimoji="1" lang="en-US" altLang="ja-JP" sz="2800" b="0" kern="1200" dirty="0">
                          <a:solidFill>
                            <a:schemeClr val="tx1"/>
                          </a:solidFill>
                          <a:latin typeface="+mj-ea"/>
                          <a:ea typeface="+mj-ea"/>
                          <a:cs typeface="+mn-cs"/>
                        </a:rPr>
                        <a:t>24</a:t>
                      </a:r>
                      <a:r>
                        <a:rPr kumimoji="1" lang="ja-JP" altLang="en-US" sz="2800" b="0" kern="1200" dirty="0">
                          <a:solidFill>
                            <a:schemeClr val="tx1"/>
                          </a:solidFill>
                          <a:latin typeface="+mj-ea"/>
                          <a:ea typeface="+mj-ea"/>
                          <a:cs typeface="+mn-cs"/>
                        </a:rPr>
                        <a:t>区）</a:t>
                      </a:r>
                      <a:endParaRPr kumimoji="1" lang="en-US" altLang="ja-JP" sz="2800" b="0" kern="1200" dirty="0">
                        <a:solidFill>
                          <a:schemeClr val="tx1"/>
                        </a:solidFill>
                        <a:latin typeface="+mj-ea"/>
                        <a:ea typeface="+mj-ea"/>
                        <a:cs typeface="+mn-cs"/>
                      </a:endParaRPr>
                    </a:p>
                    <a:p>
                      <a:r>
                        <a:rPr kumimoji="1" lang="ja-JP" altLang="en-US" sz="2800" b="0" dirty="0">
                          <a:latin typeface="+mj-ea"/>
                          <a:ea typeface="+mj-ea"/>
                        </a:rPr>
                        <a:t>大阪市役所（淀屋橋）</a:t>
                      </a:r>
                      <a:r>
                        <a:rPr kumimoji="1" lang="ja-JP" altLang="en-US" sz="1600" b="0" dirty="0">
                          <a:latin typeface="+mj-ea"/>
                          <a:ea typeface="+mj-ea"/>
                        </a:rPr>
                        <a:t>★主たる勤務場所</a:t>
                      </a:r>
                      <a:endParaRPr kumimoji="1" lang="en-US" altLang="ja-JP" sz="1600" b="0" dirty="0">
                        <a:latin typeface="+mj-ea"/>
                        <a:ea typeface="+mj-ea"/>
                      </a:endParaRPr>
                    </a:p>
                    <a:p>
                      <a:r>
                        <a:rPr kumimoji="1" lang="ja-JP" altLang="en-US" sz="2800" b="0" dirty="0">
                          <a:latin typeface="+mj-ea"/>
                          <a:ea typeface="+mj-ea"/>
                        </a:rPr>
                        <a:t>ＡＴＣ（住之江区）など</a:t>
                      </a:r>
                    </a:p>
                  </a:txBody>
                  <a:tcPr/>
                </a:tc>
                <a:extLst>
                  <a:ext uri="{0D108BD9-81ED-4DB2-BD59-A6C34878D82A}">
                    <a16:rowId xmlns:a16="http://schemas.microsoft.com/office/drawing/2014/main" val="10002"/>
                  </a:ext>
                </a:extLst>
              </a:tr>
            </a:tbl>
          </a:graphicData>
        </a:graphic>
      </p:graphicFrame>
      <p:sp>
        <p:nvSpPr>
          <p:cNvPr id="4" name="スライド番号プレースホルダ 3"/>
          <p:cNvSpPr>
            <a:spLocks noGrp="1"/>
          </p:cNvSpPr>
          <p:nvPr>
            <p:ph type="sldNum" sz="quarter" idx="12"/>
          </p:nvPr>
        </p:nvSpPr>
        <p:spPr/>
        <p:txBody>
          <a:bodyPr/>
          <a:lstStyle/>
          <a:p>
            <a:fld id="{128A3DEC-F74A-486B-874A-F02DB1219528}" type="slidenum">
              <a:rPr kumimoji="1" lang="ja-JP" altLang="en-US" smtClean="0"/>
              <a:pPr/>
              <a:t>5</a:t>
            </a:fld>
            <a:endParaRPr kumimoji="1" lang="ja-JP" altLang="en-US" dirty="0"/>
          </a:p>
        </p:txBody>
      </p:sp>
      <p:pic>
        <p:nvPicPr>
          <p:cNvPr id="7" name="5大阪市役所の概要_Oasisによる合成音声">
            <a:hlinkClick r:id="" action="ppaction://media"/>
            <a:extLst>
              <a:ext uri="{FF2B5EF4-FFF2-40B4-BE49-F238E27FC236}">
                <a16:creationId xmlns:a16="http://schemas.microsoft.com/office/drawing/2014/main" id="{20697AED-8E01-EA4A-CF07-7E830CE8FFD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4972" y="6102804"/>
            <a:ext cx="707256" cy="7072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620"/>
    </mc:Choice>
    <mc:Fallback xmlns="">
      <p:transition spd="slow" advTm="2062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224"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extLst>
    <p:ext uri="{E180D4A7-C9FB-4DFB-919C-405C955672EB}">
      <p14:showEvtLst xmlns:p14="http://schemas.microsoft.com/office/powerpoint/2010/main">
        <p14:playEvt time="261" objId="3"/>
        <p14:stopEvt time="20620" objId="3"/>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48680"/>
            <a:ext cx="8229600" cy="1066800"/>
          </a:xfrm>
        </p:spPr>
        <p:txBody>
          <a:bodyPr>
            <a:normAutofit fontScale="90000"/>
          </a:bodyPr>
          <a:lstStyle/>
          <a:p>
            <a:r>
              <a:rPr kumimoji="1" lang="ja-JP" altLang="en-US" sz="4400" dirty="0"/>
              <a:t>大阪市職員の業務</a:t>
            </a:r>
            <a:r>
              <a:rPr kumimoji="1" lang="ja-JP" altLang="en-US" dirty="0"/>
              <a:t>（目的別）</a:t>
            </a:r>
            <a:br>
              <a:rPr kumimoji="1" lang="en-US" altLang="ja-JP" dirty="0"/>
            </a:br>
            <a:r>
              <a:rPr lang="ja-JP" altLang="en-US" dirty="0"/>
              <a:t>　～行政が担う大部分の事業を所管～</a:t>
            </a:r>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955175288"/>
              </p:ext>
            </p:extLst>
          </p:nvPr>
        </p:nvGraphicFramePr>
        <p:xfrm>
          <a:off x="108424" y="1723971"/>
          <a:ext cx="8777625" cy="4269568"/>
        </p:xfrm>
        <a:graphic>
          <a:graphicData uri="http://schemas.openxmlformats.org/drawingml/2006/table">
            <a:tbl>
              <a:tblPr firstRow="1" bandRow="1">
                <a:tableStyleId>{5DA37D80-6434-44D0-A028-1B22A696006F}</a:tableStyleId>
              </a:tblPr>
              <a:tblGrid>
                <a:gridCol w="2250673">
                  <a:extLst>
                    <a:ext uri="{9D8B030D-6E8A-4147-A177-3AD203B41FA5}">
                      <a16:colId xmlns:a16="http://schemas.microsoft.com/office/drawing/2014/main" val="20000"/>
                    </a:ext>
                  </a:extLst>
                </a:gridCol>
                <a:gridCol w="6526952">
                  <a:extLst>
                    <a:ext uri="{9D8B030D-6E8A-4147-A177-3AD203B41FA5}">
                      <a16:colId xmlns:a16="http://schemas.microsoft.com/office/drawing/2014/main" val="20001"/>
                    </a:ext>
                  </a:extLst>
                </a:gridCol>
              </a:tblGrid>
              <a:tr h="533696">
                <a:tc>
                  <a:txBody>
                    <a:bodyPr/>
                    <a:lstStyle/>
                    <a:p>
                      <a:pPr algn="ctr"/>
                      <a:r>
                        <a:rPr kumimoji="1" lang="ja-JP" altLang="en-US" sz="2400" b="0" dirty="0">
                          <a:latin typeface="+mj-ea"/>
                          <a:ea typeface="+mj-ea"/>
                        </a:rPr>
                        <a:t>保健衛生</a:t>
                      </a:r>
                    </a:p>
                  </a:txBody>
                  <a:tcPr anchor="ctr"/>
                </a:tc>
                <a:tc>
                  <a:txBody>
                    <a:bodyPr/>
                    <a:lstStyle/>
                    <a:p>
                      <a:r>
                        <a:rPr kumimoji="1" lang="ja-JP" altLang="en-US" sz="2400" b="0" dirty="0">
                          <a:latin typeface="+mj-ea"/>
                          <a:ea typeface="+mj-ea"/>
                        </a:rPr>
                        <a:t>健康局</a:t>
                      </a:r>
                    </a:p>
                  </a:txBody>
                  <a:tcPr anchor="ctr"/>
                </a:tc>
                <a:extLst>
                  <a:ext uri="{0D108BD9-81ED-4DB2-BD59-A6C34878D82A}">
                    <a16:rowId xmlns:a16="http://schemas.microsoft.com/office/drawing/2014/main" val="10000"/>
                  </a:ext>
                </a:extLst>
              </a:tr>
              <a:tr h="533696">
                <a:tc>
                  <a:txBody>
                    <a:bodyPr/>
                    <a:lstStyle/>
                    <a:p>
                      <a:pPr algn="ctr"/>
                      <a:r>
                        <a:rPr kumimoji="1" lang="ja-JP" altLang="en-US" sz="2400" b="0" dirty="0">
                          <a:latin typeface="+mj-ea"/>
                          <a:ea typeface="+mj-ea"/>
                        </a:rPr>
                        <a:t>福祉</a:t>
                      </a:r>
                    </a:p>
                  </a:txBody>
                  <a:tcPr anchor="ctr"/>
                </a:tc>
                <a:tc>
                  <a:txBody>
                    <a:bodyPr/>
                    <a:lstStyle/>
                    <a:p>
                      <a:r>
                        <a:rPr kumimoji="1" lang="ja-JP" altLang="en-US" sz="2400" b="0" dirty="0">
                          <a:latin typeface="+mj-ea"/>
                          <a:ea typeface="+mj-ea"/>
                        </a:rPr>
                        <a:t>福祉局　こども青少年局</a:t>
                      </a:r>
                    </a:p>
                  </a:txBody>
                  <a:tcPr anchor="ctr"/>
                </a:tc>
                <a:extLst>
                  <a:ext uri="{0D108BD9-81ED-4DB2-BD59-A6C34878D82A}">
                    <a16:rowId xmlns:a16="http://schemas.microsoft.com/office/drawing/2014/main" val="10001"/>
                  </a:ext>
                </a:extLst>
              </a:tr>
              <a:tr h="533696">
                <a:tc>
                  <a:txBody>
                    <a:bodyPr/>
                    <a:lstStyle/>
                    <a:p>
                      <a:pPr algn="ctr"/>
                      <a:r>
                        <a:rPr kumimoji="1" lang="ja-JP" altLang="en-US" sz="2400" b="0" dirty="0">
                          <a:latin typeface="+mj-ea"/>
                          <a:ea typeface="+mj-ea"/>
                        </a:rPr>
                        <a:t>教育</a:t>
                      </a:r>
                    </a:p>
                  </a:txBody>
                  <a:tcPr anchor="ctr"/>
                </a:tc>
                <a:tc>
                  <a:txBody>
                    <a:bodyPr/>
                    <a:lstStyle/>
                    <a:p>
                      <a:r>
                        <a:rPr kumimoji="1" lang="ja-JP" altLang="en-US" sz="2400" b="0" dirty="0">
                          <a:latin typeface="+mj-ea"/>
                          <a:ea typeface="+mj-ea"/>
                        </a:rPr>
                        <a:t>教育委員会</a:t>
                      </a:r>
                    </a:p>
                  </a:txBody>
                  <a:tcPr anchor="ctr"/>
                </a:tc>
                <a:extLst>
                  <a:ext uri="{0D108BD9-81ED-4DB2-BD59-A6C34878D82A}">
                    <a16:rowId xmlns:a16="http://schemas.microsoft.com/office/drawing/2014/main" val="10002"/>
                  </a:ext>
                </a:extLst>
              </a:tr>
              <a:tr h="533696">
                <a:tc>
                  <a:txBody>
                    <a:bodyPr/>
                    <a:lstStyle/>
                    <a:p>
                      <a:pPr algn="ctr"/>
                      <a:r>
                        <a:rPr kumimoji="1" lang="ja-JP" altLang="en-US" sz="2400" b="0" dirty="0">
                          <a:latin typeface="+mj-ea"/>
                          <a:ea typeface="+mj-ea"/>
                        </a:rPr>
                        <a:t>環境</a:t>
                      </a:r>
                    </a:p>
                  </a:txBody>
                  <a:tcPr anchor="ctr"/>
                </a:tc>
                <a:tc>
                  <a:txBody>
                    <a:bodyPr/>
                    <a:lstStyle/>
                    <a:p>
                      <a:r>
                        <a:rPr kumimoji="1" lang="ja-JP" altLang="en-US" sz="2400" b="0" dirty="0">
                          <a:latin typeface="+mj-ea"/>
                          <a:ea typeface="+mj-ea"/>
                        </a:rPr>
                        <a:t>環境局</a:t>
                      </a:r>
                    </a:p>
                  </a:txBody>
                  <a:tcPr anchor="ctr"/>
                </a:tc>
                <a:extLst>
                  <a:ext uri="{0D108BD9-81ED-4DB2-BD59-A6C34878D82A}">
                    <a16:rowId xmlns:a16="http://schemas.microsoft.com/office/drawing/2014/main" val="10003"/>
                  </a:ext>
                </a:extLst>
              </a:tr>
              <a:tr h="533696">
                <a:tc>
                  <a:txBody>
                    <a:bodyPr/>
                    <a:lstStyle/>
                    <a:p>
                      <a:pPr algn="ctr"/>
                      <a:r>
                        <a:rPr kumimoji="1" lang="ja-JP" altLang="en-US" sz="2400" b="0" dirty="0">
                          <a:latin typeface="+mj-ea"/>
                          <a:ea typeface="+mj-ea"/>
                        </a:rPr>
                        <a:t>経済</a:t>
                      </a:r>
                    </a:p>
                  </a:txBody>
                  <a:tcPr anchor="ctr"/>
                </a:tc>
                <a:tc>
                  <a:txBody>
                    <a:bodyPr/>
                    <a:lstStyle/>
                    <a:p>
                      <a:r>
                        <a:rPr kumimoji="1" lang="ja-JP" altLang="en-US" sz="2400" b="0" dirty="0">
                          <a:latin typeface="+mj-ea"/>
                          <a:ea typeface="+mj-ea"/>
                        </a:rPr>
                        <a:t>経済戦略局</a:t>
                      </a:r>
                      <a:r>
                        <a:rPr kumimoji="1" lang="ja-JP" altLang="en-US" sz="2400" b="0" strike="sngStrike" dirty="0">
                          <a:solidFill>
                            <a:srgbClr val="FF0000"/>
                          </a:solidFill>
                          <a:latin typeface="+mj-ea"/>
                          <a:ea typeface="+mj-ea"/>
                        </a:rPr>
                        <a:t>　</a:t>
                      </a:r>
                    </a:p>
                  </a:txBody>
                  <a:tcPr anchor="ctr"/>
                </a:tc>
                <a:extLst>
                  <a:ext uri="{0D108BD9-81ED-4DB2-BD59-A6C34878D82A}">
                    <a16:rowId xmlns:a16="http://schemas.microsoft.com/office/drawing/2014/main" val="10004"/>
                  </a:ext>
                </a:extLst>
              </a:tr>
              <a:tr h="533696">
                <a:tc>
                  <a:txBody>
                    <a:bodyPr/>
                    <a:lstStyle/>
                    <a:p>
                      <a:pPr algn="ctr"/>
                      <a:r>
                        <a:rPr kumimoji="1" lang="ja-JP" altLang="en-US" sz="2400" b="0" dirty="0">
                          <a:latin typeface="+mj-ea"/>
                          <a:ea typeface="+mj-ea"/>
                        </a:rPr>
                        <a:t>まちづくり</a:t>
                      </a:r>
                    </a:p>
                  </a:txBody>
                  <a:tcPr anchor="ctr"/>
                </a:tc>
                <a:tc>
                  <a:txBody>
                    <a:bodyPr/>
                    <a:lstStyle/>
                    <a:p>
                      <a:r>
                        <a:rPr kumimoji="1" lang="ja-JP" altLang="en-US" sz="2400" b="0" dirty="0">
                          <a:solidFill>
                            <a:schemeClr val="tx1"/>
                          </a:solidFill>
                          <a:latin typeface="+mj-ea"/>
                          <a:ea typeface="+mj-ea"/>
                        </a:rPr>
                        <a:t>大阪都市計画局　計画調整局　建設局</a:t>
                      </a:r>
                      <a:endParaRPr kumimoji="1" lang="en-US" altLang="ja-JP" sz="2400" b="0" dirty="0">
                        <a:solidFill>
                          <a:schemeClr val="tx1"/>
                        </a:solidFill>
                        <a:latin typeface="+mj-ea"/>
                        <a:ea typeface="+mj-ea"/>
                      </a:endParaRPr>
                    </a:p>
                  </a:txBody>
                  <a:tcPr anchor="ctr"/>
                </a:tc>
                <a:extLst>
                  <a:ext uri="{0D108BD9-81ED-4DB2-BD59-A6C34878D82A}">
                    <a16:rowId xmlns:a16="http://schemas.microsoft.com/office/drawing/2014/main" val="10005"/>
                  </a:ext>
                </a:extLst>
              </a:tr>
              <a:tr h="533696">
                <a:tc>
                  <a:txBody>
                    <a:bodyPr/>
                    <a:lstStyle/>
                    <a:p>
                      <a:pPr algn="ctr"/>
                      <a:r>
                        <a:rPr kumimoji="1" lang="ja-JP" altLang="en-US" sz="2400" b="0" dirty="0">
                          <a:latin typeface="+mj-ea"/>
                          <a:ea typeface="+mj-ea"/>
                        </a:rPr>
                        <a:t>安全・防災</a:t>
                      </a:r>
                    </a:p>
                  </a:txBody>
                  <a:tcPr anchor="ctr"/>
                </a:tc>
                <a:tc>
                  <a:txBody>
                    <a:bodyPr/>
                    <a:lstStyle/>
                    <a:p>
                      <a:r>
                        <a:rPr kumimoji="1" lang="ja-JP" altLang="en-US" sz="2400" b="0" dirty="0">
                          <a:latin typeface="+mj-ea"/>
                          <a:ea typeface="+mj-ea"/>
                        </a:rPr>
                        <a:t>危機管理室　消防局</a:t>
                      </a:r>
                    </a:p>
                  </a:txBody>
                  <a:tcPr anchor="ctr"/>
                </a:tc>
                <a:extLst>
                  <a:ext uri="{0D108BD9-81ED-4DB2-BD59-A6C34878D82A}">
                    <a16:rowId xmlns:a16="http://schemas.microsoft.com/office/drawing/2014/main" val="10006"/>
                  </a:ext>
                </a:extLst>
              </a:tr>
              <a:tr h="533696">
                <a:tc>
                  <a:txBody>
                    <a:bodyPr/>
                    <a:lstStyle/>
                    <a:p>
                      <a:pPr algn="ctr"/>
                      <a:r>
                        <a:rPr kumimoji="1" lang="ja-JP" altLang="en-US" sz="2400" b="0" dirty="0">
                          <a:latin typeface="+mj-ea"/>
                          <a:ea typeface="+mj-ea"/>
                        </a:rPr>
                        <a:t>組織</a:t>
                      </a:r>
                    </a:p>
                  </a:txBody>
                  <a:tcPr anchor="ctr"/>
                </a:tc>
                <a:tc>
                  <a:txBody>
                    <a:bodyPr/>
                    <a:lstStyle/>
                    <a:p>
                      <a:r>
                        <a:rPr kumimoji="1" lang="ja-JP" altLang="en-US" sz="2400" b="0" dirty="0">
                          <a:latin typeface="+mj-ea"/>
                          <a:ea typeface="+mj-ea"/>
                        </a:rPr>
                        <a:t>市政改革室　総務局　財政局</a:t>
                      </a:r>
                    </a:p>
                  </a:txBody>
                  <a:tcPr anchor="ctr"/>
                </a:tc>
                <a:extLst>
                  <a:ext uri="{0D108BD9-81ED-4DB2-BD59-A6C34878D82A}">
                    <a16:rowId xmlns:a16="http://schemas.microsoft.com/office/drawing/2014/main" val="10007"/>
                  </a:ext>
                </a:extLst>
              </a:tr>
            </a:tbl>
          </a:graphicData>
        </a:graphic>
      </p:graphicFrame>
      <p:sp>
        <p:nvSpPr>
          <p:cNvPr id="7" name="テキスト ボックス 6"/>
          <p:cNvSpPr txBox="1"/>
          <p:nvPr/>
        </p:nvSpPr>
        <p:spPr>
          <a:xfrm>
            <a:off x="8082806" y="1881095"/>
            <a:ext cx="615553" cy="4068185"/>
          </a:xfrm>
          <a:prstGeom prst="rect">
            <a:avLst/>
          </a:prstGeom>
          <a:solidFill>
            <a:schemeClr val="bg1"/>
          </a:solidFill>
          <a:ln w="25400">
            <a:solidFill>
              <a:schemeClr val="accent1"/>
            </a:solidFill>
            <a:prstDash val="dash"/>
          </a:ln>
        </p:spPr>
        <p:txBody>
          <a:bodyPr vert="eaVert" wrap="square" rtlCol="0" anchor="ctr">
            <a:spAutoFit/>
          </a:bodyPr>
          <a:lstStyle/>
          <a:p>
            <a:r>
              <a:rPr kumimoji="1" lang="ja-JP" altLang="en-US" sz="2400" dirty="0">
                <a:latin typeface="+mj-ea"/>
                <a:ea typeface="+mj-ea"/>
              </a:rPr>
              <a:t>　　　区</a:t>
            </a:r>
            <a:r>
              <a:rPr kumimoji="1" lang="ja-JP" altLang="en-US" sz="2800" dirty="0">
                <a:latin typeface="+mj-ea"/>
                <a:ea typeface="+mj-ea"/>
              </a:rPr>
              <a:t>役所</a:t>
            </a:r>
            <a:r>
              <a:rPr kumimoji="1" lang="ja-JP" altLang="en-US" sz="2400" dirty="0">
                <a:latin typeface="+mj-ea"/>
                <a:ea typeface="+mj-ea"/>
              </a:rPr>
              <a:t>（</a:t>
            </a:r>
            <a:r>
              <a:rPr kumimoji="1" lang="en-US" altLang="ja-JP" sz="2400" dirty="0">
                <a:latin typeface="+mj-ea"/>
                <a:ea typeface="+mj-ea"/>
              </a:rPr>
              <a:t>24</a:t>
            </a:r>
            <a:r>
              <a:rPr kumimoji="1" lang="ja-JP" altLang="en-US" sz="2400" dirty="0">
                <a:latin typeface="+mj-ea"/>
                <a:ea typeface="+mj-ea"/>
              </a:rPr>
              <a:t>区）</a:t>
            </a:r>
          </a:p>
        </p:txBody>
      </p:sp>
      <p:sp>
        <p:nvSpPr>
          <p:cNvPr id="8" name="スライド番号プレースホルダ 7"/>
          <p:cNvSpPr>
            <a:spLocks noGrp="1"/>
          </p:cNvSpPr>
          <p:nvPr>
            <p:ph type="sldNum" sz="quarter" idx="12"/>
          </p:nvPr>
        </p:nvSpPr>
        <p:spPr/>
        <p:txBody>
          <a:bodyPr/>
          <a:lstStyle/>
          <a:p>
            <a:fld id="{128A3DEC-F74A-486B-874A-F02DB1219528}" type="slidenum">
              <a:rPr kumimoji="1" lang="ja-JP" altLang="en-US" smtClean="0"/>
              <a:pPr/>
              <a:t>6</a:t>
            </a:fld>
            <a:endParaRPr kumimoji="1" lang="ja-JP" altLang="en-US" dirty="0"/>
          </a:p>
        </p:txBody>
      </p:sp>
      <p:sp>
        <p:nvSpPr>
          <p:cNvPr id="4" name="テキスト ボックス 3"/>
          <p:cNvSpPr txBox="1"/>
          <p:nvPr/>
        </p:nvSpPr>
        <p:spPr>
          <a:xfrm>
            <a:off x="7969487" y="6309320"/>
            <a:ext cx="842192" cy="369332"/>
          </a:xfrm>
          <a:prstGeom prst="rect">
            <a:avLst/>
          </a:prstGeom>
          <a:noFill/>
        </p:spPr>
        <p:txBody>
          <a:bodyPr wrap="square" rtlCol="0">
            <a:spAutoFit/>
          </a:bodyPr>
          <a:lstStyle/>
          <a:p>
            <a:r>
              <a:rPr kumimoji="1" lang="ja-JP" altLang="en-US" dirty="0">
                <a:latin typeface="+mj-ea"/>
                <a:ea typeface="+mj-ea"/>
              </a:rPr>
              <a:t>など</a:t>
            </a:r>
          </a:p>
        </p:txBody>
      </p:sp>
      <p:sp>
        <p:nvSpPr>
          <p:cNvPr id="3" name="テキスト ボックス 2"/>
          <p:cNvSpPr txBox="1"/>
          <p:nvPr/>
        </p:nvSpPr>
        <p:spPr>
          <a:xfrm>
            <a:off x="682854" y="6042389"/>
            <a:ext cx="8589935" cy="369332"/>
          </a:xfrm>
          <a:prstGeom prst="rect">
            <a:avLst/>
          </a:prstGeom>
          <a:noFill/>
        </p:spPr>
        <p:txBody>
          <a:bodyPr wrap="square" rtlCol="0">
            <a:spAutoFit/>
          </a:bodyPr>
          <a:lstStyle/>
          <a:p>
            <a:r>
              <a:rPr kumimoji="1" lang="ja-JP" altLang="en-US" dirty="0">
                <a:latin typeface="ＭＳ ゴシック" panose="020B0609070205080204" pitchFamily="49" charset="-128"/>
                <a:ea typeface="ＭＳ ゴシック" panose="020B0609070205080204" pitchFamily="49" charset="-128"/>
              </a:rPr>
              <a:t>（令和８年４月１日現在）</a:t>
            </a:r>
          </a:p>
        </p:txBody>
      </p:sp>
      <p:pic>
        <p:nvPicPr>
          <p:cNvPr id="9" name="大阪市職員の業務（目的別）_Oasisによる合成音声">
            <a:hlinkClick r:id="" action="ppaction://media"/>
            <a:extLst>
              <a:ext uri="{FF2B5EF4-FFF2-40B4-BE49-F238E27FC236}">
                <a16:creationId xmlns:a16="http://schemas.microsoft.com/office/drawing/2014/main" id="{6302D1F8-07F4-B914-3787-EA77ECF360D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576" y="6110374"/>
            <a:ext cx="568278" cy="56827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632"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07302"/>
            <a:ext cx="8229600" cy="1066800"/>
          </a:xfrm>
        </p:spPr>
        <p:txBody>
          <a:bodyPr>
            <a:normAutofit fontScale="90000"/>
          </a:bodyPr>
          <a:lstStyle/>
          <a:p>
            <a:r>
              <a:rPr lang="ja-JP" altLang="en-US" sz="4400" dirty="0"/>
              <a:t>大阪市</a:t>
            </a:r>
            <a:r>
              <a:rPr kumimoji="1" lang="ja-JP" altLang="en-US" sz="4400" dirty="0"/>
              <a:t>職員のキャリア形成</a:t>
            </a:r>
            <a:br>
              <a:rPr kumimoji="1" lang="en-US" altLang="ja-JP" dirty="0"/>
            </a:br>
            <a:r>
              <a:rPr lang="ja-JP" altLang="en-US" dirty="0"/>
              <a:t>　　　～法務職員の昇任イメージ～</a:t>
            </a:r>
            <a:endParaRPr kumimoji="1" lang="ja-JP" altLang="en-US" dirty="0"/>
          </a:p>
        </p:txBody>
      </p:sp>
      <p:graphicFrame>
        <p:nvGraphicFramePr>
          <p:cNvPr id="4" name="表 3"/>
          <p:cNvGraphicFramePr>
            <a:graphicFrameLocks noGrp="1"/>
          </p:cNvGraphicFramePr>
          <p:nvPr/>
        </p:nvGraphicFramePr>
        <p:xfrm>
          <a:off x="467544" y="1876997"/>
          <a:ext cx="7920880" cy="4480560"/>
        </p:xfrm>
        <a:graphic>
          <a:graphicData uri="http://schemas.openxmlformats.org/drawingml/2006/table">
            <a:tbl>
              <a:tblPr firstRow="1" bandRow="1">
                <a:tableStyleId>{5DA37D80-6434-44D0-A028-1B22A696006F}</a:tableStyleId>
              </a:tblPr>
              <a:tblGrid>
                <a:gridCol w="7920880">
                  <a:extLst>
                    <a:ext uri="{9D8B030D-6E8A-4147-A177-3AD203B41FA5}">
                      <a16:colId xmlns:a16="http://schemas.microsoft.com/office/drawing/2014/main" val="20000"/>
                    </a:ext>
                  </a:extLst>
                </a:gridCol>
              </a:tblGrid>
              <a:tr h="549957">
                <a:tc>
                  <a:txBody>
                    <a:bodyPr/>
                    <a:lstStyle/>
                    <a:p>
                      <a:r>
                        <a:rPr kumimoji="1" lang="ja-JP" altLang="en-US" sz="3600" b="0" dirty="0">
                          <a:latin typeface="HGSｺﾞｼｯｸM" pitchFamily="50" charset="-128"/>
                          <a:ea typeface="HGSｺﾞｼｯｸM" pitchFamily="50" charset="-128"/>
                        </a:rPr>
                        <a:t>大阪市採用（２級係員）</a:t>
                      </a:r>
                      <a:endParaRPr kumimoji="1" lang="en-US" altLang="ja-JP" sz="3600" b="0" dirty="0">
                        <a:latin typeface="HGSｺﾞｼｯｸM" pitchFamily="50" charset="-128"/>
                        <a:ea typeface="HGSｺﾞｼｯｸM" pitchFamily="50" charset="-128"/>
                      </a:endParaRPr>
                    </a:p>
                  </a:txBody>
                  <a:tcPr anchor="ctr"/>
                </a:tc>
                <a:extLst>
                  <a:ext uri="{0D108BD9-81ED-4DB2-BD59-A6C34878D82A}">
                    <a16:rowId xmlns:a16="http://schemas.microsoft.com/office/drawing/2014/main" val="10000"/>
                  </a:ext>
                </a:extLst>
              </a:tr>
              <a:tr h="551883">
                <a:tc>
                  <a:txBody>
                    <a:bodyPr/>
                    <a:lstStyle/>
                    <a:p>
                      <a:r>
                        <a:rPr lang="ja-JP" altLang="en-US" sz="3600" dirty="0">
                          <a:latin typeface="HGSｺﾞｼｯｸM" pitchFamily="50" charset="-128"/>
                          <a:ea typeface="HGSｺﾞｼｯｸM" pitchFamily="50" charset="-128"/>
                        </a:rPr>
                        <a:t>３級係員　　</a:t>
                      </a:r>
                      <a:r>
                        <a:rPr lang="en-US" altLang="ja-JP" sz="3000" dirty="0">
                          <a:latin typeface="HGSｺﾞｼｯｸM" pitchFamily="50" charset="-128"/>
                          <a:ea typeface="HGSｺﾞｼｯｸM" pitchFamily="50" charset="-128"/>
                        </a:rPr>
                        <a:t>※</a:t>
                      </a:r>
                      <a:r>
                        <a:rPr lang="ja-JP" altLang="en-US" sz="3000" dirty="0">
                          <a:latin typeface="HGSｺﾞｼｯｸM" pitchFamily="50" charset="-128"/>
                          <a:ea typeface="HGSｺﾞｼｯｸM" pitchFamily="50" charset="-128"/>
                        </a:rPr>
                        <a:t>３級昇任選考</a:t>
                      </a:r>
                      <a:r>
                        <a:rPr lang="ja-JP" altLang="en-US" sz="3000" dirty="0">
                          <a:solidFill>
                            <a:schemeClr val="tx1"/>
                          </a:solidFill>
                          <a:latin typeface="HGSｺﾞｼｯｸM" pitchFamily="50" charset="-128"/>
                          <a:ea typeface="HGSｺﾞｼｯｸM" pitchFamily="50" charset="-128"/>
                        </a:rPr>
                        <a:t>試験</a:t>
                      </a:r>
                      <a:r>
                        <a:rPr lang="ja-JP" altLang="en-US" sz="3000" dirty="0">
                          <a:latin typeface="HGSｺﾞｼｯｸM" pitchFamily="50" charset="-128"/>
                          <a:ea typeface="HGSｺﾞｼｯｸM" pitchFamily="50" charset="-128"/>
                        </a:rPr>
                        <a:t>合格</a:t>
                      </a:r>
                      <a:endParaRPr kumimoji="1" lang="ja-JP" altLang="en-US" sz="3000" dirty="0"/>
                    </a:p>
                  </a:txBody>
                  <a:tcPr/>
                </a:tc>
                <a:extLst>
                  <a:ext uri="{0D108BD9-81ED-4DB2-BD59-A6C34878D82A}">
                    <a16:rowId xmlns:a16="http://schemas.microsoft.com/office/drawing/2014/main" val="10001"/>
                  </a:ext>
                </a:extLst>
              </a:tr>
              <a:tr h="559875">
                <a:tc>
                  <a:txBody>
                    <a:bodyPr/>
                    <a:lstStyle/>
                    <a:p>
                      <a:pPr marL="0" algn="l" rtl="0" eaLnBrk="1" latinLnBrk="0" hangingPunct="1"/>
                      <a:r>
                        <a:rPr kumimoji="1" lang="ja-JP" altLang="en-US" sz="3600" kern="1200" dirty="0">
                          <a:solidFill>
                            <a:schemeClr val="tx1"/>
                          </a:solidFill>
                          <a:latin typeface="HGSｺﾞｼｯｸM" pitchFamily="50" charset="-128"/>
                          <a:ea typeface="HGSｺﾞｼｯｸM" pitchFamily="50" charset="-128"/>
                          <a:cs typeface="+mn-cs"/>
                        </a:rPr>
                        <a:t>４級係長級</a:t>
                      </a:r>
                    </a:p>
                  </a:txBody>
                  <a:tcPr/>
                </a:tc>
                <a:extLst>
                  <a:ext uri="{0D108BD9-81ED-4DB2-BD59-A6C34878D82A}">
                    <a16:rowId xmlns:a16="http://schemas.microsoft.com/office/drawing/2014/main" val="10002"/>
                  </a:ext>
                </a:extLst>
              </a:tr>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3600" kern="1200" dirty="0">
                          <a:solidFill>
                            <a:schemeClr val="tx1"/>
                          </a:solidFill>
                          <a:latin typeface="HGSｺﾞｼｯｸM" pitchFamily="50" charset="-128"/>
                          <a:ea typeface="HGSｺﾞｼｯｸM" pitchFamily="50" charset="-128"/>
                          <a:cs typeface="+mn-cs"/>
                        </a:rPr>
                        <a:t>５級課長代理級</a:t>
                      </a:r>
                    </a:p>
                  </a:txBody>
                  <a:tcPr/>
                </a:tc>
                <a:extLst>
                  <a:ext uri="{0D108BD9-81ED-4DB2-BD59-A6C34878D82A}">
                    <a16:rowId xmlns:a16="http://schemas.microsoft.com/office/drawing/2014/main" val="10003"/>
                  </a:ext>
                </a:extLst>
              </a:tr>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3600" kern="1200" dirty="0">
                          <a:solidFill>
                            <a:schemeClr val="tx1"/>
                          </a:solidFill>
                          <a:latin typeface="HGSｺﾞｼｯｸM" pitchFamily="50" charset="-128"/>
                          <a:ea typeface="HGSｺﾞｼｯｸM" pitchFamily="50" charset="-128"/>
                          <a:cs typeface="+mn-cs"/>
                        </a:rPr>
                        <a:t>６級課長級</a:t>
                      </a:r>
                    </a:p>
                  </a:txBody>
                  <a:tcPr/>
                </a:tc>
                <a:extLst>
                  <a:ext uri="{0D108BD9-81ED-4DB2-BD59-A6C34878D82A}">
                    <a16:rowId xmlns:a16="http://schemas.microsoft.com/office/drawing/2014/main" val="10004"/>
                  </a:ext>
                </a:extLst>
              </a:tr>
              <a:tr h="549957">
                <a:tc>
                  <a:txBody>
                    <a:bodyPr/>
                    <a:lstStyle/>
                    <a:p>
                      <a:r>
                        <a:rPr kumimoji="1" lang="ja-JP" altLang="en-US" sz="3600" dirty="0">
                          <a:latin typeface="HGSｺﾞｼｯｸM" pitchFamily="50" charset="-128"/>
                          <a:ea typeface="HGSｺﾞｼｯｸM" pitchFamily="50" charset="-128"/>
                        </a:rPr>
                        <a:t>７級部長級</a:t>
                      </a:r>
                      <a:endParaRPr kumimoji="1" lang="ja-JP" altLang="en-US" sz="2800" dirty="0"/>
                    </a:p>
                  </a:txBody>
                  <a:tcPr/>
                </a:tc>
                <a:extLst>
                  <a:ext uri="{0D108BD9-81ED-4DB2-BD59-A6C34878D82A}">
                    <a16:rowId xmlns:a16="http://schemas.microsoft.com/office/drawing/2014/main" val="10005"/>
                  </a:ext>
                </a:extLst>
              </a:tr>
              <a:tr h="549957">
                <a:tc>
                  <a:txBody>
                    <a:bodyPr/>
                    <a:lstStyle/>
                    <a:p>
                      <a:pPr marL="0" algn="l" rtl="0" eaLnBrk="1" latinLnBrk="0" hangingPunct="1"/>
                      <a:r>
                        <a:rPr kumimoji="1" lang="ja-JP" altLang="en-US" sz="3600" kern="1200" dirty="0">
                          <a:solidFill>
                            <a:schemeClr val="tx1"/>
                          </a:solidFill>
                          <a:latin typeface="HGSｺﾞｼｯｸM" pitchFamily="50" charset="-128"/>
                          <a:ea typeface="HGSｺﾞｼｯｸM" pitchFamily="50" charset="-128"/>
                          <a:cs typeface="+mn-cs"/>
                        </a:rPr>
                        <a:t>８級局長級</a:t>
                      </a:r>
                    </a:p>
                  </a:txBody>
                  <a:tcPr/>
                </a:tc>
                <a:extLst>
                  <a:ext uri="{0D108BD9-81ED-4DB2-BD59-A6C34878D82A}">
                    <a16:rowId xmlns:a16="http://schemas.microsoft.com/office/drawing/2014/main" val="10006"/>
                  </a:ext>
                </a:extLst>
              </a:tr>
            </a:tbl>
          </a:graphicData>
        </a:graphic>
      </p:graphicFrame>
      <p:sp>
        <p:nvSpPr>
          <p:cNvPr id="6" name="スライド番号プレースホルダ 5"/>
          <p:cNvSpPr>
            <a:spLocks noGrp="1"/>
          </p:cNvSpPr>
          <p:nvPr>
            <p:ph type="sldNum" sz="quarter" idx="12"/>
          </p:nvPr>
        </p:nvSpPr>
        <p:spPr/>
        <p:txBody>
          <a:bodyPr/>
          <a:lstStyle/>
          <a:p>
            <a:r>
              <a:rPr kumimoji="1" lang="ja-JP" altLang="en-US" dirty="0">
                <a:solidFill>
                  <a:schemeClr val="bg1"/>
                </a:solidFill>
              </a:rPr>
              <a:t>７</a:t>
            </a:r>
          </a:p>
        </p:txBody>
      </p:sp>
      <p:sp>
        <p:nvSpPr>
          <p:cNvPr id="3" name="テキスト ボックス 2"/>
          <p:cNvSpPr txBox="1"/>
          <p:nvPr/>
        </p:nvSpPr>
        <p:spPr>
          <a:xfrm>
            <a:off x="725860" y="6357557"/>
            <a:ext cx="8280920" cy="369332"/>
          </a:xfrm>
          <a:prstGeom prst="rect">
            <a:avLst/>
          </a:prstGeom>
          <a:noFill/>
        </p:spPr>
        <p:txBody>
          <a:bodyPr wrap="square" rtlCol="0">
            <a:spAutoFit/>
          </a:bodyPr>
          <a:lstStyle/>
          <a:p>
            <a:r>
              <a:rPr kumimoji="1" lang="en-US" altLang="ja-JP" dirty="0"/>
              <a:t>※</a:t>
            </a:r>
            <a:r>
              <a:rPr kumimoji="1" lang="ja-JP" altLang="en-US" dirty="0"/>
              <a:t>通常の行政職と比べ、昇任に必要な期間の基準の特例が講じられています。</a:t>
            </a:r>
          </a:p>
        </p:txBody>
      </p:sp>
      <p:pic>
        <p:nvPicPr>
          <p:cNvPr id="7" name="7大阪市職員のキャリア形成_Oasisによる合成音声">
            <a:hlinkClick r:id="" action="ppaction://media"/>
            <a:extLst>
              <a:ext uri="{FF2B5EF4-FFF2-40B4-BE49-F238E27FC236}">
                <a16:creationId xmlns:a16="http://schemas.microsoft.com/office/drawing/2014/main" id="{C1D8BB7C-B17D-C463-26CD-00E6A2EBF8C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2619" y="6093296"/>
            <a:ext cx="633593" cy="63359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376"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764704"/>
            <a:ext cx="8352928" cy="648072"/>
          </a:xfrm>
        </p:spPr>
        <p:txBody>
          <a:bodyPr>
            <a:normAutofit fontScale="90000"/>
          </a:bodyPr>
          <a:lstStyle/>
          <a:p>
            <a:r>
              <a:rPr lang="ja-JP" altLang="en-US" sz="4400" dirty="0"/>
              <a:t>法務</a:t>
            </a:r>
            <a:r>
              <a:rPr kumimoji="1" lang="ja-JP" altLang="en-US" sz="4400" dirty="0"/>
              <a:t>職員</a:t>
            </a:r>
            <a:r>
              <a:rPr lang="ja-JP" altLang="en-US" sz="4400" dirty="0"/>
              <a:t>の給与等</a:t>
            </a:r>
            <a:endParaRPr kumimoji="1" lang="ja-JP" altLang="en-US" dirty="0"/>
          </a:p>
        </p:txBody>
      </p:sp>
      <p:sp>
        <p:nvSpPr>
          <p:cNvPr id="6" name="スライド番号プレースホルダ 5"/>
          <p:cNvSpPr>
            <a:spLocks noGrp="1"/>
          </p:cNvSpPr>
          <p:nvPr>
            <p:ph type="sldNum" sz="quarter" idx="12"/>
          </p:nvPr>
        </p:nvSpPr>
        <p:spPr/>
        <p:txBody>
          <a:bodyPr/>
          <a:lstStyle/>
          <a:p>
            <a:r>
              <a:rPr kumimoji="1" lang="ja-JP" altLang="en-US" dirty="0"/>
              <a:t>８</a:t>
            </a:r>
          </a:p>
        </p:txBody>
      </p:sp>
      <p:graphicFrame>
        <p:nvGraphicFramePr>
          <p:cNvPr id="5" name="表 4"/>
          <p:cNvGraphicFramePr>
            <a:graphicFrameLocks noGrp="1"/>
          </p:cNvGraphicFramePr>
          <p:nvPr>
            <p:extLst>
              <p:ext uri="{D42A27DB-BD31-4B8C-83A1-F6EECF244321}">
                <p14:modId xmlns:p14="http://schemas.microsoft.com/office/powerpoint/2010/main" val="3354541639"/>
              </p:ext>
            </p:extLst>
          </p:nvPr>
        </p:nvGraphicFramePr>
        <p:xfrm>
          <a:off x="599728" y="1628800"/>
          <a:ext cx="7944544" cy="4696219"/>
        </p:xfrm>
        <a:graphic>
          <a:graphicData uri="http://schemas.openxmlformats.org/drawingml/2006/table">
            <a:tbl>
              <a:tblPr firstRow="1" bandRow="1">
                <a:tableStyleId>{3B4B98B0-60AC-42C2-AFA5-B58CD77FA1E5}</a:tableStyleId>
              </a:tblPr>
              <a:tblGrid>
                <a:gridCol w="1944216">
                  <a:extLst>
                    <a:ext uri="{9D8B030D-6E8A-4147-A177-3AD203B41FA5}">
                      <a16:colId xmlns:a16="http://schemas.microsoft.com/office/drawing/2014/main" val="20000"/>
                    </a:ext>
                  </a:extLst>
                </a:gridCol>
                <a:gridCol w="6000328">
                  <a:extLst>
                    <a:ext uri="{9D8B030D-6E8A-4147-A177-3AD203B41FA5}">
                      <a16:colId xmlns:a16="http://schemas.microsoft.com/office/drawing/2014/main" val="20001"/>
                    </a:ext>
                  </a:extLst>
                </a:gridCol>
              </a:tblGrid>
              <a:tr h="1656184">
                <a:tc>
                  <a:txBody>
                    <a:bodyPr/>
                    <a:lstStyle/>
                    <a:p>
                      <a:pPr marL="0" algn="l" rtl="0" eaLnBrk="1" latinLnBrk="0" hangingPunct="1"/>
                      <a:r>
                        <a:rPr kumimoji="1" lang="ja-JP" altLang="en-US" sz="2800" b="0" kern="1200" dirty="0">
                          <a:solidFill>
                            <a:schemeClr val="tx1"/>
                          </a:solidFill>
                          <a:latin typeface="+mn-lt"/>
                          <a:ea typeface="+mn-ea"/>
                          <a:cs typeface="+mn-cs"/>
                        </a:rPr>
                        <a:t>給料</a:t>
                      </a:r>
                    </a:p>
                  </a:txBody>
                  <a:tcPr anchor="ctr"/>
                </a:tc>
                <a:tc>
                  <a:txBody>
                    <a:bodyPr/>
                    <a:lstStyle/>
                    <a:p>
                      <a:r>
                        <a:rPr kumimoji="1" lang="ja-JP" altLang="en-US" sz="3200" b="0" kern="1200" dirty="0">
                          <a:solidFill>
                            <a:schemeClr val="tx1"/>
                          </a:solidFill>
                          <a:latin typeface="HGSｺﾞｼｯｸM" pitchFamily="50" charset="-128"/>
                          <a:ea typeface="HGSｺﾞｼｯｸM" pitchFamily="50" charset="-128"/>
                          <a:cs typeface="+mn-cs"/>
                        </a:rPr>
                        <a:t>初任給：</a:t>
                      </a:r>
                      <a:r>
                        <a:rPr kumimoji="1" lang="en-US" altLang="ja-JP" sz="3200" b="0" kern="1200" dirty="0">
                          <a:solidFill>
                            <a:schemeClr val="tx1"/>
                          </a:solidFill>
                          <a:latin typeface="HGSｺﾞｼｯｸM" pitchFamily="50" charset="-128"/>
                          <a:ea typeface="HGSｺﾞｼｯｸM" pitchFamily="50" charset="-128"/>
                          <a:cs typeface="+mn-cs"/>
                        </a:rPr>
                        <a:t>293,828</a:t>
                      </a:r>
                      <a:r>
                        <a:rPr kumimoji="1" lang="ja-JP" altLang="en-US" sz="3200" b="0" kern="1200" dirty="0">
                          <a:solidFill>
                            <a:schemeClr val="tx1"/>
                          </a:solidFill>
                          <a:latin typeface="HGSｺﾞｼｯｸM" pitchFamily="50" charset="-128"/>
                          <a:ea typeface="HGSｺﾞｼｯｸM" pitchFamily="50" charset="-128"/>
                          <a:cs typeface="+mn-cs"/>
                        </a:rPr>
                        <a:t>円</a:t>
                      </a:r>
                      <a:r>
                        <a:rPr kumimoji="1" lang="ja-JP" altLang="en-US" sz="2000" b="0" kern="1200" dirty="0">
                          <a:solidFill>
                            <a:schemeClr val="tx1"/>
                          </a:solidFill>
                          <a:latin typeface="HGSｺﾞｼｯｸM" pitchFamily="50" charset="-128"/>
                          <a:ea typeface="HGSｺﾞｼｯｸM" pitchFamily="50" charset="-128"/>
                          <a:cs typeface="+mn-cs"/>
                        </a:rPr>
                        <a:t>（２級２３号給）</a:t>
                      </a:r>
                      <a:endParaRPr kumimoji="1" lang="en-US" altLang="ja-JP" sz="2000" b="0" kern="1200" dirty="0">
                        <a:solidFill>
                          <a:schemeClr val="tx1"/>
                        </a:solidFill>
                        <a:latin typeface="HGSｺﾞｼｯｸM" pitchFamily="50" charset="-128"/>
                        <a:ea typeface="HGSｺﾞｼｯｸM" pitchFamily="50" charset="-128"/>
                        <a:cs typeface="+mn-cs"/>
                      </a:endParaRPr>
                    </a:p>
                    <a:p>
                      <a:r>
                        <a:rPr kumimoji="1" lang="ja-JP" altLang="en-US" sz="2000" b="0" kern="1200" dirty="0">
                          <a:solidFill>
                            <a:schemeClr val="tx1"/>
                          </a:solidFill>
                          <a:latin typeface="HGSｺﾞｼｯｸM" pitchFamily="50" charset="-128"/>
                          <a:ea typeface="HGSｺﾞｼｯｸM" pitchFamily="50" charset="-128"/>
                          <a:cs typeface="+mn-cs"/>
                        </a:rPr>
                        <a:t>（令和８年４月１日時点）</a:t>
                      </a:r>
                      <a:endParaRPr kumimoji="1" lang="en-US" altLang="ja-JP" sz="2000" b="0" kern="1200" dirty="0">
                        <a:solidFill>
                          <a:schemeClr val="tx1"/>
                        </a:solidFill>
                        <a:latin typeface="HGSｺﾞｼｯｸM" pitchFamily="50" charset="-128"/>
                        <a:ea typeface="HGSｺﾞｼｯｸM" pitchFamily="50" charset="-128"/>
                        <a:cs typeface="+mn-cs"/>
                      </a:endParaRPr>
                    </a:p>
                    <a:p>
                      <a:r>
                        <a:rPr kumimoji="1" lang="en-US" altLang="ja-JP" sz="1800" b="0" kern="1200" dirty="0">
                          <a:solidFill>
                            <a:schemeClr val="tx1"/>
                          </a:solidFill>
                          <a:latin typeface="HGSｺﾞｼｯｸM" pitchFamily="50" charset="-128"/>
                          <a:ea typeface="HGSｺﾞｼｯｸM" pitchFamily="50" charset="-128"/>
                          <a:cs typeface="+mn-cs"/>
                        </a:rPr>
                        <a:t>※</a:t>
                      </a:r>
                      <a:r>
                        <a:rPr kumimoji="1" lang="ja-JP" altLang="en-US" sz="1800" b="0" kern="1200" dirty="0">
                          <a:solidFill>
                            <a:schemeClr val="tx1"/>
                          </a:solidFill>
                          <a:latin typeface="HGSｺﾞｼｯｸM" pitchFamily="50" charset="-128"/>
                          <a:ea typeface="HGSｺﾞｼｯｸM" pitchFamily="50" charset="-128"/>
                          <a:cs typeface="+mn-cs"/>
                        </a:rPr>
                        <a:t>（地域手当（給料月額の</a:t>
                      </a:r>
                      <a:r>
                        <a:rPr kumimoji="1" lang="en-US" altLang="ja-JP" sz="1800" b="0" kern="1200" dirty="0">
                          <a:solidFill>
                            <a:schemeClr val="tx1"/>
                          </a:solidFill>
                          <a:latin typeface="HGSｺﾞｼｯｸM" pitchFamily="50" charset="-128"/>
                          <a:ea typeface="HGSｺﾞｼｯｸM" pitchFamily="50" charset="-128"/>
                          <a:cs typeface="+mn-cs"/>
                        </a:rPr>
                        <a:t>16</a:t>
                      </a:r>
                      <a:r>
                        <a:rPr kumimoji="1" lang="ja-JP" altLang="en-US" sz="1800" b="0" kern="1200" dirty="0">
                          <a:solidFill>
                            <a:schemeClr val="tx1"/>
                          </a:solidFill>
                          <a:latin typeface="HGSｺﾞｼｯｸM" pitchFamily="50" charset="-128"/>
                          <a:ea typeface="HGSｺﾞｼｯｸM" pitchFamily="50" charset="-128"/>
                          <a:cs typeface="+mn-cs"/>
                        </a:rPr>
                        <a:t>％）を含む。）</a:t>
                      </a:r>
                      <a:endParaRPr kumimoji="1" lang="en-US" altLang="ja-JP" sz="1800" b="0" kern="1200" dirty="0">
                        <a:solidFill>
                          <a:schemeClr val="tx1"/>
                        </a:solidFill>
                        <a:latin typeface="HGSｺﾞｼｯｸM" pitchFamily="50" charset="-128"/>
                        <a:ea typeface="HGSｺﾞｼｯｸM" pitchFamily="50" charset="-128"/>
                        <a:cs typeface="+mn-cs"/>
                      </a:endParaRPr>
                    </a:p>
                    <a:p>
                      <a:r>
                        <a:rPr kumimoji="1" lang="en-US" altLang="ja-JP" sz="1800" b="0" kern="1200" dirty="0">
                          <a:solidFill>
                            <a:schemeClr val="tx1"/>
                          </a:solidFill>
                          <a:latin typeface="HGSｺﾞｼｯｸM" pitchFamily="50" charset="-128"/>
                          <a:ea typeface="HGSｺﾞｼｯｸM" pitchFamily="50" charset="-128"/>
                          <a:cs typeface="+mn-cs"/>
                        </a:rPr>
                        <a:t>※</a:t>
                      </a:r>
                      <a:r>
                        <a:rPr kumimoji="1" lang="ja-JP" altLang="en-US" sz="1800" b="0" kern="1200" dirty="0">
                          <a:solidFill>
                            <a:schemeClr val="tx1"/>
                          </a:solidFill>
                          <a:latin typeface="HGSｺﾞｼｯｸM" pitchFamily="50" charset="-128"/>
                          <a:ea typeface="HGSｺﾞｼｯｸM" pitchFamily="50" charset="-128"/>
                          <a:cs typeface="+mn-cs"/>
                        </a:rPr>
                        <a:t>弁護士事務所等での職歴に応じた前歴加算制度あり</a:t>
                      </a:r>
                      <a:endParaRPr kumimoji="1" lang="en-US" altLang="ja-JP" sz="1800" b="0" kern="1200" dirty="0">
                        <a:solidFill>
                          <a:schemeClr val="tx1"/>
                        </a:solidFill>
                        <a:latin typeface="HGSｺﾞｼｯｸM" pitchFamily="50" charset="-128"/>
                        <a:ea typeface="HGSｺﾞｼｯｸM" pitchFamily="50" charset="-128"/>
                        <a:cs typeface="+mn-cs"/>
                      </a:endParaRPr>
                    </a:p>
                  </a:txBody>
                  <a:tcPr anchor="ctr"/>
                </a:tc>
                <a:extLst>
                  <a:ext uri="{0D108BD9-81ED-4DB2-BD59-A6C34878D82A}">
                    <a16:rowId xmlns:a16="http://schemas.microsoft.com/office/drawing/2014/main" val="10000"/>
                  </a:ext>
                </a:extLst>
              </a:tr>
              <a:tr h="1584176">
                <a:tc>
                  <a:txBody>
                    <a:bodyPr/>
                    <a:lstStyle/>
                    <a:p>
                      <a:pPr algn="l"/>
                      <a:r>
                        <a:rPr kumimoji="1" lang="ja-JP" altLang="en-US" sz="2800" dirty="0"/>
                        <a:t>期末勤勉手当</a:t>
                      </a:r>
                    </a:p>
                  </a:txBody>
                  <a:tcPr/>
                </a:tc>
                <a:tc>
                  <a:txBody>
                    <a:bodyPr/>
                    <a:lstStyle/>
                    <a:p>
                      <a:r>
                        <a:rPr kumimoji="1" lang="ja-JP" altLang="en-US" sz="3200" dirty="0">
                          <a:latin typeface="HGSｺﾞｼｯｸM" pitchFamily="50" charset="-128"/>
                          <a:ea typeface="HGSｺﾞｼｯｸM" pitchFamily="50" charset="-128"/>
                        </a:rPr>
                        <a:t>６月支給（</a:t>
                      </a:r>
                      <a:r>
                        <a:rPr kumimoji="1" lang="en-US" altLang="ja-JP" sz="3200" dirty="0">
                          <a:latin typeface="HGSｺﾞｼｯｸM" pitchFamily="50" charset="-128"/>
                          <a:ea typeface="HGSｺﾞｼｯｸM" pitchFamily="50" charset="-128"/>
                        </a:rPr>
                        <a:t>2.325</a:t>
                      </a:r>
                      <a:r>
                        <a:rPr kumimoji="1" lang="ja-JP" altLang="en-US" sz="3200" dirty="0">
                          <a:latin typeface="HGSｺﾞｼｯｸM" pitchFamily="50" charset="-128"/>
                          <a:ea typeface="HGSｺﾞｼｯｸM" pitchFamily="50" charset="-128"/>
                        </a:rPr>
                        <a:t>月）</a:t>
                      </a:r>
                      <a:endParaRPr kumimoji="1" lang="en-US" altLang="ja-JP" sz="3200" dirty="0">
                        <a:latin typeface="HGSｺﾞｼｯｸM" pitchFamily="50" charset="-128"/>
                        <a:ea typeface="HGSｺﾞｼｯｸM" pitchFamily="50" charset="-128"/>
                      </a:endParaRPr>
                    </a:p>
                    <a:p>
                      <a:r>
                        <a:rPr kumimoji="1" lang="ja-JP" altLang="en-US" sz="3200" dirty="0">
                          <a:latin typeface="HGSｺﾞｼｯｸM" pitchFamily="50" charset="-128"/>
                          <a:ea typeface="HGSｺﾞｼｯｸM" pitchFamily="50" charset="-128"/>
                        </a:rPr>
                        <a:t>１２月支給（</a:t>
                      </a:r>
                      <a:r>
                        <a:rPr kumimoji="1" lang="en-US" altLang="ja-JP" sz="3200" dirty="0">
                          <a:latin typeface="HGSｺﾞｼｯｸM" pitchFamily="50" charset="-128"/>
                          <a:ea typeface="HGSｺﾞｼｯｸM" pitchFamily="50" charset="-128"/>
                        </a:rPr>
                        <a:t>2.325</a:t>
                      </a:r>
                      <a:r>
                        <a:rPr kumimoji="1" lang="ja-JP" altLang="en-US" sz="3200" dirty="0">
                          <a:latin typeface="HGSｺﾞｼｯｸM" pitchFamily="50" charset="-128"/>
                          <a:ea typeface="HGSｺﾞｼｯｸM" pitchFamily="50" charset="-128"/>
                        </a:rPr>
                        <a:t>月）</a:t>
                      </a:r>
                      <a:endParaRPr kumimoji="1" lang="en-US" altLang="ja-JP" sz="3200" dirty="0">
                        <a:latin typeface="HGSｺﾞｼｯｸM" pitchFamily="50" charset="-128"/>
                        <a:ea typeface="HGSｺﾞｼｯｸM" pitchFamily="50" charset="-128"/>
                      </a:endParaRPr>
                    </a:p>
                    <a:p>
                      <a:r>
                        <a:rPr kumimoji="1" lang="ja-JP" altLang="en-US" sz="2000" dirty="0">
                          <a:latin typeface="HGSｺﾞｼｯｸM" pitchFamily="50" charset="-128"/>
                          <a:ea typeface="HGSｺﾞｼｯｸM" pitchFamily="50" charset="-128"/>
                        </a:rPr>
                        <a:t>（令和８年４月１日時点）</a:t>
                      </a:r>
                      <a:endParaRPr kumimoji="1" lang="en-US" altLang="ja-JP" sz="2000" dirty="0">
                        <a:latin typeface="HGSｺﾞｼｯｸM" pitchFamily="50" charset="-128"/>
                        <a:ea typeface="HGSｺﾞｼｯｸM" pitchFamily="50" charset="-128"/>
                      </a:endParaRPr>
                    </a:p>
                  </a:txBody>
                  <a:tcPr/>
                </a:tc>
                <a:extLst>
                  <a:ext uri="{0D108BD9-81ED-4DB2-BD59-A6C34878D82A}">
                    <a16:rowId xmlns:a16="http://schemas.microsoft.com/office/drawing/2014/main" val="10001"/>
                  </a:ext>
                </a:extLst>
              </a:tr>
              <a:tr h="1455859">
                <a:tc>
                  <a:txBody>
                    <a:bodyPr/>
                    <a:lstStyle/>
                    <a:p>
                      <a:pPr marL="0" algn="l" rtl="0" eaLnBrk="1" latinLnBrk="0" hangingPunct="1"/>
                      <a:r>
                        <a:rPr kumimoji="1" lang="ja-JP" altLang="en-US" sz="2800" kern="1200" dirty="0">
                          <a:solidFill>
                            <a:schemeClr val="tx1"/>
                          </a:solidFill>
                          <a:latin typeface="+mn-lt"/>
                          <a:ea typeface="+mn-ea"/>
                          <a:cs typeface="+mn-cs"/>
                        </a:rPr>
                        <a:t>その他手当等</a:t>
                      </a:r>
                    </a:p>
                  </a:txBody>
                  <a:tcPr/>
                </a:tc>
                <a:tc>
                  <a:txBody>
                    <a:bodyPr/>
                    <a:lstStyle/>
                    <a:p>
                      <a:r>
                        <a:rPr lang="ja-JP" altLang="en-US" sz="2800" dirty="0">
                          <a:latin typeface="HGSｺﾞｼｯｸM" panose="020B0600000000000000" pitchFamily="50" charset="-128"/>
                          <a:ea typeface="HGSｺﾞｼｯｸM" panose="020B0600000000000000" pitchFamily="50" charset="-128"/>
                        </a:rPr>
                        <a:t>通勤手当、超過勤務手当、期末・勤勉手当、住居手当、扶養手当等</a:t>
                      </a:r>
                      <a:endParaRPr lang="en-US" altLang="ja-JP" sz="2800" dirty="0">
                        <a:latin typeface="HGSｺﾞｼｯｸM" panose="020B0600000000000000" pitchFamily="50" charset="-128"/>
                        <a:ea typeface="HGSｺﾞｼｯｸM" panose="020B0600000000000000" pitchFamily="50" charset="-128"/>
                      </a:endParaRPr>
                    </a:p>
                    <a:p>
                      <a:r>
                        <a:rPr kumimoji="1" lang="en-US" altLang="ja-JP" sz="2000" dirty="0">
                          <a:latin typeface="HGSｺﾞｼｯｸM" panose="020B0600000000000000" pitchFamily="50" charset="-128"/>
                          <a:ea typeface="HGSｺﾞｼｯｸM" panose="020B0600000000000000" pitchFamily="50" charset="-128"/>
                        </a:rPr>
                        <a:t>※</a:t>
                      </a:r>
                      <a:r>
                        <a:rPr kumimoji="1" lang="ja-JP" altLang="en-US" sz="2000" b="0" kern="1200" dirty="0">
                          <a:solidFill>
                            <a:schemeClr val="tx1"/>
                          </a:solidFill>
                          <a:latin typeface="HGSｺﾞｼｯｸM" pitchFamily="50" charset="-128"/>
                          <a:ea typeface="HGSｺﾞｼｯｸM" pitchFamily="50" charset="-128"/>
                          <a:cs typeface="+mn-cs"/>
                        </a:rPr>
                        <a:t>健康保険、年金は大阪市職員共済組合に加入</a:t>
                      </a:r>
                    </a:p>
                  </a:txBody>
                  <a:tcPr/>
                </a:tc>
                <a:extLst>
                  <a:ext uri="{0D108BD9-81ED-4DB2-BD59-A6C34878D82A}">
                    <a16:rowId xmlns:a16="http://schemas.microsoft.com/office/drawing/2014/main" val="10002"/>
                  </a:ext>
                </a:extLst>
              </a:tr>
            </a:tbl>
          </a:graphicData>
        </a:graphic>
      </p:graphicFrame>
      <p:pic>
        <p:nvPicPr>
          <p:cNvPr id="4" name="8法務職員の給与等_Oasisによる合成音声">
            <a:hlinkClick r:id="" action="ppaction://media"/>
            <a:extLst>
              <a:ext uri="{FF2B5EF4-FFF2-40B4-BE49-F238E27FC236}">
                <a16:creationId xmlns:a16="http://schemas.microsoft.com/office/drawing/2014/main" id="{B50EE469-4015-1811-9427-86B84B9585F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8264" y="6027216"/>
            <a:ext cx="701328" cy="70132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506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764704"/>
            <a:ext cx="8352928" cy="648072"/>
          </a:xfrm>
        </p:spPr>
        <p:txBody>
          <a:bodyPr>
            <a:normAutofit fontScale="90000"/>
          </a:bodyPr>
          <a:lstStyle/>
          <a:p>
            <a:r>
              <a:rPr lang="ja-JP" altLang="en-US" sz="4400" dirty="0"/>
              <a:t>法務</a:t>
            </a:r>
            <a:r>
              <a:rPr kumimoji="1" lang="ja-JP" altLang="en-US" sz="4400" dirty="0"/>
              <a:t>職員</a:t>
            </a:r>
            <a:r>
              <a:rPr lang="ja-JP" altLang="en-US" sz="4400" dirty="0"/>
              <a:t>の勤務時間、休日、休暇</a:t>
            </a:r>
            <a:endParaRPr kumimoji="1" lang="ja-JP" altLang="en-US" dirty="0"/>
          </a:p>
        </p:txBody>
      </p:sp>
      <p:sp>
        <p:nvSpPr>
          <p:cNvPr id="6" name="スライド番号プレースホルダ 5"/>
          <p:cNvSpPr>
            <a:spLocks noGrp="1"/>
          </p:cNvSpPr>
          <p:nvPr>
            <p:ph type="sldNum" sz="quarter" idx="12"/>
          </p:nvPr>
        </p:nvSpPr>
        <p:spPr/>
        <p:txBody>
          <a:bodyPr/>
          <a:lstStyle/>
          <a:p>
            <a:fld id="{128A3DEC-F74A-486B-874A-F02DB1219528}" type="slidenum">
              <a:rPr kumimoji="1" lang="ja-JP" altLang="en-US" smtClean="0"/>
              <a:pPr/>
              <a:t>9</a:t>
            </a:fld>
            <a:endParaRPr kumimoji="1" lang="ja-JP" altLang="en-US" dirty="0"/>
          </a:p>
        </p:txBody>
      </p:sp>
      <p:graphicFrame>
        <p:nvGraphicFramePr>
          <p:cNvPr id="5" name="表 4"/>
          <p:cNvGraphicFramePr>
            <a:graphicFrameLocks noGrp="1"/>
          </p:cNvGraphicFramePr>
          <p:nvPr/>
        </p:nvGraphicFramePr>
        <p:xfrm>
          <a:off x="611560" y="1700809"/>
          <a:ext cx="8208912" cy="4878779"/>
        </p:xfrm>
        <a:graphic>
          <a:graphicData uri="http://schemas.openxmlformats.org/drawingml/2006/table">
            <a:tbl>
              <a:tblPr firstRow="1" bandRow="1">
                <a:tableStyleId>{3B4B98B0-60AC-42C2-AFA5-B58CD77FA1E5}</a:tableStyleId>
              </a:tblPr>
              <a:tblGrid>
                <a:gridCol w="2008913">
                  <a:extLst>
                    <a:ext uri="{9D8B030D-6E8A-4147-A177-3AD203B41FA5}">
                      <a16:colId xmlns:a16="http://schemas.microsoft.com/office/drawing/2014/main" val="20000"/>
                    </a:ext>
                  </a:extLst>
                </a:gridCol>
                <a:gridCol w="6199999">
                  <a:extLst>
                    <a:ext uri="{9D8B030D-6E8A-4147-A177-3AD203B41FA5}">
                      <a16:colId xmlns:a16="http://schemas.microsoft.com/office/drawing/2014/main" val="20001"/>
                    </a:ext>
                  </a:extLst>
                </a:gridCol>
              </a:tblGrid>
              <a:tr h="1588912">
                <a:tc>
                  <a:txBody>
                    <a:bodyPr/>
                    <a:lstStyle/>
                    <a:p>
                      <a:r>
                        <a:rPr kumimoji="1" lang="ja-JP" altLang="en-US" sz="2800" b="0" dirty="0"/>
                        <a:t>勤務時間</a:t>
                      </a:r>
                    </a:p>
                  </a:txBody>
                  <a:tcPr anchor="ctr"/>
                </a:tc>
                <a:tc>
                  <a:txBody>
                    <a:bodyPr/>
                    <a:lstStyle/>
                    <a:p>
                      <a:r>
                        <a:rPr kumimoji="1" lang="ja-JP" altLang="en-US" sz="2800" b="0" dirty="0">
                          <a:latin typeface="HGSｺﾞｼｯｸM" pitchFamily="50" charset="-128"/>
                          <a:ea typeface="HGSｺﾞｼｯｸM" pitchFamily="50" charset="-128"/>
                        </a:rPr>
                        <a:t>午前</a:t>
                      </a:r>
                      <a:r>
                        <a:rPr kumimoji="1" lang="ja-JP" altLang="en-US" sz="3600" b="0" dirty="0">
                          <a:latin typeface="HGSｺﾞｼｯｸM" pitchFamily="50" charset="-128"/>
                          <a:ea typeface="HGSｺﾞｼｯｸM" pitchFamily="50" charset="-128"/>
                        </a:rPr>
                        <a:t>９</a:t>
                      </a:r>
                      <a:r>
                        <a:rPr kumimoji="1" lang="ja-JP" altLang="en-US" sz="2800" b="0" dirty="0">
                          <a:latin typeface="HGSｺﾞｼｯｸM" pitchFamily="50" charset="-128"/>
                          <a:ea typeface="HGSｺﾞｼｯｸM" pitchFamily="50" charset="-128"/>
                        </a:rPr>
                        <a:t>時から午後</a:t>
                      </a:r>
                      <a:r>
                        <a:rPr kumimoji="1" lang="ja-JP" altLang="en-US" sz="3600" b="0" dirty="0">
                          <a:latin typeface="HGSｺﾞｼｯｸM" pitchFamily="50" charset="-128"/>
                          <a:ea typeface="HGSｺﾞｼｯｸM" pitchFamily="50" charset="-128"/>
                        </a:rPr>
                        <a:t>５</a:t>
                      </a:r>
                      <a:r>
                        <a:rPr kumimoji="1" lang="ja-JP" altLang="en-US" sz="2800" b="0" dirty="0">
                          <a:latin typeface="HGSｺﾞｼｯｸM" pitchFamily="50" charset="-128"/>
                          <a:ea typeface="HGSｺﾞｼｯｸM" pitchFamily="50" charset="-128"/>
                        </a:rPr>
                        <a:t>時</a:t>
                      </a:r>
                      <a:r>
                        <a:rPr kumimoji="1" lang="en-US" altLang="ja-JP" sz="3600" b="0" dirty="0">
                          <a:latin typeface="HGSｺﾞｼｯｸM" pitchFamily="50" charset="-128"/>
                          <a:ea typeface="HGSｺﾞｼｯｸM" pitchFamily="50" charset="-128"/>
                        </a:rPr>
                        <a:t>30</a:t>
                      </a:r>
                      <a:r>
                        <a:rPr kumimoji="1" lang="ja-JP" altLang="en-US" sz="2800" b="0" dirty="0">
                          <a:latin typeface="HGSｺﾞｼｯｸM" pitchFamily="50" charset="-128"/>
                          <a:ea typeface="HGSｺﾞｼｯｸM" pitchFamily="50" charset="-128"/>
                        </a:rPr>
                        <a:t>分まで</a:t>
                      </a:r>
                      <a:r>
                        <a:rPr kumimoji="1" lang="en-US" altLang="ja-JP" sz="2000" b="0" dirty="0">
                          <a:latin typeface="HGSｺﾞｼｯｸM" pitchFamily="50" charset="-128"/>
                          <a:ea typeface="HGSｺﾞｼｯｸM" pitchFamily="50" charset="-128"/>
                        </a:rPr>
                        <a:t>※</a:t>
                      </a:r>
                    </a:p>
                    <a:p>
                      <a:r>
                        <a:rPr kumimoji="1" lang="ja-JP" altLang="en-US" sz="2800" b="0" dirty="0">
                          <a:latin typeface="HGSｺﾞｼｯｸM" pitchFamily="50" charset="-128"/>
                          <a:ea typeface="HGSｺﾞｼｯｸM" pitchFamily="50" charset="-128"/>
                        </a:rPr>
                        <a:t>休憩時間（午後</a:t>
                      </a:r>
                      <a:r>
                        <a:rPr kumimoji="1" lang="ja-JP" altLang="en-US" sz="3600" b="0" kern="1200" dirty="0">
                          <a:solidFill>
                            <a:schemeClr val="tx1"/>
                          </a:solidFill>
                          <a:latin typeface="HGSｺﾞｼｯｸM" pitchFamily="50" charset="-128"/>
                          <a:ea typeface="HGSｺﾞｼｯｸM" pitchFamily="50" charset="-128"/>
                          <a:cs typeface="+mn-cs"/>
                        </a:rPr>
                        <a:t>０</a:t>
                      </a:r>
                      <a:r>
                        <a:rPr kumimoji="1" lang="ja-JP" altLang="en-US" sz="2800" b="0" dirty="0">
                          <a:latin typeface="HGSｺﾞｼｯｸM" pitchFamily="50" charset="-128"/>
                          <a:ea typeface="HGSｺﾞｼｯｸM" pitchFamily="50" charset="-128"/>
                        </a:rPr>
                        <a:t>時</a:t>
                      </a:r>
                      <a:r>
                        <a:rPr kumimoji="1" lang="en-US" altLang="ja-JP" sz="3600" b="0" kern="1200" dirty="0">
                          <a:solidFill>
                            <a:schemeClr val="tx1"/>
                          </a:solidFill>
                          <a:latin typeface="HGSｺﾞｼｯｸM" pitchFamily="50" charset="-128"/>
                          <a:ea typeface="HGSｺﾞｼｯｸM" pitchFamily="50" charset="-128"/>
                          <a:cs typeface="+mn-cs"/>
                        </a:rPr>
                        <a:t>15</a:t>
                      </a:r>
                      <a:r>
                        <a:rPr kumimoji="1" lang="ja-JP" altLang="en-US" sz="2800" b="0" dirty="0">
                          <a:latin typeface="HGSｺﾞｼｯｸM" pitchFamily="50" charset="-128"/>
                          <a:ea typeface="HGSｺﾞｼｯｸM" pitchFamily="50" charset="-128"/>
                        </a:rPr>
                        <a:t>分から</a:t>
                      </a:r>
                      <a:r>
                        <a:rPr kumimoji="1" lang="ja-JP" altLang="en-US" sz="3600" b="0" kern="1200" dirty="0">
                          <a:solidFill>
                            <a:schemeClr val="tx1"/>
                          </a:solidFill>
                          <a:latin typeface="HGSｺﾞｼｯｸM" pitchFamily="50" charset="-128"/>
                          <a:ea typeface="HGSｺﾞｼｯｸM" pitchFamily="50" charset="-128"/>
                          <a:cs typeface="+mn-cs"/>
                        </a:rPr>
                        <a:t>１</a:t>
                      </a:r>
                      <a:r>
                        <a:rPr kumimoji="1" lang="ja-JP" altLang="en-US" sz="2800" b="0" dirty="0">
                          <a:latin typeface="HGSｺﾞｼｯｸM" pitchFamily="50" charset="-128"/>
                          <a:ea typeface="HGSｺﾞｼｯｸM" pitchFamily="50" charset="-128"/>
                        </a:rPr>
                        <a:t>時まで）</a:t>
                      </a:r>
                      <a:r>
                        <a:rPr kumimoji="1" lang="ja-JP" altLang="en-US" sz="1800" b="0" dirty="0">
                          <a:latin typeface="HGSｺﾞｼｯｸM" pitchFamily="50" charset="-128"/>
                          <a:ea typeface="HGSｺﾞｼｯｸM" pitchFamily="50" charset="-128"/>
                        </a:rPr>
                        <a:t>（</a:t>
                      </a:r>
                      <a:r>
                        <a:rPr kumimoji="1" lang="en-US" altLang="ja-JP" sz="1800" b="0" dirty="0">
                          <a:latin typeface="HGSｺﾞｼｯｸM" pitchFamily="50" charset="-128"/>
                          <a:ea typeface="HGSｺﾞｼｯｸM" pitchFamily="50" charset="-128"/>
                        </a:rPr>
                        <a:t>※</a:t>
                      </a:r>
                      <a:r>
                        <a:rPr kumimoji="1" lang="ja-JP" altLang="en-US" sz="1800" b="0" dirty="0">
                          <a:latin typeface="HGSｺﾞｼｯｸM" pitchFamily="50" charset="-128"/>
                          <a:ea typeface="HGSｺﾞｼｯｸM" pitchFamily="50" charset="-128"/>
                        </a:rPr>
                        <a:t>時差勤務制度</a:t>
                      </a:r>
                      <a:r>
                        <a:rPr kumimoji="1" lang="ja-JP" altLang="en-US" sz="1800" b="0" dirty="0">
                          <a:solidFill>
                            <a:schemeClr val="tx1"/>
                          </a:solidFill>
                          <a:latin typeface="HGSｺﾞｼｯｸM" pitchFamily="50" charset="-128"/>
                          <a:ea typeface="HGSｺﾞｼｯｸM" pitchFamily="50" charset="-128"/>
                        </a:rPr>
                        <a:t>・フレックスタイム制</a:t>
                      </a:r>
                      <a:r>
                        <a:rPr kumimoji="1" lang="ja-JP" altLang="en-US" sz="1800" b="0" dirty="0">
                          <a:latin typeface="HGSｺﾞｼｯｸM" pitchFamily="50" charset="-128"/>
                          <a:ea typeface="HGSｺﾞｼｯｸM" pitchFamily="50" charset="-128"/>
                        </a:rPr>
                        <a:t>あり）</a:t>
                      </a:r>
                      <a:endParaRPr kumimoji="1" lang="en-US" altLang="ja-JP" sz="1800" b="0" dirty="0">
                        <a:latin typeface="HGSｺﾞｼｯｸM" pitchFamily="50" charset="-128"/>
                        <a:ea typeface="HGSｺﾞｼｯｸM" pitchFamily="50" charset="-128"/>
                      </a:endParaRPr>
                    </a:p>
                  </a:txBody>
                  <a:tcPr anchor="ctr"/>
                </a:tc>
                <a:extLst>
                  <a:ext uri="{0D108BD9-81ED-4DB2-BD59-A6C34878D82A}">
                    <a16:rowId xmlns:a16="http://schemas.microsoft.com/office/drawing/2014/main" val="10000"/>
                  </a:ext>
                </a:extLst>
              </a:tr>
              <a:tr h="1579439">
                <a:tc>
                  <a:txBody>
                    <a:bodyPr/>
                    <a:lstStyle/>
                    <a:p>
                      <a:pPr algn="l"/>
                      <a:r>
                        <a:rPr kumimoji="1" lang="ja-JP" altLang="en-US" sz="2800" dirty="0"/>
                        <a:t>休日</a:t>
                      </a:r>
                    </a:p>
                  </a:txBody>
                  <a:tcPr/>
                </a:tc>
                <a:tc>
                  <a:txBody>
                    <a:bodyPr/>
                    <a:lstStyle/>
                    <a:p>
                      <a:r>
                        <a:rPr kumimoji="1" lang="ja-JP" altLang="en-US" sz="3200" dirty="0">
                          <a:latin typeface="HGSｺﾞｼｯｸM" pitchFamily="50" charset="-128"/>
                          <a:ea typeface="HGSｺﾞｼｯｸM" pitchFamily="50" charset="-128"/>
                        </a:rPr>
                        <a:t>土曜日・日曜日・祝日及び</a:t>
                      </a:r>
                      <a:endParaRPr kumimoji="1" lang="en-US" altLang="ja-JP" sz="3200" dirty="0">
                        <a:latin typeface="HGSｺﾞｼｯｸM" pitchFamily="50" charset="-128"/>
                        <a:ea typeface="HGSｺﾞｼｯｸM" pitchFamily="50" charset="-128"/>
                      </a:endParaRPr>
                    </a:p>
                    <a:p>
                      <a:r>
                        <a:rPr kumimoji="1" lang="ja-JP" altLang="en-US" sz="3200" dirty="0">
                          <a:latin typeface="HGSｺﾞｼｯｸM" pitchFamily="50" charset="-128"/>
                          <a:ea typeface="HGSｺﾞｼｯｸM" pitchFamily="50" charset="-128"/>
                        </a:rPr>
                        <a:t>年末年始</a:t>
                      </a:r>
                      <a:endParaRPr kumimoji="1" lang="en-US" altLang="ja-JP" sz="3200" dirty="0">
                        <a:latin typeface="HGSｺﾞｼｯｸM" pitchFamily="50" charset="-128"/>
                        <a:ea typeface="HGSｺﾞｼｯｸM" pitchFamily="50" charset="-128"/>
                      </a:endParaRPr>
                    </a:p>
                  </a:txBody>
                  <a:tcPr/>
                </a:tc>
                <a:extLst>
                  <a:ext uri="{0D108BD9-81ED-4DB2-BD59-A6C34878D82A}">
                    <a16:rowId xmlns:a16="http://schemas.microsoft.com/office/drawing/2014/main" val="10001"/>
                  </a:ext>
                </a:extLst>
              </a:tr>
              <a:tr h="1683900">
                <a:tc>
                  <a:txBody>
                    <a:bodyPr/>
                    <a:lstStyle/>
                    <a:p>
                      <a:r>
                        <a:rPr kumimoji="1" lang="ja-JP" altLang="en-US" sz="2800" dirty="0"/>
                        <a:t>休暇</a:t>
                      </a:r>
                    </a:p>
                  </a:txBody>
                  <a:tcPr/>
                </a:tc>
                <a:tc>
                  <a:txBody>
                    <a:bodyPr/>
                    <a:lstStyle/>
                    <a:p>
                      <a:r>
                        <a:rPr kumimoji="1" lang="ja-JP" altLang="en-US" sz="3200" dirty="0">
                          <a:latin typeface="HGSｺﾞｼｯｸM" pitchFamily="50" charset="-128"/>
                          <a:ea typeface="HGSｺﾞｼｯｸM" pitchFamily="50" charset="-128"/>
                        </a:rPr>
                        <a:t>年間に</a:t>
                      </a:r>
                      <a:r>
                        <a:rPr kumimoji="1" lang="en-US" altLang="ja-JP" sz="3600" dirty="0">
                          <a:latin typeface="HGSｺﾞｼｯｸM" pitchFamily="50" charset="-128"/>
                          <a:ea typeface="HGSｺﾞｼｯｸM" pitchFamily="50" charset="-128"/>
                        </a:rPr>
                        <a:t>20</a:t>
                      </a:r>
                      <a:r>
                        <a:rPr kumimoji="1" lang="ja-JP" altLang="en-US" sz="3200" dirty="0">
                          <a:latin typeface="HGSｺﾞｼｯｸM" pitchFamily="50" charset="-128"/>
                          <a:ea typeface="HGSｺﾞｼｯｸM" pitchFamily="50" charset="-128"/>
                        </a:rPr>
                        <a:t>日間の年次有給休暇＋</a:t>
                      </a:r>
                      <a:endParaRPr kumimoji="1" lang="en-US" altLang="ja-JP" sz="3200" dirty="0">
                        <a:latin typeface="HGSｺﾞｼｯｸM" pitchFamily="50" charset="-128"/>
                        <a:ea typeface="HGSｺﾞｼｯｸM" pitchFamily="50" charset="-128"/>
                      </a:endParaRPr>
                    </a:p>
                    <a:p>
                      <a:r>
                        <a:rPr kumimoji="1" lang="ja-JP" altLang="en-US" sz="3200" dirty="0">
                          <a:latin typeface="HGSｺﾞｼｯｸM" pitchFamily="50" charset="-128"/>
                          <a:ea typeface="HGSｺﾞｼｯｸM" pitchFamily="50" charset="-128"/>
                        </a:rPr>
                        <a:t>夏季休暇（</a:t>
                      </a:r>
                      <a:r>
                        <a:rPr kumimoji="1" lang="ja-JP" altLang="en-US" sz="3600" dirty="0">
                          <a:latin typeface="HGSｺﾞｼｯｸM" pitchFamily="50" charset="-128"/>
                          <a:ea typeface="HGSｺﾞｼｯｸM" pitchFamily="50" charset="-128"/>
                        </a:rPr>
                        <a:t>５</a:t>
                      </a:r>
                      <a:r>
                        <a:rPr kumimoji="1" lang="ja-JP" altLang="en-US" sz="3200" dirty="0">
                          <a:latin typeface="HGSｺﾞｼｯｸM" pitchFamily="50" charset="-128"/>
                          <a:ea typeface="HGSｺﾞｼｯｸM" pitchFamily="50" charset="-128"/>
                        </a:rPr>
                        <a:t>日）等特別休暇有</a:t>
                      </a:r>
                    </a:p>
                  </a:txBody>
                  <a:tcPr/>
                </a:tc>
                <a:extLst>
                  <a:ext uri="{0D108BD9-81ED-4DB2-BD59-A6C34878D82A}">
                    <a16:rowId xmlns:a16="http://schemas.microsoft.com/office/drawing/2014/main" val="10002"/>
                  </a:ext>
                </a:extLst>
              </a:tr>
            </a:tbl>
          </a:graphicData>
        </a:graphic>
      </p:graphicFrame>
      <p:pic>
        <p:nvPicPr>
          <p:cNvPr id="4" name="9法務職員の勤務時間、休日、休暇_Oasisによる合成音声">
            <a:hlinkClick r:id="" action="ppaction://media"/>
            <a:extLst>
              <a:ext uri="{FF2B5EF4-FFF2-40B4-BE49-F238E27FC236}">
                <a16:creationId xmlns:a16="http://schemas.microsoft.com/office/drawing/2014/main" id="{C050A8A3-DACC-83A3-DDBE-971DFF6737F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9920" y="5978872"/>
            <a:ext cx="749672" cy="749672"/>
          </a:xfrm>
          <a:prstGeom prst="rect">
            <a:avLst/>
          </a:prstGeom>
        </p:spPr>
      </p:pic>
    </p:spTree>
    <p:extLst>
      <p:ext uri="{BB962C8B-B14F-4D97-AF65-F5344CB8AC3E}">
        <p14:creationId xmlns:p14="http://schemas.microsoft.com/office/powerpoint/2010/main" val="3912563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41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バ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アーバン">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アーバン">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rtlCol="0" anchor="ctr"/>
      <a:lstStyle>
        <a:defPPr algn="ctr">
          <a:defRPr kumimoji="1" dirty="0"/>
        </a:defPPr>
      </a:lstStyle>
      <a:style>
        <a:lnRef idx="2">
          <a:schemeClr val="accent6"/>
        </a:lnRef>
        <a:fillRef idx="1">
          <a:schemeClr val="lt1"/>
        </a:fillRef>
        <a:effectRef idx="0">
          <a:schemeClr val="accent6"/>
        </a:effectRef>
        <a:fontRef idx="minor">
          <a:schemeClr val="dk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2035</Words>
  <Application>Microsoft Office PowerPoint</Application>
  <PresentationFormat>画面に合わせる (4:3)</PresentationFormat>
  <Paragraphs>236</Paragraphs>
  <Slides>27</Slides>
  <Notes>19</Notes>
  <HiddenSlides>0</HiddenSlides>
  <MMClips>10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27</vt:i4>
      </vt:variant>
    </vt:vector>
  </HeadingPairs>
  <TitlesOfParts>
    <vt:vector size="38" baseType="lpstr">
      <vt:lpstr>HGPｺﾞｼｯｸM</vt:lpstr>
      <vt:lpstr>HGSｺﾞｼｯｸM</vt:lpstr>
      <vt:lpstr>HGｺﾞｼｯｸM</vt:lpstr>
      <vt:lpstr>HG創英角ﾎﾟｯﾌﾟ体</vt:lpstr>
      <vt:lpstr>ＭＳ ゴシック</vt:lpstr>
      <vt:lpstr>Calibri</vt:lpstr>
      <vt:lpstr>Georgia</vt:lpstr>
      <vt:lpstr>Trebuchet MS</vt:lpstr>
      <vt:lpstr>Wingdings</vt:lpstr>
      <vt:lpstr>Wingdings 2</vt:lpstr>
      <vt:lpstr>アーバン</vt:lpstr>
      <vt:lpstr>大阪市法務職員の業務について</vt:lpstr>
      <vt:lpstr>この資料でわかること</vt:lpstr>
      <vt:lpstr>PowerPoint プレゼンテーション</vt:lpstr>
      <vt:lpstr>大阪市のすがた</vt:lpstr>
      <vt:lpstr>大阪市役所の概要</vt:lpstr>
      <vt:lpstr>大阪市職員の業務（目的別） 　～行政が担う大部分の事業を所管～</vt:lpstr>
      <vt:lpstr>大阪市職員のキャリア形成 　　　～法務職員の昇任イメージ～</vt:lpstr>
      <vt:lpstr>法務職員の給与等</vt:lpstr>
      <vt:lpstr>法務職員の勤務時間、休日、休暇</vt:lpstr>
      <vt:lpstr>職員の働き方</vt:lpstr>
      <vt:lpstr>PowerPoint プレゼンテーション</vt:lpstr>
      <vt:lpstr>法務職員のご紹介</vt:lpstr>
      <vt:lpstr>PowerPoint プレゼンテーション</vt:lpstr>
      <vt:lpstr>　①　法的リスク審査制度</vt:lpstr>
      <vt:lpstr>　②　リーガルサポーターズ制度</vt:lpstr>
      <vt:lpstr>　③　職員向け法務能力向上研修</vt:lpstr>
      <vt:lpstr>④　庁内への法務情報発信</vt:lpstr>
      <vt:lpstr> 法務職員のその他の業務</vt:lpstr>
      <vt:lpstr>PowerPoint プレゼンテーション</vt:lpstr>
      <vt:lpstr>（参考）具体的な事例の紹介 </vt:lpstr>
      <vt:lpstr>【事例】万博の展示物を無償で貸与していい？</vt:lpstr>
      <vt:lpstr>PowerPoint プレゼンテーション</vt:lpstr>
      <vt:lpstr>まずは契約類型の検討</vt:lpstr>
      <vt:lpstr>法務職員の視点</vt:lpstr>
      <vt:lpstr>地方自治法上の問題点について</vt:lpstr>
      <vt:lpstr>民法の使用貸借契約上の問題点について</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2026-06-16T01:51:07Z</dcterms:created>
  <dcterms:modified xsi:type="dcterms:W3CDTF">2026-06-18T06:24:46Z</dcterms:modified>
</cp:coreProperties>
</file>