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B876"/>
    <a:srgbClr val="B5A36E"/>
    <a:srgbClr val="C6B275"/>
    <a:srgbClr val="D0A320"/>
    <a:srgbClr val="CBAD2A"/>
    <a:srgbClr val="CCBB06"/>
    <a:srgbClr val="DE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64"/>
    <p:restoredTop sz="94667"/>
  </p:normalViewPr>
  <p:slideViewPr>
    <p:cSldViewPr snapToGrid="0" snapToObjects="1">
      <p:cViewPr varScale="1">
        <p:scale>
          <a:sx n="57" d="100"/>
          <a:sy n="57" d="100"/>
        </p:scale>
        <p:origin x="23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0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13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40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90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62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37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22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92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72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85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45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30B14-2A92-554E-9620-D8D9F1444BCC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D883-8662-6848-9BEB-415535F60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24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"/>
                    </a14:imgEffect>
                    <a14:imgEffect>
                      <a14:brightnessContrast bright="-45000" contrast="-52000"/>
                    </a14:imgEffect>
                  </a14:imgLayer>
                </a14:imgProps>
              </a:ext>
            </a:extLst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F6B56D4-B6A2-B746-A83A-32EAF2AE57ED}"/>
              </a:ext>
            </a:extLst>
          </p:cNvPr>
          <p:cNvSpPr txBox="1"/>
          <p:nvPr/>
        </p:nvSpPr>
        <p:spPr>
          <a:xfrm>
            <a:off x="141236" y="275529"/>
            <a:ext cx="2358338" cy="5232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  <a:sp3d>
              <a:bevelT w="0" h="6350"/>
            </a:sp3d>
          </a:bodyPr>
          <a:lstStyle/>
          <a:p>
            <a:pPr algn="ctr"/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連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続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講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演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E3C2A-AEBB-FA43-80E9-4B85122BFD8F}"/>
              </a:ext>
            </a:extLst>
          </p:cNvPr>
          <p:cNvSpPr txBox="1"/>
          <p:nvPr/>
        </p:nvSpPr>
        <p:spPr>
          <a:xfrm>
            <a:off x="12660" y="801974"/>
            <a:ext cx="4373185" cy="5232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文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学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と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し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て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の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人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文</a:t>
            </a:r>
            <a:r>
              <a:rPr kumimoji="1" lang="en-US" altLang="ja-JP" sz="28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D6BD9B-D57E-D243-95DF-EAE5D9E55D23}"/>
              </a:ext>
            </a:extLst>
          </p:cNvPr>
          <p:cNvSpPr txBox="1"/>
          <p:nvPr/>
        </p:nvSpPr>
        <p:spPr>
          <a:xfrm>
            <a:off x="3285742" y="798749"/>
            <a:ext cx="3431022" cy="523220"/>
          </a:xfrm>
          <a:prstGeom prst="rect">
            <a:avLst/>
          </a:prstGeom>
          <a:noFill/>
          <a:scene3d>
            <a:camera prst="orthographicFront"/>
            <a:lightRig rig="chilly" dir="t"/>
          </a:scene3d>
          <a:sp3d>
            <a:bevelB w="0" h="0"/>
            <a:contourClr>
              <a:srgbClr val="CCBB06"/>
            </a:contourClr>
          </a:sp3d>
        </p:spPr>
        <p:txBody>
          <a:bodyPr wrap="square">
            <a:spAutoFit/>
            <a:sp3d extrusionH="6350" prstMaterial="metal">
              <a:bevelT w="0" h="2540" prst="angle"/>
              <a:contourClr>
                <a:srgbClr val="D0A320"/>
              </a:contourClr>
            </a:sp3d>
          </a:bodyPr>
          <a:lstStyle/>
          <a:p>
            <a:pPr algn="ctr"/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最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終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回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5C0DF8-F917-414E-ACFB-872D42667AF4}"/>
              </a:ext>
            </a:extLst>
          </p:cNvPr>
          <p:cNvSpPr txBox="1"/>
          <p:nvPr/>
        </p:nvSpPr>
        <p:spPr>
          <a:xfrm>
            <a:off x="-90442" y="1538112"/>
            <a:ext cx="7010400" cy="584775"/>
          </a:xfrm>
          <a:prstGeom prst="rect">
            <a:avLst/>
          </a:prstGeom>
          <a:noFill/>
          <a:scene3d>
            <a:camera prst="orthographicFront"/>
            <a:lightRig rig="chilly" dir="t"/>
          </a:scene3d>
          <a:sp3d>
            <a:bevelT w="6350" h="6350"/>
          </a:sp3d>
        </p:spPr>
        <p:txBody>
          <a:bodyPr wrap="square">
            <a:spAutoFit/>
            <a:sp3d>
              <a:bevelT w="0" h="6350"/>
            </a:sp3d>
          </a:bodyPr>
          <a:lstStyle/>
          <a:p>
            <a:pPr algn="ctr"/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文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学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を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問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う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知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／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知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を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問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う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文</a:t>
            </a:r>
            <a:r>
              <a:rPr kumimoji="1" lang="en-US" altLang="ja-JP" sz="3200" dirty="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3200">
                <a:solidFill>
                  <a:srgbClr val="CDB876"/>
                </a:solidFill>
                <a:effectLst>
                  <a:outerShdw blurRad="50800" dist="38100" dir="1434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0B09498-2AE0-274B-90F4-7F5926598F92}"/>
              </a:ext>
            </a:extLst>
          </p:cNvPr>
          <p:cNvSpPr txBox="1"/>
          <p:nvPr/>
        </p:nvSpPr>
        <p:spPr>
          <a:xfrm>
            <a:off x="2428557" y="3143228"/>
            <a:ext cx="1906291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郷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原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佳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0240069-B4FD-F840-A344-0FA7BC32B309}"/>
              </a:ext>
            </a:extLst>
          </p:cNvPr>
          <p:cNvSpPr txBox="1"/>
          <p:nvPr/>
        </p:nvSpPr>
        <p:spPr>
          <a:xfrm>
            <a:off x="421597" y="4010127"/>
            <a:ext cx="5920210" cy="95410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非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人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称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的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な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特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異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性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の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た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め</a:t>
            </a:r>
            <a:r>
              <a:rPr lang="fr-CA" altLang="ja-JP" sz="3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に</a:t>
            </a:r>
            <a:endParaRPr lang="en-US" altLang="ja-JP" sz="3000" dirty="0">
              <a:solidFill>
                <a:schemeClr val="bg1"/>
              </a:solidFill>
              <a:effectLst>
                <a:outerShdw blurRad="50800" dist="38100" dir="14400000" algn="tl" rotWithShape="0">
                  <a:prstClr val="black">
                    <a:alpha val="40000"/>
                  </a:prstClr>
                </a:outerShdw>
              </a:effectLst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  <a:p>
            <a:pPr algn="ctr"/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ブ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ラ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ン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シ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ョ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を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中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心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に </a:t>
            </a:r>
            <a:endParaRPr kumimoji="1" lang="ja-JP" altLang="en-US" sz="2600">
              <a:solidFill>
                <a:schemeClr val="bg1"/>
              </a:solidFill>
              <a:effectLst>
                <a:outerShdw blurRad="50800" dist="38100" dir="14400000" algn="tl" rotWithShape="0">
                  <a:prstClr val="black">
                    <a:alpha val="40000"/>
                  </a:prstClr>
                </a:outerShdw>
              </a:effectLst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A2C9A5-B0C1-4F40-AC2A-4892E8BAA09F}"/>
              </a:ext>
            </a:extLst>
          </p:cNvPr>
          <p:cNvSpPr txBox="1"/>
          <p:nvPr/>
        </p:nvSpPr>
        <p:spPr>
          <a:xfrm>
            <a:off x="2261237" y="5261913"/>
            <a:ext cx="2307043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塩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塚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秀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一</a:t>
            </a:r>
            <a:r>
              <a:rPr kumimoji="1" lang="en-US" altLang="ja-JP" sz="28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ja-JP" altLang="en-US" sz="28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</a:rPr>
              <a:t>郎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E172323-1C3F-D042-9BF5-B63DBB011C8C}"/>
              </a:ext>
            </a:extLst>
          </p:cNvPr>
          <p:cNvSpPr txBox="1"/>
          <p:nvPr/>
        </p:nvSpPr>
        <p:spPr>
          <a:xfrm>
            <a:off x="313216" y="6054231"/>
            <a:ext cx="6168676" cy="95410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lang="ja-JP" altLang="ja-JP" sz="3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調査の文学と集合住宅という装置</a:t>
            </a:r>
            <a:endParaRPr lang="en-US" altLang="ja-JP" sz="3000" dirty="0">
              <a:solidFill>
                <a:schemeClr val="bg1"/>
              </a:solidFill>
              <a:effectLst>
                <a:outerShdw blurRad="50800" dist="38100" dir="14400000" algn="tl" rotWithShape="0">
                  <a:prstClr val="black">
                    <a:alpha val="40000"/>
                  </a:prstClr>
                </a:outerShdw>
              </a:effectLst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  <a:p>
            <a:pPr algn="ctr"/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現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代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文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学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の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結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節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点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を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め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ぐ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っ</a:t>
            </a:r>
            <a:r>
              <a:rPr lang="fr-CA" altLang="ja-JP" sz="26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6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て </a:t>
            </a:r>
            <a:endParaRPr kumimoji="1" lang="ja-JP" altLang="en-US" sz="2600">
              <a:solidFill>
                <a:schemeClr val="bg1"/>
              </a:solidFill>
              <a:effectLst>
                <a:outerShdw blurRad="50800" dist="38100" dir="14400000" algn="tl" rotWithShape="0">
                  <a:prstClr val="black">
                    <a:alpha val="40000"/>
                  </a:prstClr>
                </a:outerShdw>
              </a:effectLst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9DC946C-73AB-7C47-829A-EA327AFE1D27}"/>
              </a:ext>
            </a:extLst>
          </p:cNvPr>
          <p:cNvSpPr txBox="1"/>
          <p:nvPr/>
        </p:nvSpPr>
        <p:spPr>
          <a:xfrm>
            <a:off x="2353215" y="3551424"/>
            <a:ext cx="2056974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（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東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京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大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学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00B717-87ED-4C4C-8D97-42873CB16010}"/>
              </a:ext>
            </a:extLst>
          </p:cNvPr>
          <p:cNvSpPr txBox="1"/>
          <p:nvPr/>
        </p:nvSpPr>
        <p:spPr>
          <a:xfrm>
            <a:off x="2370604" y="5716046"/>
            <a:ext cx="2088310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（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東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京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大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学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BCA5826-2DD0-BB42-A398-EFB826F12E49}"/>
              </a:ext>
            </a:extLst>
          </p:cNvPr>
          <p:cNvSpPr txBox="1"/>
          <p:nvPr/>
        </p:nvSpPr>
        <p:spPr>
          <a:xfrm>
            <a:off x="3013474" y="7205880"/>
            <a:ext cx="768160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進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行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14C5D9E-AAB2-DB43-B695-6B6591986AB6}"/>
              </a:ext>
            </a:extLst>
          </p:cNvPr>
          <p:cNvSpPr txBox="1"/>
          <p:nvPr/>
        </p:nvSpPr>
        <p:spPr>
          <a:xfrm>
            <a:off x="1796814" y="7603696"/>
            <a:ext cx="1540806" cy="43088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kumimoji="1" lang="ja-JP" altLang="en-US" sz="22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塚</a:t>
            </a:r>
            <a:r>
              <a:rPr kumimoji="1" lang="en-US" altLang="ja-JP" sz="22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2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本</a:t>
            </a:r>
            <a:r>
              <a:rPr kumimoji="1" lang="en-US" altLang="ja-JP" sz="22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2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昌</a:t>
            </a:r>
            <a:r>
              <a:rPr kumimoji="1" lang="en-US" altLang="ja-JP" sz="22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2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則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B148045-4C39-5A43-9C52-26F9151BFD0A}"/>
              </a:ext>
            </a:extLst>
          </p:cNvPr>
          <p:cNvSpPr txBox="1"/>
          <p:nvPr/>
        </p:nvSpPr>
        <p:spPr>
          <a:xfrm>
            <a:off x="3460447" y="7603696"/>
            <a:ext cx="1540806" cy="43088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 algn="ctr"/>
            <a:r>
              <a:rPr kumimoji="1" lang="ja-JP" altLang="en-US" sz="22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鈴</a:t>
            </a:r>
            <a:r>
              <a:rPr kumimoji="1" lang="en-US" altLang="ja-JP" sz="22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2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木</a:t>
            </a:r>
            <a:r>
              <a:rPr kumimoji="1" lang="en-US" altLang="ja-JP" sz="22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2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雅</a:t>
            </a:r>
            <a:r>
              <a:rPr kumimoji="1" lang="en-US" altLang="ja-JP" sz="2200" dirty="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kumimoji="1" lang="ja-JP" altLang="en-US" sz="2200">
                <a:solidFill>
                  <a:srgbClr val="CDB876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雄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AEDD426-FF55-4D4D-A78C-A436C22F3883}"/>
              </a:ext>
            </a:extLst>
          </p:cNvPr>
          <p:cNvSpPr txBox="1"/>
          <p:nvPr/>
        </p:nvSpPr>
        <p:spPr>
          <a:xfrm>
            <a:off x="22940" y="8333702"/>
            <a:ext cx="3594246" cy="27699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r>
              <a:rPr lang="ja-JP" altLang="en-US" sz="12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主催　東京大学フランス語フランス文学研究室</a:t>
            </a:r>
            <a:endParaRPr lang="ja-JP" altLang="en-US" sz="1200" dirty="0">
              <a:solidFill>
                <a:schemeClr val="bg1"/>
              </a:solidFill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74F0DA7-8053-8A4A-818B-909D21ABE523}"/>
              </a:ext>
            </a:extLst>
          </p:cNvPr>
          <p:cNvSpPr txBox="1"/>
          <p:nvPr/>
        </p:nvSpPr>
        <p:spPr>
          <a:xfrm>
            <a:off x="40584" y="8543964"/>
            <a:ext cx="4317338" cy="27699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r>
              <a:rPr lang="fr-FR" altLang="ja-JP" sz="1200" dirty="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TEL 03-5841-3842 / E-MAIL </a:t>
            </a:r>
            <a:r>
              <a:rPr lang="fr-FR" altLang="ja-JP" sz="1200" dirty="0" err="1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futsubun@l.u-tokyo.ac.jp</a:t>
            </a:r>
            <a:endParaRPr lang="fr-FR" altLang="ja-JP" sz="1200" dirty="0">
              <a:solidFill>
                <a:schemeClr val="bg1"/>
              </a:solidFill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E2798A6-6666-AF4E-BF7B-FDA32A4EFB0D}"/>
              </a:ext>
            </a:extLst>
          </p:cNvPr>
          <p:cNvSpPr txBox="1"/>
          <p:nvPr/>
        </p:nvSpPr>
        <p:spPr>
          <a:xfrm>
            <a:off x="34909" y="9115705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r>
              <a:rPr kumimoji="1" lang="ja-JP" altLang="en-US" sz="1200">
                <a:solidFill>
                  <a:schemeClr val="bg1"/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協力　水声社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2B18D3C-A3B4-9B42-9868-360C2A1A8B0E}"/>
              </a:ext>
            </a:extLst>
          </p:cNvPr>
          <p:cNvSpPr txBox="1"/>
          <p:nvPr/>
        </p:nvSpPr>
        <p:spPr>
          <a:xfrm>
            <a:off x="-23556" y="8731064"/>
            <a:ext cx="3640741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algn="r"/>
            <a:r>
              <a:rPr lang="ja-JP" altLang="en-US" sz="1200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共催　早稲田大学フランス語フランス文学コース</a:t>
            </a:r>
            <a:endParaRPr lang="en-US" altLang="ja-JP" sz="1200" dirty="0">
              <a:solidFill>
                <a:schemeClr val="bg2">
                  <a:lumMod val="20000"/>
                  <a:lumOff val="80000"/>
                </a:schemeClr>
              </a:solidFill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31C32F4-2C5A-8049-836E-F4085BA39F56}"/>
              </a:ext>
            </a:extLst>
          </p:cNvPr>
          <p:cNvSpPr txBox="1"/>
          <p:nvPr/>
        </p:nvSpPr>
        <p:spPr>
          <a:xfrm>
            <a:off x="25956" y="8923206"/>
            <a:ext cx="3847844" cy="2769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r>
              <a:rPr lang="fr-CA" altLang="ja-JP" sz="1200" dirty="0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TEL 03-5286-3681 / E-MAIL </a:t>
            </a:r>
            <a:r>
              <a:rPr lang="fr-CA" altLang="ja-JP" sz="12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salut@list.waseda.jp</a:t>
            </a:r>
            <a:endParaRPr lang="ja-JP" altLang="en-US" sz="1200">
              <a:solidFill>
                <a:schemeClr val="bg2">
                  <a:lumMod val="20000"/>
                  <a:lumOff val="80000"/>
                </a:schemeClr>
              </a:solidFill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87A9EFB-583C-D043-9FD4-4603E6978B44}"/>
              </a:ext>
            </a:extLst>
          </p:cNvPr>
          <p:cNvSpPr txBox="1"/>
          <p:nvPr/>
        </p:nvSpPr>
        <p:spPr>
          <a:xfrm>
            <a:off x="34909" y="9313247"/>
            <a:ext cx="5173211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r>
              <a:rPr lang="ja-JP" altLang="ja-JP" sz="1200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科学研究費（基盤研究</a:t>
            </a:r>
            <a:r>
              <a:rPr lang="en-US" altLang="ja-JP" sz="1200" dirty="0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C</a:t>
            </a:r>
            <a:r>
              <a:rPr lang="ja-JP" altLang="ja-JP" sz="1200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）「二十世紀フランス文学における散文の研究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3BC8C37-CE52-9348-9E32-1BB9CFE04DB2}"/>
              </a:ext>
            </a:extLst>
          </p:cNvPr>
          <p:cNvSpPr txBox="1"/>
          <p:nvPr/>
        </p:nvSpPr>
        <p:spPr>
          <a:xfrm>
            <a:off x="2458067" y="9497145"/>
            <a:ext cx="2735044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algn="just"/>
            <a:r>
              <a:rPr lang="ja-JP" altLang="ja-JP" sz="1200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──</a:t>
            </a:r>
            <a:r>
              <a:rPr lang="fr-CA" altLang="ja-JP" sz="1200" dirty="0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1200">
                <a:solidFill>
                  <a:schemeClr val="bg2">
                    <a:lumMod val="20000"/>
                    <a:lumOff val="80000"/>
                  </a:schemeClr>
                </a:solidFill>
                <a:latin typeface="Hiragino Sans W0" panose="020B0400000000000000" pitchFamily="34" charset="-128"/>
                <a:ea typeface="Hiragino Sans W0" panose="020B0400000000000000" pitchFamily="34" charset="-128"/>
              </a:rPr>
              <a:t>経験とその表現」による研究会</a:t>
            </a:r>
            <a:endParaRPr kumimoji="1" lang="ja-JP" altLang="en-US" sz="1200">
              <a:solidFill>
                <a:schemeClr val="bg2">
                  <a:lumMod val="20000"/>
                  <a:lumOff val="80000"/>
                </a:schemeClr>
              </a:solidFill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44BACB2-D9E9-FA4E-9DAF-9A1629E2015D}"/>
              </a:ext>
            </a:extLst>
          </p:cNvPr>
          <p:cNvSpPr txBox="1"/>
          <p:nvPr/>
        </p:nvSpPr>
        <p:spPr>
          <a:xfrm>
            <a:off x="381969" y="2063766"/>
            <a:ext cx="5832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2 0 2 1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年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1 2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月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1 8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日（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土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）オ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ン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ラ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イ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ン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開</a:t>
            </a:r>
            <a:r>
              <a:rPr lang="fr-CA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 </a:t>
            </a:r>
            <a:r>
              <a:rPr lang="ja-JP" altLang="ja-JP" sz="200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催</a:t>
            </a:r>
          </a:p>
          <a:p>
            <a:pPr algn="ctr"/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14400000" algn="tl" rotWithShape="0">
                    <a:prstClr val="black">
                      <a:alpha val="40000"/>
                    </a:prstClr>
                  </a:outerShdw>
                </a:effectLst>
                <a:latin typeface="Hiragino Sans W0" panose="020B0400000000000000" pitchFamily="34" charset="-128"/>
                <a:ea typeface="Hiragino Sans W0" panose="020B0400000000000000" pitchFamily="34" charset="-128"/>
              </a:rPr>
              <a:t>1 3 : 0 0 - 1 7 : 3 0</a:t>
            </a:r>
            <a:endParaRPr lang="ja-JP" altLang="ja-JP" sz="2000">
              <a:solidFill>
                <a:schemeClr val="bg1"/>
              </a:solidFill>
              <a:effectLst>
                <a:outerShdw blurRad="50800" dist="38100" dir="14400000" algn="tl" rotWithShape="0">
                  <a:prstClr val="black">
                    <a:alpha val="40000"/>
                  </a:prstClr>
                </a:outerShdw>
              </a:effectLst>
              <a:latin typeface="Hiragino Sans W0" panose="020B0400000000000000" pitchFamily="34" charset="-128"/>
              <a:ea typeface="Hiragino Sans W0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786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203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Sans W0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浜永　和希</dc:creator>
  <cp:lastModifiedBy>鈴木 雅雄</cp:lastModifiedBy>
  <cp:revision>8</cp:revision>
  <dcterms:created xsi:type="dcterms:W3CDTF">2021-11-30T04:31:24Z</dcterms:created>
  <dcterms:modified xsi:type="dcterms:W3CDTF">2021-11-30T15:51:49Z</dcterms:modified>
</cp:coreProperties>
</file>