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84" y="-18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1290"/>
            <a:ext cx="6878487" cy="9166580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6"/>
            <a:ext cx="4370039" cy="2195069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40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4538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230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4842933"/>
            <a:ext cx="4064853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91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4"/>
            <a:ext cx="4760786" cy="3460613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107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0"/>
            <a:ext cx="4554137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8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3848742"/>
            <a:ext cx="342989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99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0"/>
            <a:ext cx="4756099" cy="4030133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7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58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768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1"/>
            <a:ext cx="734109" cy="7001935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12801"/>
            <a:ext cx="3896270" cy="70019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82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4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8"/>
            <a:ext cx="4760786" cy="243544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2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6" cy="17610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5"/>
            <a:ext cx="2316082" cy="51743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99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1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2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96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12800"/>
            <a:ext cx="4760786" cy="176106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3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76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39"/>
            <a:ext cx="2092637" cy="1704621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686567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84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400800"/>
            <a:ext cx="4760786" cy="755651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12800"/>
            <a:ext cx="4760786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156451"/>
            <a:ext cx="4760786" cy="898699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1290"/>
            <a:ext cx="6878488" cy="9166580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800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0787"/>
            <a:ext cx="4760786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2"/>
            <a:ext cx="5130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DC251-90F5-41F5-A998-91D6499D920C}" type="datetimeFigureOut">
              <a:rPr kumimoji="1" lang="ja-JP" altLang="en-US" smtClean="0"/>
              <a:t>2016/10/10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2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2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58943F42-B2E8-40CB-B0CF-56592A3D73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77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51520"/>
            <a:ext cx="68580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ja-JP" sz="2000" b="1" dirty="0">
                <a:solidFill>
                  <a:srgbClr val="002060"/>
                </a:solidFill>
              </a:rPr>
              <a:t>第</a:t>
            </a:r>
            <a:r>
              <a:rPr lang="ja-JP" altLang="en-US" sz="2000" b="1" dirty="0">
                <a:solidFill>
                  <a:srgbClr val="002060"/>
                </a:solidFill>
              </a:rPr>
              <a:t>３</a:t>
            </a:r>
            <a:r>
              <a:rPr lang="ja-JP" altLang="ja-JP" sz="2000" b="1" dirty="0">
                <a:solidFill>
                  <a:srgbClr val="002060"/>
                </a:solidFill>
              </a:rPr>
              <a:t>回シンポジウム</a:t>
            </a:r>
            <a:r>
              <a:rPr lang="en-US" altLang="ja-JP" sz="1800" b="1" dirty="0">
                <a:solidFill>
                  <a:srgbClr val="002060"/>
                </a:solidFill>
              </a:rPr>
              <a:t/>
            </a:r>
            <a:br>
              <a:rPr lang="en-US" altLang="ja-JP" sz="1800" b="1" dirty="0">
                <a:solidFill>
                  <a:srgbClr val="002060"/>
                </a:solidFill>
              </a:rPr>
            </a:br>
            <a:r>
              <a:rPr lang="ja-JP" altLang="ja-JP" sz="2900" b="1" dirty="0">
                <a:solidFill>
                  <a:srgbClr val="002060"/>
                </a:solidFill>
              </a:rPr>
              <a:t>あれから</a:t>
            </a:r>
            <a:r>
              <a:rPr lang="ja-JP" altLang="en-US" sz="2900" b="1" dirty="0">
                <a:solidFill>
                  <a:srgbClr val="002060"/>
                </a:solidFill>
              </a:rPr>
              <a:t>５</a:t>
            </a:r>
            <a:r>
              <a:rPr lang="ja-JP" altLang="ja-JP" sz="2900" b="1" dirty="0">
                <a:solidFill>
                  <a:srgbClr val="002060"/>
                </a:solidFill>
              </a:rPr>
              <a:t>年</a:t>
            </a:r>
            <a:r>
              <a:rPr lang="en-US" altLang="ja-JP" sz="2900" b="1" dirty="0">
                <a:solidFill>
                  <a:srgbClr val="002060"/>
                </a:solidFill>
              </a:rPr>
              <a:t/>
            </a:r>
            <a:br>
              <a:rPr lang="en-US" altLang="ja-JP" sz="2900" b="1" dirty="0">
                <a:solidFill>
                  <a:srgbClr val="002060"/>
                </a:solidFill>
              </a:rPr>
            </a:br>
            <a:r>
              <a:rPr lang="ja-JP" altLang="en-US" sz="2900" b="1" dirty="0">
                <a:solidFill>
                  <a:srgbClr val="002060"/>
                </a:solidFill>
              </a:rPr>
              <a:t>～</a:t>
            </a:r>
            <a:r>
              <a:rPr lang="ja-JP" altLang="ja-JP" sz="2900" b="1" dirty="0">
                <a:solidFill>
                  <a:srgbClr val="002060"/>
                </a:solidFill>
              </a:rPr>
              <a:t>わたしたちはフクシマを忘れない</a:t>
            </a:r>
            <a:r>
              <a:rPr lang="ja-JP" altLang="en-US" sz="2900" b="1" dirty="0" smtClean="0">
                <a:solidFill>
                  <a:srgbClr val="002060"/>
                </a:solidFill>
              </a:rPr>
              <a:t>～</a:t>
            </a:r>
            <a:r>
              <a:rPr lang="en-US" altLang="ja-JP" sz="2900" b="1" dirty="0" smtClean="0">
                <a:solidFill>
                  <a:srgbClr val="002060"/>
                </a:solidFill>
              </a:rPr>
              <a:t/>
            </a:r>
            <a:br>
              <a:rPr lang="en-US" altLang="ja-JP" sz="2900" b="1" dirty="0" smtClean="0">
                <a:solidFill>
                  <a:srgbClr val="002060"/>
                </a:solidFill>
              </a:rPr>
            </a:br>
            <a:r>
              <a:rPr lang="ja-JP" altLang="en-US" sz="2900" b="1" dirty="0" err="1" smtClean="0">
                <a:solidFill>
                  <a:srgbClr val="002060"/>
                </a:solidFill>
              </a:rPr>
              <a:t>ー</a:t>
            </a:r>
            <a:r>
              <a:rPr lang="ja-JP" altLang="en-US" sz="2900" b="1" dirty="0" smtClean="0">
                <a:solidFill>
                  <a:srgbClr val="002060"/>
                </a:solidFill>
              </a:rPr>
              <a:t>帰還を巡る諸問題</a:t>
            </a:r>
            <a:r>
              <a:rPr lang="ja-JP" altLang="en-US" sz="2900" b="1" dirty="0" err="1" smtClean="0">
                <a:solidFill>
                  <a:srgbClr val="002060"/>
                </a:solidFill>
              </a:rPr>
              <a:t>ー</a:t>
            </a:r>
            <a:endParaRPr kumimoji="1" lang="ja-JP" altLang="en-US" sz="2900" b="1" dirty="0">
              <a:solidFill>
                <a:srgbClr val="00206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0020" y="6156176"/>
            <a:ext cx="667798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2016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endParaRPr lang="ja-JP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場所：早稲田大学戸山キャンパス　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</a:t>
            </a:r>
            <a:r>
              <a:rPr lang="ja-JP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号館低層棟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階第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（地下鉄東西線早稲田駅より徒歩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申込み方法：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氏名・連絡先を明記し、メール（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jaas@circus.ocn.ne.jp)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または電話＆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03-5778-4728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）にてシニア社会学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会事務局までご連絡ください。</a:t>
            </a:r>
            <a:endParaRPr lang="ja-JP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参加費：無料</a:t>
            </a:r>
            <a:endParaRPr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8153" y="3779912"/>
            <a:ext cx="621857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司会</a:t>
            </a:r>
            <a:endParaRPr lang="ja-JP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長田攻一（シニア社会学会理事、「災害と地域社会」研究会座長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川副早央里（早稲田大学文化構想学部現代人間論系助手）</a:t>
            </a:r>
            <a:endParaRPr lang="ja-JP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ja-JP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報告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</a:t>
            </a:r>
          </a:p>
          <a:p>
            <a:pPr lvl="0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遠藤義之（観陽亭代表、いわき地区広域自治会「さくらの会」事務局）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高坂 徹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（「かながわ避難者と共にあゆむ会」副理事長）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多田曜子（やまがた復興ボランティア支援センター事務局）</a:t>
            </a:r>
            <a:endParaRPr lang="ja-JP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◆コメンテータ</a:t>
            </a:r>
          </a:p>
          <a:p>
            <a:pPr lvl="0"/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浦野正樹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早稲田大学教授、早稲田大学人文科学総合研究センター＜現代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の危機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と共生社会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創出に向けた研究</a:t>
            </a:r>
            <a:r>
              <a:rPr lang="ja-JP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＞部門代表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松村 治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（早稲田大学地域社会と危機管理研究所研究員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伊藤</a:t>
            </a:r>
            <a:r>
              <a:rPr lang="ja-JP" altLang="en-US" sz="11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まり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（福島県浪江町民）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3154" y="8318157"/>
            <a:ext cx="6486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lvl="0" indent="-449263"/>
            <a:r>
              <a:rPr lang="ja-JP" altLang="en-US" sz="1200" dirty="0"/>
              <a:t>共催</a:t>
            </a:r>
            <a:r>
              <a:rPr lang="ja-JP" altLang="en-US" sz="1200" dirty="0" smtClean="0"/>
              <a:t>：一般社団</a:t>
            </a:r>
            <a:r>
              <a:rPr lang="ja-JP" altLang="en-US" sz="1200" dirty="0"/>
              <a:t>法人</a:t>
            </a:r>
            <a:r>
              <a:rPr lang="ja-JP" altLang="ja-JP" sz="1200" dirty="0" smtClean="0"/>
              <a:t>シニア</a:t>
            </a:r>
            <a:r>
              <a:rPr lang="ja-JP" altLang="ja-JP" sz="1200" dirty="0"/>
              <a:t>社会学会「災害と地域社会」</a:t>
            </a:r>
            <a:r>
              <a:rPr lang="ja-JP" altLang="ja-JP" sz="1200" dirty="0" smtClean="0"/>
              <a:t>研究会</a:t>
            </a:r>
            <a:r>
              <a:rPr lang="ja-JP" altLang="en-US" sz="1200" dirty="0"/>
              <a:t>・</a:t>
            </a:r>
            <a:r>
              <a:rPr lang="ja-JP" altLang="ja-JP" sz="1200" dirty="0"/>
              <a:t>早稲田大学総合人文科学研究</a:t>
            </a:r>
            <a:r>
              <a:rPr lang="ja-JP" altLang="ja-JP" sz="1200" dirty="0" smtClean="0"/>
              <a:t>センター</a:t>
            </a:r>
            <a:r>
              <a:rPr lang="ja-JP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現代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の危機と共生社会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創出に向けた研究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＞部門</a:t>
            </a:r>
            <a:endParaRPr lang="en-US" altLang="ja-JP" sz="1200" dirty="0"/>
          </a:p>
          <a:p>
            <a:r>
              <a:rPr lang="ja-JP" altLang="en-US" sz="1200" dirty="0"/>
              <a:t>後援：早稲田大学地域社会と危機管理研究所</a:t>
            </a:r>
            <a:endParaRPr lang="ja-JP" altLang="ja-JP" sz="1200" dirty="0"/>
          </a:p>
        </p:txBody>
      </p:sp>
      <p:sp>
        <p:nvSpPr>
          <p:cNvPr id="7" name="角丸四角形 6"/>
          <p:cNvSpPr/>
          <p:nvPr/>
        </p:nvSpPr>
        <p:spPr>
          <a:xfrm>
            <a:off x="406631" y="1857065"/>
            <a:ext cx="5976664" cy="192284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東日本大震災発生から</a:t>
            </a:r>
            <a:r>
              <a:rPr lang="ja-JP" altLang="en-US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ja-JP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年半が経過し、</a:t>
            </a:r>
            <a:r>
              <a:rPr lang="ja-JP" altLang="en-US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元地域では帰還政策が進められています。避難者は、「強制避難者」から「帰郷者」となるのか、「自主避難者」となるのか、あるいは「移住者」となるのか、選択を迫られます。他方では、表面的には何らかの判断を下しながらも、避難元であるふるさととどのようにつながっていくべきか、つながっていけるのかという心の葛藤も生まれます。</a:t>
            </a:r>
            <a:r>
              <a:rPr lang="ja-JP" altLang="ja-JP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今回のシンポジウムでは、</a:t>
            </a:r>
            <a:r>
              <a:rPr lang="ja-JP" altLang="en-US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帰還を早めて早期に避難元地域を復旧しようとする動きのなかで、住民を取り巻く状況とそこで生じる課題に焦点をあて、福島の現状について理解を深めるとともに、われわれができることについて一緒に考えていきたいと思います。当事者あるいは支援者として活動されている</a:t>
            </a:r>
            <a:r>
              <a:rPr lang="en-US" altLang="ja-JP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名を報告者にお迎えし、</a:t>
            </a:r>
            <a:r>
              <a:rPr lang="ja-JP" altLang="ja-JP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それぞれの取り組みをご報告いただき</a:t>
            </a:r>
            <a:r>
              <a:rPr lang="ja-JP" altLang="en-US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</a:t>
            </a:r>
            <a:r>
              <a:rPr lang="ja-JP" altLang="ja-JP" sz="110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4642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288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Trebuchet MS</vt:lpstr>
      <vt:lpstr>Wingdings 3</vt:lpstr>
      <vt:lpstr>ファセット</vt:lpstr>
      <vt:lpstr>第３回シンポジウム あれから５年 ～わたしたちはフクシマを忘れない～ ー帰還を巡る諸問題ー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シニア社会学会「災害と地域社会」研究部会 第２回シンポジウム 「あれから5年～わたしたちはフクシマを忘れない」</dc:title>
  <dc:creator>archive</dc:creator>
  <cp:lastModifiedBy>Koichi OSADA</cp:lastModifiedBy>
  <cp:revision>20</cp:revision>
  <cp:lastPrinted>2016-10-10T01:46:11Z</cp:lastPrinted>
  <dcterms:created xsi:type="dcterms:W3CDTF">2015-10-08T01:44:29Z</dcterms:created>
  <dcterms:modified xsi:type="dcterms:W3CDTF">2016-10-10T01:49:35Z</dcterms:modified>
</cp:coreProperties>
</file>